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
  </p:notesMasterIdLst>
  <p:sldIdLst>
    <p:sldId id="374" r:id="rId2"/>
    <p:sldId id="359" r:id="rId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95" d="100"/>
          <a:sy n="95" d="100"/>
        </p:scale>
        <p:origin x="304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commentAuthors" Target="commentAuthors.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D1D27-CD15-4A35-A84D-527275646834}" type="datetimeFigureOut">
              <a:rPr lang="en-US" smtClean="0"/>
              <a:t>6/26/2018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09D6C-A28B-47B1-B1E7-066B154B2ECC}" type="slidenum">
              <a:rPr lang="en-US" smtClean="0"/>
              <a:t>‹#›</a:t>
            </a:fld>
            <a:endParaRPr lang="en-US"/>
          </a:p>
        </p:txBody>
      </p:sp>
    </p:spTree>
    <p:extLst>
      <p:ext uri="{BB962C8B-B14F-4D97-AF65-F5344CB8AC3E}">
        <p14:creationId xmlns:p14="http://schemas.microsoft.com/office/powerpoint/2010/main" val="128717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54ACD6-0F62-4E2F-AE5C-98C3BF352657}"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67061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4ACD6-0F62-4E2F-AE5C-98C3BF352657}"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423404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4ACD6-0F62-4E2F-AE5C-98C3BF352657}"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47720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4ACD6-0F62-4E2F-AE5C-98C3BF352657}"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82541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54ACD6-0F62-4E2F-AE5C-98C3BF352657}"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1969650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54ACD6-0F62-4E2F-AE5C-98C3BF352657}"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0125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54ACD6-0F62-4E2F-AE5C-98C3BF352657}" type="datetimeFigureOut">
              <a:rPr lang="en-US" smtClean="0"/>
              <a:t>6/26/2018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70127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54ACD6-0F62-4E2F-AE5C-98C3BF352657}" type="datetimeFigureOut">
              <a:rPr lang="en-US" smtClean="0"/>
              <a:t>6/26/2018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93776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4ACD6-0F62-4E2F-AE5C-98C3BF352657}" type="datetimeFigureOut">
              <a:rPr lang="en-US" smtClean="0"/>
              <a:t>6/26/2018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43535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954ACD6-0F62-4E2F-AE5C-98C3BF352657}"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273745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954ACD6-0F62-4E2F-AE5C-98C3BF352657}"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25971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954ACD6-0F62-4E2F-AE5C-98C3BF352657}" type="datetimeFigureOut">
              <a:rPr lang="en-US" smtClean="0"/>
              <a:t>6/26/2018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0FDA3ED-BA59-4B58-8479-C11884C29C67}" type="slidenum">
              <a:rPr lang="en-US" smtClean="0"/>
              <a:t>‹#›</a:t>
            </a:fld>
            <a:endParaRPr lang="en-US"/>
          </a:p>
        </p:txBody>
      </p:sp>
    </p:spTree>
    <p:extLst>
      <p:ext uri="{BB962C8B-B14F-4D97-AF65-F5344CB8AC3E}">
        <p14:creationId xmlns:p14="http://schemas.microsoft.com/office/powerpoint/2010/main" val="605116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hyperlink" Target="http://www.office.com/busines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F34C42-3FAA-4F83-9924-74B8F3E5BC1C}"/>
              </a:ext>
            </a:extLst>
          </p:cNvPr>
          <p:cNvSpPr/>
          <p:nvPr/>
        </p:nvSpPr>
        <p:spPr>
          <a:xfrm>
            <a:off x="1982391" y="2000251"/>
            <a:ext cx="2893219" cy="906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8" rIns="38576" bIns="19288" numCol="1" spcCol="0" rtlCol="0" fromWordArt="0" anchor="ctr" anchorCtr="0" forceAA="0" compatLnSpc="1">
            <a:prstTxWarp prst="textNoShape">
              <a:avLst/>
            </a:prstTxWarp>
            <a:noAutofit/>
          </a:bodyPr>
          <a:lstStyle/>
          <a:p>
            <a:pPr algn="ctr"/>
            <a:endParaRPr lang="en-US" sz="427"/>
          </a:p>
        </p:txBody>
      </p:sp>
      <p:sp>
        <p:nvSpPr>
          <p:cNvPr id="48" name="AutoShape 4" descr="Placeholder with grey background and dimension watermark">
            <a:extLst>
              <a:ext uri="{FF2B5EF4-FFF2-40B4-BE49-F238E27FC236}">
                <a16:creationId xmlns:a16="http://schemas.microsoft.com/office/drawing/2014/main" id="{1D79A654-83E3-45E5-A6F1-132A2C51477E}"/>
              </a:ext>
            </a:extLst>
          </p:cNvPr>
          <p:cNvSpPr>
            <a:spLocks noChangeAspect="1" noChangeArrowheads="1"/>
          </p:cNvSpPr>
          <p:nvPr/>
        </p:nvSpPr>
        <p:spPr bwMode="auto">
          <a:xfrm>
            <a:off x="8726861" y="4994303"/>
            <a:ext cx="301156" cy="3057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TextBox 56">
            <a:extLst>
              <a:ext uri="{FF2B5EF4-FFF2-40B4-BE49-F238E27FC236}">
                <a16:creationId xmlns:a16="http://schemas.microsoft.com/office/drawing/2014/main" id="{AE30605F-33DF-49B2-8F11-A3644A4ED9ED}"/>
              </a:ext>
            </a:extLst>
          </p:cNvPr>
          <p:cNvSpPr txBox="1"/>
          <p:nvPr/>
        </p:nvSpPr>
        <p:spPr>
          <a:xfrm>
            <a:off x="357546" y="3139092"/>
            <a:ext cx="6255607" cy="1959832"/>
          </a:xfrm>
          <a:prstGeom prst="rect">
            <a:avLst/>
          </a:prstGeom>
          <a:noFill/>
        </p:spPr>
        <p:txBody>
          <a:bodyPr wrap="square" rtlCol="0">
            <a:spAutoFit/>
          </a:bodyPr>
          <a:lstStyle/>
          <a:p>
            <a:pPr>
              <a:lnSpc>
                <a:spcPts val="1500"/>
              </a:lnSpc>
              <a:spcAft>
                <a:spcPts val="600"/>
              </a:spcAft>
            </a:pPr>
            <a:r>
              <a:rPr lang="en-US" sz="1050">
                <a:solidFill>
                  <a:schemeClr val="tx1">
                    <a:lumMod val="65000"/>
                    <a:lumOff val="35000"/>
                  </a:schemeClr>
                </a:solidFill>
                <a:latin typeface="Segoe UI" panose="020B0502040204020203" pitchFamily="34" charset="0"/>
                <a:cs typeface="Segoe UI" panose="020B0502040204020203" pitchFamily="34" charset="0"/>
              </a:rPr>
              <a:t>The main online storage providers Box and Dropbox offer many of the same features that you get with OneDrive for Business. All provide folder syncing with your device, the ability to share information at the document or folder level, support for versioning and co-authoring features for roughly about the same price. However, they are all point solutions that you will need to integrate into your IT solutions.</a:t>
            </a:r>
          </a:p>
          <a:p>
            <a:pPr>
              <a:lnSpc>
                <a:spcPts val="1500"/>
              </a:lnSpc>
              <a:spcAft>
                <a:spcPts val="600"/>
              </a:spcAft>
            </a:pPr>
            <a:r>
              <a:rPr lang="en-US" sz="1050">
                <a:solidFill>
                  <a:schemeClr val="tx1">
                    <a:lumMod val="65000"/>
                    <a:lumOff val="35000"/>
                  </a:schemeClr>
                </a:solidFill>
                <a:latin typeface="Segoe UI" panose="020B0502040204020203" pitchFamily="34" charset="0"/>
                <a:cs typeface="Segoe UI" panose="020B0502040204020203" pitchFamily="34" charset="0"/>
              </a:rPr>
              <a:t>OneDrive for Business is different because it is included with Office 365 which also gives you the Office apps like Word, PowerPoint and Excel, services like business-class email and calendaring, web conferencing and online collaboration tools for about the same price as a business subscription to Dropbox or Box.</a:t>
            </a:r>
          </a:p>
          <a:p>
            <a:pPr>
              <a:lnSpc>
                <a:spcPts val="1500"/>
              </a:lnSpc>
              <a:spcAft>
                <a:spcPts val="600"/>
              </a:spcAft>
            </a:pPr>
            <a:r>
              <a:rPr lang="en-US" sz="1050">
                <a:solidFill>
                  <a:schemeClr val="tx1">
                    <a:lumMod val="65000"/>
                    <a:lumOff val="35000"/>
                  </a:schemeClr>
                </a:solidFill>
                <a:latin typeface="Segoe UI" panose="020B0502040204020203" pitchFamily="34" charset="0"/>
                <a:cs typeface="Segoe UI" panose="020B0502040204020203" pitchFamily="34" charset="0"/>
              </a:rPr>
              <a:t>No other file-storage and syncing solution can match OneDrive for Business with Office 365.</a:t>
            </a:r>
          </a:p>
        </p:txBody>
      </p:sp>
      <p:sp>
        <p:nvSpPr>
          <p:cNvPr id="24" name="TextBox 23">
            <a:extLst>
              <a:ext uri="{FF2B5EF4-FFF2-40B4-BE49-F238E27FC236}">
                <a16:creationId xmlns:a16="http://schemas.microsoft.com/office/drawing/2014/main" id="{CDDEAEEE-6B0D-4CB1-9B8F-7E4EEE3E65E9}"/>
              </a:ext>
            </a:extLst>
          </p:cNvPr>
          <p:cNvSpPr txBox="1"/>
          <p:nvPr/>
        </p:nvSpPr>
        <p:spPr>
          <a:xfrm>
            <a:off x="287615" y="788246"/>
            <a:ext cx="2485903" cy="1323439"/>
          </a:xfrm>
          <a:prstGeom prst="rect">
            <a:avLst/>
          </a:prstGeom>
          <a:noFill/>
        </p:spPr>
        <p:txBody>
          <a:bodyPr wrap="square" rtlCol="0">
            <a:spAutoFit/>
          </a:bodyPr>
          <a:lstStyle/>
          <a:p>
            <a:r>
              <a:rPr lang="en-US" sz="2000">
                <a:solidFill>
                  <a:schemeClr val="tx1">
                    <a:lumMod val="65000"/>
                    <a:lumOff val="35000"/>
                  </a:schemeClr>
                </a:solidFill>
                <a:latin typeface="Segoe UI Semibold" panose="020B0702040204020203" pitchFamily="34" charset="0"/>
                <a:cs typeface="Segoe UI Semibold" panose="020B0702040204020203" pitchFamily="34" charset="0"/>
              </a:rPr>
              <a:t>Don’t get boxed in with point solutions. Get  </a:t>
            </a:r>
            <a:r>
              <a:rPr lang="en-US" sz="2000">
                <a:solidFill>
                  <a:srgbClr val="D83B01"/>
                </a:solidFill>
                <a:latin typeface="Segoe UI Semibold" panose="020B0702040204020203" pitchFamily="34" charset="0"/>
                <a:cs typeface="Segoe UI Semibold" panose="020B0702040204020203" pitchFamily="34" charset="0"/>
              </a:rPr>
              <a:t>Office 365 </a:t>
            </a:r>
            <a:r>
              <a:rPr lang="en-US" sz="2000">
                <a:solidFill>
                  <a:schemeClr val="tx1">
                    <a:lumMod val="65000"/>
                    <a:lumOff val="35000"/>
                  </a:schemeClr>
                </a:solidFill>
                <a:latin typeface="Segoe UI Semibold" panose="020B0702040204020203" pitchFamily="34" charset="0"/>
                <a:cs typeface="Segoe UI Semibold" panose="020B0702040204020203" pitchFamily="34" charset="0"/>
              </a:rPr>
              <a:t>instead.</a:t>
            </a:r>
          </a:p>
        </p:txBody>
      </p:sp>
      <p:pic>
        <p:nvPicPr>
          <p:cNvPr id="8" name="Picture 7" descr="A person sitting at a table&#10;&#10;Description generated with very high confidence">
            <a:extLst>
              <a:ext uri="{FF2B5EF4-FFF2-40B4-BE49-F238E27FC236}">
                <a16:creationId xmlns:a16="http://schemas.microsoft.com/office/drawing/2014/main" id="{25B38442-B315-46B7-BB64-8C04A0886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975945" y="1"/>
            <a:ext cx="3882056" cy="2602918"/>
          </a:xfrm>
          <a:prstGeom prst="rect">
            <a:avLst/>
          </a:prstGeom>
        </p:spPr>
      </p:pic>
      <p:sp>
        <p:nvSpPr>
          <p:cNvPr id="5" name="Rectangle 4">
            <a:extLst>
              <a:ext uri="{FF2B5EF4-FFF2-40B4-BE49-F238E27FC236}">
                <a16:creationId xmlns:a16="http://schemas.microsoft.com/office/drawing/2014/main" id="{AA4DC67E-9082-4D3A-B56B-E15D324E8EC5}"/>
              </a:ext>
            </a:extLst>
          </p:cNvPr>
          <p:cNvSpPr/>
          <p:nvPr/>
        </p:nvSpPr>
        <p:spPr>
          <a:xfrm>
            <a:off x="0" y="2229732"/>
            <a:ext cx="6858000" cy="865901"/>
          </a:xfrm>
          <a:prstGeom prst="rect">
            <a:avLst/>
          </a:prstGeom>
          <a:solidFill>
            <a:srgbClr val="D83B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19288" rIns="365760" bIns="19288" numCol="1" spcCol="0" rtlCol="0" fromWordArt="0" anchor="ctr" anchorCtr="0" forceAA="0" compatLnSpc="1">
            <a:prstTxWarp prst="textNoShape">
              <a:avLst/>
            </a:prstTxWarp>
            <a:noAutofit/>
          </a:bodyPr>
          <a:lstStyle/>
          <a:p>
            <a:pPr>
              <a:lnSpc>
                <a:spcPts val="1700"/>
              </a:lnSpc>
            </a:pPr>
            <a:r>
              <a:rPr lang="en-US" sz="1400">
                <a:solidFill>
                  <a:schemeClr val="bg1"/>
                </a:solidFill>
                <a:latin typeface="Segoe UI" panose="020B0502040204020203" pitchFamily="34" charset="0"/>
                <a:cs typeface="Segoe UI" panose="020B0502040204020203" pitchFamily="34" charset="0"/>
              </a:rPr>
              <a:t>When it comes to your business, you don’t take chances. Neither do we. Choose the complete integrated productivity suite that doesn’t require third-party apps or the need to cobble together a set of solutions.</a:t>
            </a:r>
          </a:p>
        </p:txBody>
      </p:sp>
      <p:sp>
        <p:nvSpPr>
          <p:cNvPr id="29" name="Rectangle 28">
            <a:extLst>
              <a:ext uri="{FF2B5EF4-FFF2-40B4-BE49-F238E27FC236}">
                <a16:creationId xmlns:a16="http://schemas.microsoft.com/office/drawing/2014/main" id="{59EE7DBE-E846-46FF-82A5-97D1C2A809A7}"/>
              </a:ext>
            </a:extLst>
          </p:cNvPr>
          <p:cNvSpPr/>
          <p:nvPr/>
        </p:nvSpPr>
        <p:spPr>
          <a:xfrm>
            <a:off x="0" y="5187952"/>
            <a:ext cx="6867694" cy="3956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a:extLst>
              <a:ext uri="{FF2B5EF4-FFF2-40B4-BE49-F238E27FC236}">
                <a16:creationId xmlns:a16="http://schemas.microsoft.com/office/drawing/2014/main" id="{ED900309-DBD5-4A1E-9DC4-DA0BA48FC309}"/>
              </a:ext>
            </a:extLst>
          </p:cNvPr>
          <p:cNvPicPr>
            <a:picLocks noChangeAspect="1"/>
          </p:cNvPicPr>
          <p:nvPr/>
        </p:nvPicPr>
        <p:blipFill>
          <a:blip r:embed="rId3"/>
          <a:stretch>
            <a:fillRect/>
          </a:stretch>
        </p:blipFill>
        <p:spPr>
          <a:xfrm>
            <a:off x="128946" y="44245"/>
            <a:ext cx="1173021" cy="832894"/>
          </a:xfrm>
          <a:prstGeom prst="rect">
            <a:avLst/>
          </a:prstGeom>
        </p:spPr>
      </p:pic>
      <p:sp>
        <p:nvSpPr>
          <p:cNvPr id="37" name="Rectangle 36">
            <a:extLst>
              <a:ext uri="{FF2B5EF4-FFF2-40B4-BE49-F238E27FC236}">
                <a16:creationId xmlns:a16="http://schemas.microsoft.com/office/drawing/2014/main" id="{546D72B4-48E4-44EC-A4DF-6A064E9BD1E0}"/>
              </a:ext>
            </a:extLst>
          </p:cNvPr>
          <p:cNvSpPr/>
          <p:nvPr/>
        </p:nvSpPr>
        <p:spPr>
          <a:xfrm>
            <a:off x="0" y="5187952"/>
            <a:ext cx="6867694" cy="3956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a:extLst>
              <a:ext uri="{FF2B5EF4-FFF2-40B4-BE49-F238E27FC236}">
                <a16:creationId xmlns:a16="http://schemas.microsoft.com/office/drawing/2014/main" id="{66EC2EEC-AAA3-42D6-9D97-00D00D2CF5F9}"/>
              </a:ext>
            </a:extLst>
          </p:cNvPr>
          <p:cNvSpPr txBox="1">
            <a:spLocks/>
          </p:cNvSpPr>
          <p:nvPr/>
        </p:nvSpPr>
        <p:spPr>
          <a:xfrm>
            <a:off x="392597" y="5314074"/>
            <a:ext cx="5599244" cy="304079"/>
          </a:xfrm>
          <a:prstGeom prst="rect">
            <a:avLst/>
          </a:prstGeom>
          <a:noFill/>
        </p:spPr>
        <p:txBody>
          <a:bodyPr wrap="square" lIns="0" tIns="45720" rIns="91440" bIns="45720" anchor="t">
            <a:spAutoFit/>
          </a:bodyPr>
          <a:lstStyle>
            <a:defPPr>
              <a:defRPr lang="en-US"/>
            </a:defPPr>
            <a:lvl1pPr>
              <a:lnSpc>
                <a:spcPct val="107000"/>
              </a:lnSpc>
              <a:spcAft>
                <a:spcPts val="891"/>
              </a:spcAft>
              <a:defRPr sz="1400" b="1">
                <a:solidFill>
                  <a:schemeClr val="bg1"/>
                </a:solidFill>
                <a:latin typeface="Segoe UI" panose="020B0502040204020203" pitchFamily="34" charset="0"/>
                <a:cs typeface="Segoe UI" panose="020B0502040204020203" pitchFamily="34" charset="0"/>
              </a:defRPr>
            </a:lvl1pPr>
          </a:lstStyle>
          <a:p>
            <a:r>
              <a:rPr lang="en-US" b="0">
                <a:solidFill>
                  <a:srgbClr val="DD6235"/>
                </a:solidFill>
              </a:rPr>
              <a:t>Office 365 Business Premium also includes:</a:t>
            </a:r>
            <a:r>
              <a:rPr lang="en-US">
                <a:solidFill>
                  <a:schemeClr val="tx1"/>
                </a:solidFill>
              </a:rPr>
              <a:t> </a:t>
            </a:r>
          </a:p>
        </p:txBody>
      </p:sp>
      <p:sp>
        <p:nvSpPr>
          <p:cNvPr id="80" name="Rectangle 79">
            <a:extLst>
              <a:ext uri="{FF2B5EF4-FFF2-40B4-BE49-F238E27FC236}">
                <a16:creationId xmlns:a16="http://schemas.microsoft.com/office/drawing/2014/main" id="{4DA2C00C-4811-4120-8F3E-A6C089C0C19E}"/>
              </a:ext>
            </a:extLst>
          </p:cNvPr>
          <p:cNvSpPr/>
          <p:nvPr/>
        </p:nvSpPr>
        <p:spPr>
          <a:xfrm>
            <a:off x="0" y="5196269"/>
            <a:ext cx="6867694" cy="3956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itle 1">
            <a:extLst>
              <a:ext uri="{FF2B5EF4-FFF2-40B4-BE49-F238E27FC236}">
                <a16:creationId xmlns:a16="http://schemas.microsoft.com/office/drawing/2014/main" id="{966D787D-7830-4AE5-A34F-475E71517180}"/>
              </a:ext>
            </a:extLst>
          </p:cNvPr>
          <p:cNvSpPr txBox="1">
            <a:spLocks/>
          </p:cNvSpPr>
          <p:nvPr/>
        </p:nvSpPr>
        <p:spPr>
          <a:xfrm>
            <a:off x="392596" y="5314074"/>
            <a:ext cx="6720803" cy="306911"/>
          </a:xfrm>
          <a:prstGeom prst="rect">
            <a:avLst/>
          </a:prstGeom>
          <a:noFill/>
        </p:spPr>
        <p:txBody>
          <a:bodyPr wrap="square" lIns="0" tIns="45720" rIns="91440" bIns="45720" anchor="t">
            <a:spAutoFit/>
          </a:bodyPr>
          <a:lstStyle>
            <a:defPPr>
              <a:defRPr lang="en-US"/>
            </a:defPPr>
            <a:lvl1pPr>
              <a:lnSpc>
                <a:spcPct val="107000"/>
              </a:lnSpc>
              <a:spcAft>
                <a:spcPts val="891"/>
              </a:spcAft>
              <a:defRPr sz="1400" b="1">
                <a:solidFill>
                  <a:schemeClr val="bg1"/>
                </a:solidFill>
                <a:latin typeface="Segoe UI" panose="020B0502040204020203" pitchFamily="34" charset="0"/>
                <a:cs typeface="Segoe UI" panose="020B0502040204020203" pitchFamily="34" charset="0"/>
              </a:defRPr>
            </a:lvl1pPr>
          </a:lstStyle>
          <a:p>
            <a:r>
              <a:rPr lang="en-US" b="0">
                <a:solidFill>
                  <a:srgbClr val="D83B01"/>
                </a:solidFill>
              </a:rPr>
              <a:t>Office 365 Business Premium also includes:</a:t>
            </a:r>
            <a:r>
              <a:rPr lang="en-US">
                <a:solidFill>
                  <a:srgbClr val="D83B01"/>
                </a:solidFill>
              </a:rPr>
              <a:t> </a:t>
            </a:r>
          </a:p>
        </p:txBody>
      </p:sp>
      <p:graphicFrame>
        <p:nvGraphicFramePr>
          <p:cNvPr id="41" name="Table 40">
            <a:extLst>
              <a:ext uri="{FF2B5EF4-FFF2-40B4-BE49-F238E27FC236}">
                <a16:creationId xmlns:a16="http://schemas.microsoft.com/office/drawing/2014/main" id="{9C6CFB9E-8D1F-4303-8856-47A8777AF742}"/>
              </a:ext>
            </a:extLst>
          </p:cNvPr>
          <p:cNvGraphicFramePr>
            <a:graphicFrameLocks noGrp="1"/>
          </p:cNvGraphicFramePr>
          <p:nvPr>
            <p:extLst/>
          </p:nvPr>
        </p:nvGraphicFramePr>
        <p:xfrm>
          <a:off x="823335" y="5620985"/>
          <a:ext cx="5673582" cy="3307080"/>
        </p:xfrm>
        <a:graphic>
          <a:graphicData uri="http://schemas.openxmlformats.org/drawingml/2006/table">
            <a:tbl>
              <a:tblPr>
                <a:tableStyleId>{2D5ABB26-0587-4C30-8999-92F81FD0307C}</a:tableStyleId>
              </a:tblPr>
              <a:tblGrid>
                <a:gridCol w="5673582">
                  <a:extLst>
                    <a:ext uri="{9D8B030D-6E8A-4147-A177-3AD203B41FA5}">
                      <a16:colId xmlns:a16="http://schemas.microsoft.com/office/drawing/2014/main" val="1867268104"/>
                    </a:ext>
                  </a:extLst>
                </a:gridCol>
              </a:tblGrid>
              <a:tr h="551180">
                <a:tc>
                  <a:txBody>
                    <a:bodyPr/>
                    <a:lstStyle/>
                    <a:p>
                      <a:pPr>
                        <a:lnSpc>
                          <a:spcPct val="107000"/>
                        </a:lnSpc>
                        <a:defRPr/>
                      </a:pPr>
                      <a:r>
                        <a:rPr lang="en-US" sz="900" b="1">
                          <a:solidFill>
                            <a:schemeClr val="tx1">
                              <a:lumMod val="65000"/>
                              <a:lumOff val="35000"/>
                            </a:schemeClr>
                          </a:solidFill>
                          <a:latin typeface="Segoe UI" panose="020B0502040204020203" pitchFamily="34" charset="0"/>
                          <a:cs typeface="Segoe UI" panose="020B0502040204020203" pitchFamily="34" charset="0"/>
                        </a:rPr>
                        <a:t>Office apps</a:t>
                      </a:r>
                      <a:br>
                        <a:rPr lang="en-US" sz="900" b="1">
                          <a:solidFill>
                            <a:schemeClr val="tx1">
                              <a:lumMod val="65000"/>
                              <a:lumOff val="35000"/>
                            </a:schemeClr>
                          </a:solidFill>
                          <a:cs typeface="Segoe UI" panose="020B0502040204020203" pitchFamily="34" charset="0"/>
                        </a:rPr>
                      </a:br>
                      <a:r>
                        <a:rPr lang="en-US" sz="900" kern="0">
                          <a:solidFill>
                            <a:schemeClr val="tx1">
                              <a:lumMod val="65000"/>
                              <a:lumOff val="35000"/>
                            </a:schemeClr>
                          </a:solidFill>
                          <a:latin typeface="Segoe UI" panose="020B0502040204020203" pitchFamily="34" charset="0"/>
                          <a:ea typeface="Calibri" panose="020F0502020204030204" pitchFamily="34" charset="0"/>
                          <a:cs typeface="Segoe UI" panose="020B0502040204020203" pitchFamily="34" charset="0"/>
                        </a:rPr>
                        <a:t>Get the Office apps (Word, Excel, Outlook, PowerPoint and OneNote) installed across PCs, Macs, tablets and mobile devices. </a:t>
                      </a:r>
                      <a:endParaRPr lang="en-US" sz="900" kern="0">
                        <a:solidFill>
                          <a:schemeClr val="tx1">
                            <a:lumMod val="65000"/>
                            <a:lumOff val="35000"/>
                          </a:schemeClr>
                        </a:solidFill>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977846110"/>
                  </a:ext>
                </a:extLst>
              </a:tr>
              <a:tr h="551180">
                <a:tc>
                  <a:txBody>
                    <a:bodyPr/>
                    <a:lstStyle/>
                    <a:p>
                      <a:pPr>
                        <a:spcAft>
                          <a:spcPts val="200"/>
                        </a:spcAft>
                      </a:pPr>
                      <a:r>
                        <a:rPr lang="en-US" sz="950" b="1">
                          <a:solidFill>
                            <a:schemeClr val="tx1">
                              <a:lumMod val="65000"/>
                              <a:lumOff val="35000"/>
                            </a:schemeClr>
                          </a:solidFill>
                          <a:latin typeface="Segoe UI" panose="020B0502040204020203" pitchFamily="34" charset="0"/>
                          <a:cs typeface="Segoe UI" panose="020B0502040204020203" pitchFamily="34" charset="0"/>
                        </a:rPr>
                        <a:t>Email and calendaring </a:t>
                      </a:r>
                      <a:br>
                        <a:rPr lang="en-US" sz="950" b="1">
                          <a:solidFill>
                            <a:schemeClr val="tx1">
                              <a:lumMod val="65000"/>
                              <a:lumOff val="35000"/>
                            </a:schemeClr>
                          </a:solidFill>
                          <a:latin typeface="Segoe UI" panose="020B0502040204020203" pitchFamily="34" charset="0"/>
                          <a:cs typeface="Segoe UI" panose="020B0502040204020203" pitchFamily="34" charset="0"/>
                        </a:rPr>
                      </a:br>
                      <a:r>
                        <a:rPr lang="en-US" sz="950">
                          <a:solidFill>
                            <a:schemeClr val="tx1">
                              <a:lumMod val="65000"/>
                              <a:lumOff val="35000"/>
                            </a:schemeClr>
                          </a:solidFill>
                          <a:latin typeface="Segoe UI" panose="020B0502040204020203" pitchFamily="34" charset="0"/>
                          <a:cs typeface="Segoe UI" panose="020B0502040204020203" pitchFamily="34" charset="0"/>
                        </a:rPr>
                        <a:t>Use business-class email through an Outlook experience you can access from your desktop or from a web browser.</a:t>
                      </a:r>
                    </a:p>
                  </a:txBody>
                  <a:tcPr anchor="ctr"/>
                </a:tc>
                <a:extLst>
                  <a:ext uri="{0D108BD9-81ED-4DB2-BD59-A6C34878D82A}">
                    <a16:rowId xmlns:a16="http://schemas.microsoft.com/office/drawing/2014/main" val="85169604"/>
                  </a:ext>
                </a:extLst>
              </a:tr>
              <a:tr h="551180">
                <a:tc>
                  <a:txBody>
                    <a:bodyPr/>
                    <a:lstStyle/>
                    <a:p>
                      <a:r>
                        <a:rPr lang="en-US" sz="950" b="1">
                          <a:solidFill>
                            <a:schemeClr val="tx1">
                              <a:lumMod val="65000"/>
                              <a:lumOff val="35000"/>
                            </a:schemeClr>
                          </a:solidFill>
                          <a:latin typeface="Segoe UI" panose="020B0502040204020203" pitchFamily="34" charset="0"/>
                          <a:cs typeface="Segoe UI" panose="020B0502040204020203" pitchFamily="34" charset="0"/>
                        </a:rPr>
                        <a:t>Work and meet online</a:t>
                      </a:r>
                      <a:endParaRPr lang="en-US" sz="1000">
                        <a:solidFill>
                          <a:schemeClr val="tx1">
                            <a:lumMod val="65000"/>
                            <a:lumOff val="35000"/>
                          </a:schemeClr>
                        </a:solidFill>
                      </a:endParaRPr>
                    </a:p>
                    <a:p>
                      <a:r>
                        <a:rPr lang="en-US" sz="950">
                          <a:solidFill>
                            <a:schemeClr val="tx1">
                              <a:lumMod val="65000"/>
                              <a:lumOff val="35000"/>
                            </a:schemeClr>
                          </a:solidFill>
                          <a:latin typeface="Segoe UI" panose="020B0502040204020203" pitchFamily="34" charset="0"/>
                          <a:cs typeface="Segoe UI" panose="020B0502040204020203" pitchFamily="34" charset="0"/>
                        </a:rPr>
                        <a:t>Host online meetings with instant messaging, screen sharing and HD video conferencing. </a:t>
                      </a:r>
                    </a:p>
                  </a:txBody>
                  <a:tcPr anchor="ctr"/>
                </a:tc>
                <a:extLst>
                  <a:ext uri="{0D108BD9-81ED-4DB2-BD59-A6C34878D82A}">
                    <a16:rowId xmlns:a16="http://schemas.microsoft.com/office/drawing/2014/main" val="4218697330"/>
                  </a:ext>
                </a:extLst>
              </a:tr>
              <a:tr h="551180">
                <a:tc>
                  <a:txBody>
                    <a:bodyPr/>
                    <a:lstStyle/>
                    <a:p>
                      <a:r>
                        <a:rPr lang="en-US" sz="950" b="1">
                          <a:solidFill>
                            <a:schemeClr val="tx1">
                              <a:lumMod val="65000"/>
                              <a:lumOff val="35000"/>
                            </a:schemeClr>
                          </a:solidFill>
                          <a:latin typeface="Segoe UI" panose="020B0502040204020203" pitchFamily="34" charset="0"/>
                          <a:cs typeface="Segoe UI" panose="020B0502040204020203" pitchFamily="34" charset="0"/>
                        </a:rPr>
                        <a:t>Workflow automation</a:t>
                      </a:r>
                      <a:br>
                        <a:rPr lang="en-US" sz="950">
                          <a:solidFill>
                            <a:schemeClr val="tx1">
                              <a:lumMod val="65000"/>
                              <a:lumOff val="35000"/>
                            </a:schemeClr>
                          </a:solidFill>
                          <a:latin typeface="Segoe UI" panose="020B0502040204020203" pitchFamily="34" charset="0"/>
                          <a:cs typeface="Segoe UI" panose="020B0502040204020203" pitchFamily="34" charset="0"/>
                        </a:rPr>
                      </a:br>
                      <a:r>
                        <a:rPr lang="en-US" sz="950">
                          <a:solidFill>
                            <a:schemeClr val="tx1">
                              <a:lumMod val="65000"/>
                              <a:lumOff val="35000"/>
                            </a:schemeClr>
                          </a:solidFill>
                          <a:latin typeface="Segoe UI" panose="020B0502040204020203" pitchFamily="34" charset="0"/>
                          <a:cs typeface="Segoe UI" panose="020B0502040204020203" pitchFamily="34" charset="0"/>
                        </a:rPr>
                        <a:t>Automate your business processes by building workflows between apps and services to get notifications, synchronize files, collect data, and more with Microsoft Flow – no coding required. </a:t>
                      </a:r>
                    </a:p>
                  </a:txBody>
                  <a:tcPr anchor="ctr"/>
                </a:tc>
                <a:extLst>
                  <a:ext uri="{0D108BD9-81ED-4DB2-BD59-A6C34878D82A}">
                    <a16:rowId xmlns:a16="http://schemas.microsoft.com/office/drawing/2014/main" val="1401250972"/>
                  </a:ext>
                </a:extLst>
              </a:tr>
              <a:tr h="551180">
                <a:tc>
                  <a:txBody>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lang="en-US" sz="950" b="1" kern="0" noProof="0" dirty="0">
                          <a:solidFill>
                            <a:schemeClr val="tx1">
                              <a:lumMod val="65000"/>
                              <a:lumOff val="35000"/>
                            </a:schemeClr>
                          </a:solidFill>
                          <a:latin typeface="Segoe UI" panose="020B0502040204020203" pitchFamily="34" charset="0"/>
                          <a:cs typeface="Segoe UI" panose="020B0502040204020203" pitchFamily="34" charset="0"/>
                        </a:rPr>
                        <a:t>Easy Administration</a:t>
                      </a:r>
                      <a:br>
                        <a:rPr lang="en-US" sz="950" kern="0" noProof="0" dirty="0">
                          <a:solidFill>
                            <a:schemeClr val="tx1">
                              <a:lumMod val="65000"/>
                              <a:lumOff val="35000"/>
                            </a:schemeClr>
                          </a:solidFill>
                          <a:latin typeface="Segoe UI" panose="020B0502040204020203" pitchFamily="34" charset="0"/>
                          <a:cs typeface="Segoe UI" panose="020B0502040204020203" pitchFamily="34" charset="0"/>
                        </a:rPr>
                      </a:br>
                      <a:r>
                        <a:rPr lang="en-US" sz="950" kern="0" noProof="0" dirty="0">
                          <a:solidFill>
                            <a:schemeClr val="tx1">
                              <a:lumMod val="65000"/>
                              <a:lumOff val="35000"/>
                            </a:schemeClr>
                          </a:solidFill>
                          <a:latin typeface="Segoe UI" panose="020B0502040204020203" pitchFamily="34" charset="0"/>
                          <a:cs typeface="Segoe UI" panose="020B0502040204020203" pitchFamily="34" charset="0"/>
                        </a:rPr>
                        <a:t>Deploy and manage Office 365 across your company, no IT expertise required. You can add and remove users in minutes</a:t>
                      </a:r>
                      <a:endParaRPr lang="en-US" sz="950" kern="0" noProof="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anchor="ctr"/>
                </a:tc>
                <a:extLst>
                  <a:ext uri="{0D108BD9-81ED-4DB2-BD59-A6C34878D82A}">
                    <a16:rowId xmlns:a16="http://schemas.microsoft.com/office/drawing/2014/main" val="666625528"/>
                  </a:ext>
                </a:extLst>
              </a:tr>
              <a:tr h="551180">
                <a:tc>
                  <a:txBody>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lang="en-US" sz="950" b="1" kern="0" noProof="0" dirty="0">
                          <a:solidFill>
                            <a:schemeClr val="tx1">
                              <a:lumMod val="65000"/>
                              <a:lumOff val="35000"/>
                            </a:schemeClr>
                          </a:solidFill>
                          <a:latin typeface="Segoe UI" panose="020B0502040204020203" pitchFamily="34" charset="0"/>
                          <a:cs typeface="Segoe UI" panose="020B0502040204020203" pitchFamily="34" charset="0"/>
                        </a:rPr>
                        <a:t>Reliability </a:t>
                      </a:r>
                      <a:br>
                        <a:rPr lang="en-US" sz="950" kern="0" noProof="0" dirty="0">
                          <a:solidFill>
                            <a:schemeClr val="tx1">
                              <a:lumMod val="65000"/>
                              <a:lumOff val="35000"/>
                            </a:schemeClr>
                          </a:solidFill>
                          <a:latin typeface="Segoe UI" panose="020B0502040204020203" pitchFamily="34" charset="0"/>
                          <a:cs typeface="Segoe UI" panose="020B0502040204020203" pitchFamily="34" charset="0"/>
                        </a:rPr>
                      </a:br>
                      <a:r>
                        <a:rPr lang="en-US" sz="950" kern="0" noProof="0" dirty="0">
                          <a:solidFill>
                            <a:schemeClr val="tx1">
                              <a:lumMod val="65000"/>
                              <a:lumOff val="35000"/>
                            </a:schemeClr>
                          </a:solidFill>
                          <a:latin typeface="Segoe UI" panose="020B0502040204020203" pitchFamily="34" charset="0"/>
                          <a:cs typeface="Segoe UI" panose="020B0502040204020203" pitchFamily="34" charset="0"/>
                        </a:rPr>
                        <a:t>Rest easy with a 99.9% financially-backed uptime guarantee. </a:t>
                      </a:r>
                      <a:endParaRPr lang="en-US" sz="950" kern="0" dirty="0">
                        <a:solidFill>
                          <a:schemeClr val="tx1">
                            <a:lumMod val="65000"/>
                            <a:lumOff val="35000"/>
                          </a:schemeClr>
                        </a:solidFill>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100970079"/>
                  </a:ext>
                </a:extLst>
              </a:tr>
            </a:tbl>
          </a:graphicData>
        </a:graphic>
      </p:graphicFrame>
      <p:pic>
        <p:nvPicPr>
          <p:cNvPr id="42" name="Picture 41">
            <a:extLst>
              <a:ext uri="{FF2B5EF4-FFF2-40B4-BE49-F238E27FC236}">
                <a16:creationId xmlns:a16="http://schemas.microsoft.com/office/drawing/2014/main" id="{E9BB02FF-3B6A-4D92-8F13-EF1241DFAA57}"/>
              </a:ext>
            </a:extLst>
          </p:cNvPr>
          <p:cNvPicPr>
            <a:picLocks noChangeAspect="1"/>
          </p:cNvPicPr>
          <p:nvPr/>
        </p:nvPicPr>
        <p:blipFill>
          <a:blip r:embed="rId4">
            <a:duotone>
              <a:prstClr val="black"/>
              <a:srgbClr val="D83B01">
                <a:tint val="45000"/>
                <a:satMod val="400000"/>
              </a:srgbClr>
            </a:duotone>
            <a:extLst>
              <a:ext uri="{28A0092B-C50C-407E-A947-70E740481C1C}">
                <a14:useLocalDpi xmlns:a14="http://schemas.microsoft.com/office/drawing/2010/main" val="0"/>
              </a:ext>
            </a:extLst>
          </a:blip>
          <a:stretch>
            <a:fillRect/>
          </a:stretch>
        </p:blipFill>
        <p:spPr>
          <a:xfrm>
            <a:off x="358896" y="5788867"/>
            <a:ext cx="365760" cy="266007"/>
          </a:xfrm>
          <a:prstGeom prst="rect">
            <a:avLst/>
          </a:prstGeom>
        </p:spPr>
      </p:pic>
      <p:pic>
        <p:nvPicPr>
          <p:cNvPr id="43" name="Picture 42">
            <a:extLst>
              <a:ext uri="{FF2B5EF4-FFF2-40B4-BE49-F238E27FC236}">
                <a16:creationId xmlns:a16="http://schemas.microsoft.com/office/drawing/2014/main" id="{890A69FC-6596-41DA-BC3E-0A9B66005993}"/>
              </a:ext>
            </a:extLst>
          </p:cNvPr>
          <p:cNvPicPr>
            <a:picLocks noChangeAspect="1"/>
          </p:cNvPicPr>
          <p:nvPr/>
        </p:nvPicPr>
        <p:blipFill>
          <a:blip r:embed="rId5">
            <a:duotone>
              <a:prstClr val="black"/>
              <a:schemeClr val="tx2">
                <a:tint val="45000"/>
                <a:satMod val="400000"/>
              </a:schemeClr>
            </a:duotone>
          </a:blip>
          <a:stretch>
            <a:fillRect/>
          </a:stretch>
        </p:blipFill>
        <p:spPr>
          <a:xfrm>
            <a:off x="285813" y="6857765"/>
            <a:ext cx="451734" cy="305789"/>
          </a:xfrm>
          <a:prstGeom prst="rect">
            <a:avLst/>
          </a:prstGeom>
        </p:spPr>
      </p:pic>
      <p:pic>
        <p:nvPicPr>
          <p:cNvPr id="44" name="Picture 43">
            <a:extLst>
              <a:ext uri="{FF2B5EF4-FFF2-40B4-BE49-F238E27FC236}">
                <a16:creationId xmlns:a16="http://schemas.microsoft.com/office/drawing/2014/main" id="{6A989DFE-D891-4DA3-9B8C-C8E95F58F3E2}"/>
              </a:ext>
            </a:extLst>
          </p:cNvPr>
          <p:cNvPicPr>
            <a:picLocks noChangeAspect="1"/>
          </p:cNvPicPr>
          <p:nvPr/>
        </p:nvPicPr>
        <p:blipFill>
          <a:blip r:embed="rId6">
            <a:duotone>
              <a:prstClr val="black"/>
              <a:schemeClr val="tx2">
                <a:tint val="45000"/>
                <a:satMod val="400000"/>
              </a:schemeClr>
            </a:duotone>
          </a:blip>
          <a:stretch>
            <a:fillRect/>
          </a:stretch>
        </p:blipFill>
        <p:spPr>
          <a:xfrm>
            <a:off x="331348" y="7956753"/>
            <a:ext cx="418557" cy="333588"/>
          </a:xfrm>
          <a:prstGeom prst="rect">
            <a:avLst/>
          </a:prstGeom>
        </p:spPr>
      </p:pic>
      <p:pic>
        <p:nvPicPr>
          <p:cNvPr id="45" name="Picture 44" descr="A close up of a sign&#10;&#10;Description generated with high confidence">
            <a:extLst>
              <a:ext uri="{FF2B5EF4-FFF2-40B4-BE49-F238E27FC236}">
                <a16:creationId xmlns:a16="http://schemas.microsoft.com/office/drawing/2014/main" id="{4C175B1D-9D8C-4EA6-96B1-7864E816B47E}"/>
              </a:ext>
            </a:extLst>
          </p:cNvPr>
          <p:cNvPicPr>
            <a:picLocks noChangeAspect="1"/>
          </p:cNvPicPr>
          <p:nvPr/>
        </p:nvPicPr>
        <p:blipFill>
          <a:blip r:embed="rId7">
            <a:duotone>
              <a:prstClr val="black"/>
              <a:schemeClr val="tx2">
                <a:tint val="45000"/>
                <a:satMod val="400000"/>
              </a:schemeClr>
            </a:duotone>
          </a:blip>
          <a:stretch>
            <a:fillRect/>
          </a:stretch>
        </p:blipFill>
        <p:spPr>
          <a:xfrm>
            <a:off x="359934" y="6337304"/>
            <a:ext cx="361387" cy="244631"/>
          </a:xfrm>
          <a:prstGeom prst="rect">
            <a:avLst/>
          </a:prstGeom>
        </p:spPr>
      </p:pic>
      <p:pic>
        <p:nvPicPr>
          <p:cNvPr id="46" name="Picture 45">
            <a:extLst>
              <a:ext uri="{FF2B5EF4-FFF2-40B4-BE49-F238E27FC236}">
                <a16:creationId xmlns:a16="http://schemas.microsoft.com/office/drawing/2014/main" id="{44A74093-2AE5-49FE-9078-F9DDEE800C46}"/>
              </a:ext>
            </a:extLst>
          </p:cNvPr>
          <p:cNvPicPr>
            <a:picLocks noChangeAspect="1"/>
          </p:cNvPicPr>
          <p:nvPr/>
        </p:nvPicPr>
        <p:blipFill>
          <a:blip r:embed="rId8">
            <a:duotone>
              <a:prstClr val="black"/>
              <a:schemeClr val="tx2">
                <a:tint val="45000"/>
                <a:satMod val="400000"/>
              </a:schemeClr>
            </a:duotone>
          </a:blip>
          <a:stretch>
            <a:fillRect/>
          </a:stretch>
        </p:blipFill>
        <p:spPr>
          <a:xfrm>
            <a:off x="357546" y="8523621"/>
            <a:ext cx="361387" cy="266870"/>
          </a:xfrm>
          <a:prstGeom prst="rect">
            <a:avLst/>
          </a:prstGeom>
        </p:spPr>
      </p:pic>
      <p:pic>
        <p:nvPicPr>
          <p:cNvPr id="47" name="Picture 46">
            <a:extLst>
              <a:ext uri="{FF2B5EF4-FFF2-40B4-BE49-F238E27FC236}">
                <a16:creationId xmlns:a16="http://schemas.microsoft.com/office/drawing/2014/main" id="{C452071B-F661-49B9-B2C1-BE3EA8A9A657}"/>
              </a:ext>
            </a:extLst>
          </p:cNvPr>
          <p:cNvPicPr>
            <a:picLocks noChangeAspect="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59638" y="7439154"/>
            <a:ext cx="365760" cy="266007"/>
          </a:xfrm>
          <a:prstGeom prst="rect">
            <a:avLst/>
          </a:prstGeom>
        </p:spPr>
      </p:pic>
    </p:spTree>
    <p:extLst>
      <p:ext uri="{BB962C8B-B14F-4D97-AF65-F5344CB8AC3E}">
        <p14:creationId xmlns:p14="http://schemas.microsoft.com/office/powerpoint/2010/main" val="221832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36EB5A4-5DD7-4F85-AAB9-AEC85E3098EB}"/>
              </a:ext>
            </a:extLst>
          </p:cNvPr>
          <p:cNvGraphicFramePr>
            <a:graphicFrameLocks noGrp="1"/>
          </p:cNvGraphicFramePr>
          <p:nvPr>
            <p:extLst/>
          </p:nvPr>
        </p:nvGraphicFramePr>
        <p:xfrm>
          <a:off x="487479" y="1255817"/>
          <a:ext cx="5883042" cy="5715000"/>
        </p:xfrm>
        <a:graphic>
          <a:graphicData uri="http://schemas.openxmlformats.org/drawingml/2006/table">
            <a:tbl>
              <a:tblPr firstRow="1">
                <a:tableStyleId>{5FD0F851-EC5A-4D38-B0AD-8093EC10F338}</a:tableStyleId>
              </a:tblPr>
              <a:tblGrid>
                <a:gridCol w="1201911">
                  <a:extLst>
                    <a:ext uri="{9D8B030D-6E8A-4147-A177-3AD203B41FA5}">
                      <a16:colId xmlns:a16="http://schemas.microsoft.com/office/drawing/2014/main" val="1342559768"/>
                    </a:ext>
                  </a:extLst>
                </a:gridCol>
                <a:gridCol w="4681131">
                  <a:extLst>
                    <a:ext uri="{9D8B030D-6E8A-4147-A177-3AD203B41FA5}">
                      <a16:colId xmlns:a16="http://schemas.microsoft.com/office/drawing/2014/main" val="339688228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kern="1200" dirty="0">
                          <a:solidFill>
                            <a:schemeClr val="tx1">
                              <a:lumMod val="65000"/>
                              <a:lumOff val="35000"/>
                            </a:schemeClr>
                          </a:solidFill>
                          <a:latin typeface="Segoe UI" panose="020B0502040204020203" pitchFamily="34" charset="0"/>
                          <a:ea typeface="+mn-ea"/>
                          <a:cs typeface="Segoe UI" panose="020B0502040204020203" pitchFamily="34" charset="0"/>
                        </a:rPr>
                        <a:t>Office apps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a:solidFill>
                            <a:schemeClr val="tx1">
                              <a:lumMod val="65000"/>
                              <a:lumOff val="35000"/>
                            </a:schemeClr>
                          </a:solidFill>
                          <a:latin typeface="Segoe UI" panose="020B0502040204020203" pitchFamily="34" charset="0"/>
                          <a:ea typeface="+mn-ea"/>
                          <a:cs typeface="Segoe UI" panose="020B0502040204020203" pitchFamily="34" charset="0"/>
                        </a:rPr>
                        <a:t>Fully-installed and always up-to-date versions of Outlook, Word, Excel, PowerPoint, OneNote for Windows or Mac (plus Access and Publisher for PC only). Each user can install the Office apps on up to 5 PCs or Macs, 5 tablets, and 5 mobile devices.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34696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chemeClr val="tx1">
                              <a:lumMod val="65000"/>
                              <a:lumOff val="35000"/>
                            </a:schemeClr>
                          </a:solidFill>
                          <a:latin typeface="Segoe UI" panose="020B0502040204020203" pitchFamily="34" charset="0"/>
                          <a:cs typeface="Segoe UI" panose="020B0502040204020203" pitchFamily="34" charset="0"/>
                        </a:rPr>
                        <a:t>Email and calendaring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b="0" i="1">
                        <a:solidFill>
                          <a:schemeClr val="tx1">
                            <a:lumMod val="65000"/>
                            <a:lumOff val="35000"/>
                          </a:schemeClr>
                        </a:solidFill>
                        <a:latin typeface="Segoe UI" panose="020B0502040204020203" pitchFamily="34" charset="0"/>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a:solidFill>
                            <a:schemeClr val="tx1">
                              <a:lumMod val="65000"/>
                              <a:lumOff val="35000"/>
                            </a:schemeClr>
                          </a:solidFill>
                          <a:latin typeface="Segoe UI" panose="020B0502040204020203" pitchFamily="34" charset="0"/>
                          <a:cs typeface="Segoe UI" panose="020B0502040204020203" pitchFamily="34" charset="0"/>
                        </a:rPr>
                        <a:t>Use business-class email through an Outlook experience you can access from your desktop or from a web browser. </a:t>
                      </a:r>
                      <a:r>
                        <a:rPr lang="en-US" sz="1050" b="0" i="0" u="none" strike="noStrike" kern="1200">
                          <a:solidFill>
                            <a:schemeClr val="tx1">
                              <a:lumMod val="65000"/>
                              <a:lumOff val="35000"/>
                            </a:schemeClr>
                          </a:solidFill>
                          <a:effectLst/>
                          <a:latin typeface="Segoe UI" panose="020B0502040204020203" pitchFamily="34" charset="0"/>
                          <a:ea typeface="+mn-ea"/>
                          <a:cs typeface="Segoe UI" panose="020B0502040204020203" pitchFamily="34" charset="0"/>
                        </a:rPr>
                        <a:t>Get a 50 GB mailbox per user and send attachments up to 150 MB. </a:t>
                      </a:r>
                      <a:endParaRPr lang="en-US" sz="1050" b="0" i="1">
                        <a:solidFill>
                          <a:schemeClr val="tx1">
                            <a:lumMod val="65000"/>
                            <a:lumOff val="35000"/>
                          </a:schemeClr>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6913922"/>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1" i="0">
                          <a:solidFill>
                            <a:schemeClr val="tx1">
                              <a:lumMod val="65000"/>
                              <a:lumOff val="35000"/>
                            </a:schemeClr>
                          </a:solidFill>
                          <a:latin typeface="Segoe UI" panose="020B0502040204020203" pitchFamily="34" charset="0"/>
                          <a:cs typeface="Segoe UI" panose="020B0502040204020203" pitchFamily="34" charset="0"/>
                        </a:rPr>
                        <a:t>Online storage and sharing</a:t>
                      </a:r>
                    </a:p>
                    <a:p>
                      <a:pPr marL="0" marR="0" lvl="0" indent="0" algn="l" defTabSz="914363" rtl="0" eaLnBrk="1" fontAlgn="auto" latinLnBrk="0" hangingPunct="1">
                        <a:lnSpc>
                          <a:spcPct val="100000"/>
                        </a:lnSpc>
                        <a:spcBef>
                          <a:spcPts val="0"/>
                        </a:spcBef>
                        <a:spcAft>
                          <a:spcPts val="0"/>
                        </a:spcAft>
                        <a:buClrTx/>
                        <a:buSzTx/>
                        <a:buFontTx/>
                        <a:buNone/>
                        <a:tabLst/>
                        <a:defRPr/>
                      </a:pPr>
                      <a:endParaRPr lang="en-US" sz="1050" b="0" i="0" u="none" strike="noStrike" kern="1200">
                        <a:solidFill>
                          <a:schemeClr val="tx1">
                            <a:lumMod val="65000"/>
                            <a:lumOff val="35000"/>
                          </a:schemeClr>
                        </a:solidFill>
                        <a:effectLst/>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i="0" u="none" strike="noStrike" kern="1200">
                          <a:solidFill>
                            <a:schemeClr val="tx1">
                              <a:lumMod val="65000"/>
                              <a:lumOff val="35000"/>
                            </a:schemeClr>
                          </a:solidFill>
                          <a:effectLst/>
                          <a:latin typeface="Segoe UI" panose="020B0502040204020203" pitchFamily="34" charset="0"/>
                          <a:ea typeface="+mn-ea"/>
                          <a:cs typeface="Segoe UI" panose="020B0502040204020203" pitchFamily="34" charset="0"/>
                        </a:rPr>
                        <a:t>OneDrive for Business gives each user 1 TB of online file storage that can be accessed from anywhere, on any device. Easily share documents with others inside and outside your organization and control who can see and edit each file.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689079"/>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Online conferencing</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Host online meetings with audio and video using one-click screen sharing and HD video conferencing.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3296400"/>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Hub for teamwork</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kern="0" noProof="0">
                          <a:solidFill>
                            <a:schemeClr val="tx1">
                              <a:lumMod val="65000"/>
                              <a:lumOff val="35000"/>
                            </a:schemeClr>
                          </a:solidFill>
                          <a:latin typeface="Segoe UI" panose="020B0502040204020203" pitchFamily="34" charset="0"/>
                          <a:cs typeface="Segoe UI" panose="020B0502040204020203" pitchFamily="34" charset="0"/>
                        </a:rPr>
                        <a:t>Connect your teams with Microsoft Teams in Office 365, where chat, content, and productivity tools come together, so your teams have access to everything they need.</a:t>
                      </a: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3184421"/>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1" kern="1200">
                          <a:solidFill>
                            <a:schemeClr val="tx1">
                              <a:lumMod val="65000"/>
                              <a:lumOff val="35000"/>
                            </a:schemeClr>
                          </a:solidFill>
                          <a:latin typeface="Segoe UI" panose="020B0502040204020203" pitchFamily="34" charset="0"/>
                          <a:ea typeface="+mn-ea"/>
                          <a:cs typeface="Segoe UI" panose="020B0502040204020203" pitchFamily="34" charset="0"/>
                        </a:rPr>
                        <a:t>Work management</a:t>
                      </a:r>
                    </a:p>
                    <a:p>
                      <a:pPr marL="0" marR="0" lvl="0" indent="0" algn="l" defTabSz="914363" rtl="0" eaLnBrk="1" fontAlgn="auto" latinLnBrk="0" hangingPunct="1">
                        <a:lnSpc>
                          <a:spcPct val="100000"/>
                        </a:lnSpc>
                        <a:spcBef>
                          <a:spcPts val="0"/>
                        </a:spcBef>
                        <a:spcAft>
                          <a:spcPts val="0"/>
                        </a:spcAft>
                        <a:buClrTx/>
                        <a:buSzTx/>
                        <a:buFontTx/>
                        <a:buNone/>
                        <a:tabLst/>
                        <a:defRPr/>
                      </a:pPr>
                      <a:endParaRPr lang="en-US" sz="1050" b="0" kern="120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kern="1200">
                          <a:solidFill>
                            <a:schemeClr val="tx1">
                              <a:lumMod val="65000"/>
                              <a:lumOff val="35000"/>
                            </a:schemeClr>
                          </a:solidFill>
                          <a:latin typeface="Segoe UI" panose="020B0502040204020203" pitchFamily="34" charset="0"/>
                          <a:ea typeface="+mn-ea"/>
                          <a:cs typeface="Segoe UI" panose="020B0502040204020203" pitchFamily="34" charset="0"/>
                        </a:rPr>
                        <a:t>Planner makes it easy for your team to create new project plans, organize and assign tasks, share files, chat about what you’re working on, and get updates on progress.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49730"/>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Workday management</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i="0" u="none" strike="noStrike" kern="1200">
                          <a:solidFill>
                            <a:schemeClr val="tx1">
                              <a:lumMod val="65000"/>
                              <a:lumOff val="35000"/>
                            </a:schemeClr>
                          </a:solidFill>
                          <a:effectLst/>
                          <a:latin typeface="Segoe UI" panose="020B0502040204020203" pitchFamily="34" charset="0"/>
                          <a:ea typeface="+mn-ea"/>
                          <a:cs typeface="Segoe UI" panose="020B0502040204020203" pitchFamily="34" charset="0"/>
                        </a:rPr>
                        <a:t>Help your Firstline workforce to manage their day—schedule management, information sharing and the ability to connect to other work-related apps and resources.</a:t>
                      </a:r>
                      <a:endParaRPr kumimoji="0" lang="en-US" sz="1050" b="0" u="none" strike="noStrike" kern="1200" cap="none" spc="0" normalizeH="0" baseline="0" noProof="0" dirty="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057241"/>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Reliability</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200"/>
                        </a:spcAft>
                      </a:pPr>
                      <a:r>
                        <a:rPr lang="en-US" sz="1050" kern="0" noProof="0" dirty="0">
                          <a:solidFill>
                            <a:schemeClr val="tx1">
                              <a:lumMod val="65000"/>
                              <a:lumOff val="35000"/>
                            </a:schemeClr>
                          </a:solidFill>
                          <a:latin typeface="Segoe UI" panose="020B0502040204020203" pitchFamily="34" charset="0"/>
                          <a:cs typeface="Segoe UI" panose="020B0502040204020203" pitchFamily="34" charset="0"/>
                        </a:rPr>
                        <a:t>Rest easy with a 99.9% financially-backed uptime guarantee. </a:t>
                      </a:r>
                      <a:endParaRPr lang="en-US" sz="1050" dirty="0">
                        <a:solidFill>
                          <a:schemeClr val="tx1">
                            <a:lumMod val="65000"/>
                            <a:lumOff val="35000"/>
                          </a:schemeClr>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2527706"/>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1" kern="1200">
                          <a:solidFill>
                            <a:schemeClr val="tx1">
                              <a:lumMod val="65000"/>
                              <a:lumOff val="35000"/>
                            </a:schemeClr>
                          </a:solidFill>
                          <a:effectLst/>
                          <a:latin typeface="Segoe UI" panose="020B0502040204020203" pitchFamily="34" charset="0"/>
                          <a:ea typeface="+mn-ea"/>
                          <a:cs typeface="Segoe UI" panose="020B0502040204020203" pitchFamily="34" charset="0"/>
                        </a:rPr>
                        <a:t>Security</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kern="1200">
                          <a:solidFill>
                            <a:schemeClr val="tx1">
                              <a:lumMod val="65000"/>
                              <a:lumOff val="35000"/>
                            </a:schemeClr>
                          </a:solidFill>
                          <a:effectLst/>
                          <a:latin typeface="Segoe UI" panose="020B0502040204020203" pitchFamily="34" charset="0"/>
                          <a:ea typeface="+mn-ea"/>
                          <a:cs typeface="Segoe UI" panose="020B0502040204020203" pitchFamily="34" charset="0"/>
                        </a:rPr>
                        <a:t>Cutting-edge security practices with five layers of security and proactive monitoring help keep customer data safe. </a:t>
                      </a: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5373330"/>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Automatic updates</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i="0" u="none" strike="noStrike" kern="1200" dirty="0">
                          <a:solidFill>
                            <a:schemeClr val="tx1">
                              <a:lumMod val="65000"/>
                              <a:lumOff val="35000"/>
                            </a:schemeClr>
                          </a:solidFill>
                          <a:effectLst/>
                          <a:latin typeface="Segoe UI" panose="020B0502040204020203" pitchFamily="34" charset="0"/>
                          <a:ea typeface="+mn-ea"/>
                          <a:cs typeface="Segoe UI" panose="020B0502040204020203" pitchFamily="34" charset="0"/>
                        </a:rPr>
                        <a:t>No need to pay for version upgrades; updates are included in your subscription. New features are rolled out to Office 365 customers regularly.</a:t>
                      </a:r>
                      <a:endParaRPr kumimoji="0" lang="en-US" sz="1050" b="0" u="none" strike="noStrike" kern="1200" cap="none" spc="0" normalizeH="0" baseline="0" noProof="0" dirty="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9599115"/>
                  </a:ext>
                </a:extLst>
              </a:tr>
            </a:tbl>
          </a:graphicData>
        </a:graphic>
      </p:graphicFrame>
      <p:sp>
        <p:nvSpPr>
          <p:cNvPr id="4" name="Rectangle 3">
            <a:extLst>
              <a:ext uri="{FF2B5EF4-FFF2-40B4-BE49-F238E27FC236}">
                <a16:creationId xmlns:a16="http://schemas.microsoft.com/office/drawing/2014/main" id="{04C53B4A-E17F-4D94-99B8-9DCC12578E7A}"/>
              </a:ext>
            </a:extLst>
          </p:cNvPr>
          <p:cNvSpPr/>
          <p:nvPr/>
        </p:nvSpPr>
        <p:spPr>
          <a:xfrm>
            <a:off x="340448" y="8363446"/>
            <a:ext cx="6436272" cy="584775"/>
          </a:xfrm>
          <a:prstGeom prst="rect">
            <a:avLst/>
          </a:prstGeom>
        </p:spPr>
        <p:txBody>
          <a:bodyPr wrap="square">
            <a:spAutoFit/>
          </a:bodyPr>
          <a:lstStyle/>
          <a:p>
            <a:r>
              <a:rPr lang="en-US" sz="800" spc="-25" dirty="0">
                <a:solidFill>
                  <a:schemeClr val="tx1">
                    <a:lumMod val="65000"/>
                    <a:lumOff val="35000"/>
                  </a:schemeClr>
                </a:solidFill>
                <a:latin typeface="Segoe UI" panose="020B0502040204020203" pitchFamily="34" charset="0"/>
                <a:ea typeface="Calibri" panose="020F0502020204030204" pitchFamily="34" charset="0"/>
              </a:rPr>
              <a:t>© 2018 Microsoft Corporation. All rights reserved. This document is provided "as-is." Information and views expressed in this document, including URL and other Internet Web site references, may change without notice. You bear the risk of using it. This document does not provide you with any legal rights to any intellectual property in any Microsoft product. You may copy and use this document for your internal, reference purposes. You may modify this document for your internal, reference purposes. Document accurate as of July 1, 2018.</a:t>
            </a:r>
            <a:endParaRPr lang="en-US" sz="800" dirty="0">
              <a:solidFill>
                <a:schemeClr val="tx1">
                  <a:lumMod val="65000"/>
                  <a:lumOff val="35000"/>
                </a:schemeClr>
              </a:solidFill>
            </a:endParaRPr>
          </a:p>
        </p:txBody>
      </p:sp>
      <p:sp>
        <p:nvSpPr>
          <p:cNvPr id="5" name="Title 1">
            <a:extLst>
              <a:ext uri="{FF2B5EF4-FFF2-40B4-BE49-F238E27FC236}">
                <a16:creationId xmlns:a16="http://schemas.microsoft.com/office/drawing/2014/main" id="{0F7E67F9-DF58-4577-90A6-42EDDCAC318F}"/>
              </a:ext>
            </a:extLst>
          </p:cNvPr>
          <p:cNvSpPr txBox="1">
            <a:spLocks/>
          </p:cNvSpPr>
          <p:nvPr/>
        </p:nvSpPr>
        <p:spPr>
          <a:xfrm>
            <a:off x="744442" y="432544"/>
            <a:ext cx="5252357" cy="365869"/>
          </a:xfrm>
          <a:prstGeom prst="rect">
            <a:avLst/>
          </a:prstGeom>
        </p:spPr>
        <p:txBody>
          <a:bodyPr wrap="square" lIns="0" tIns="0" rIns="0" bIns="0">
            <a:spAutoFit/>
          </a:bodyPr>
          <a:lstStyle>
            <a:lvl1pPr algn="l" defTabSz="914139" rtl="0" eaLnBrk="1" latinLnBrk="0" hangingPunct="1">
              <a:spcBef>
                <a:spcPct val="0"/>
              </a:spcBef>
              <a:buNone/>
              <a:defRPr sz="2400" b="0" kern="1200">
                <a:solidFill>
                  <a:schemeClr val="bg1"/>
                </a:solidFill>
                <a:latin typeface="Segoe UI" pitchFamily="34" charset="0"/>
                <a:ea typeface="+mj-ea"/>
                <a:cs typeface="+mj-cs"/>
              </a:defRPr>
            </a:lvl1pPr>
          </a:lstStyle>
          <a:p>
            <a:pPr>
              <a:lnSpc>
                <a:spcPts val="3200"/>
              </a:lnSpc>
            </a:pPr>
            <a:r>
              <a:rPr lang="en-US" sz="2000" spc="-120">
                <a:solidFill>
                  <a:srgbClr val="D83B01"/>
                </a:solidFill>
                <a:latin typeface="Segoe UI Semibold" panose="020B0702040204020203" pitchFamily="34" charset="0"/>
                <a:cs typeface="Segoe UI Semibold" panose="020B0702040204020203" pitchFamily="34" charset="0"/>
              </a:rPr>
              <a:t>Get the following with Office 365 Business Premium</a:t>
            </a:r>
            <a:endParaRPr lang="en-US" sz="2200" spc="-120">
              <a:solidFill>
                <a:srgbClr val="D83B01"/>
              </a:solidFill>
              <a:latin typeface="Segoe UI Semibold" panose="020B0702040204020203" pitchFamily="34" charset="0"/>
              <a:cs typeface="Segoe UI Semibold" panose="020B0702040204020203" pitchFamily="34" charset="0"/>
            </a:endParaRPr>
          </a:p>
        </p:txBody>
      </p:sp>
      <p:sp>
        <p:nvSpPr>
          <p:cNvPr id="6" name="TextBox 5">
            <a:extLst>
              <a:ext uri="{FF2B5EF4-FFF2-40B4-BE49-F238E27FC236}">
                <a16:creationId xmlns:a16="http://schemas.microsoft.com/office/drawing/2014/main" id="{7991CB2C-C7EA-438E-B127-3991511AFC2F}"/>
              </a:ext>
            </a:extLst>
          </p:cNvPr>
          <p:cNvSpPr txBox="1"/>
          <p:nvPr/>
        </p:nvSpPr>
        <p:spPr>
          <a:xfrm>
            <a:off x="0" y="7313188"/>
            <a:ext cx="6858000" cy="353943"/>
          </a:xfrm>
          <a:prstGeom prst="rect">
            <a:avLst/>
          </a:prstGeom>
          <a:noFill/>
          <a:ln>
            <a:noFill/>
          </a:ln>
        </p:spPr>
        <p:txBody>
          <a:bodyPr wrap="square" lIns="91440" tIns="91440" rIns="91440" bIns="91440" rtlCol="0">
            <a:spAutoFit/>
          </a:bodyPr>
          <a:lstStyle/>
          <a:p>
            <a:pPr algn="ctr"/>
            <a:r>
              <a:rPr lang="en-US" sz="1100" b="1" dirty="0">
                <a:solidFill>
                  <a:schemeClr val="tx1">
                    <a:lumMod val="65000"/>
                    <a:lumOff val="35000"/>
                  </a:schemeClr>
                </a:solidFill>
                <a:latin typeface="Segoe UI" panose="020B0502040204020203" pitchFamily="34" charset="0"/>
                <a:cs typeface="Segoe UI" panose="020B0502040204020203" pitchFamily="34" charset="0"/>
              </a:rPr>
              <a:t>Learn more about Office 365 Business Premium at </a:t>
            </a:r>
            <a:r>
              <a:rPr lang="en-US" sz="1100" b="1" dirty="0">
                <a:solidFill>
                  <a:schemeClr val="tx1">
                    <a:lumMod val="65000"/>
                    <a:lumOff val="35000"/>
                  </a:schemeClr>
                </a:solidFill>
                <a:latin typeface="Segoe UI" panose="020B0502040204020203" pitchFamily="34" charset="0"/>
                <a:cs typeface="Segoe UI" panose="020B0502040204020203" pitchFamily="34" charset="0"/>
                <a:hlinkClick r:id="rId2"/>
              </a:rPr>
              <a:t>http://www.office.com/business</a:t>
            </a:r>
            <a:r>
              <a:rPr lang="en-US" sz="1100" b="1" dirty="0">
                <a:solidFill>
                  <a:schemeClr val="tx1">
                    <a:lumMod val="65000"/>
                    <a:lumOff val="35000"/>
                  </a:schemeClr>
                </a:solidFill>
                <a:latin typeface="Segoe UI" panose="020B0502040204020203" pitchFamily="34" charset="0"/>
                <a:cs typeface="Segoe UI" panose="020B0502040204020203" pitchFamily="34" charset="0"/>
              </a:rPr>
              <a:t>.</a:t>
            </a:r>
            <a:endParaRPr lang="en-US" sz="1100" b="1" spc="-62" dirty="0">
              <a:solidFill>
                <a:schemeClr val="tx1">
                  <a:lumMod val="50000"/>
                  <a:lumOff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687795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4DB951E63266409863EE433699CD43" ma:contentTypeVersion="8" ma:contentTypeDescription="Create a new document." ma:contentTypeScope="" ma:versionID="dc29c7070fcb0e4afb62afd2a1c3752c">
  <xsd:schema xmlns:xsd="http://www.w3.org/2001/XMLSchema" xmlns:xs="http://www.w3.org/2001/XMLSchema" xmlns:p="http://schemas.microsoft.com/office/2006/metadata/properties" xmlns:ns2="c48766f7-0523-4294-8d83-06a44f55c734" xmlns:ns3="e533181d-1573-4f8e-b98f-78814727ca97" targetNamespace="http://schemas.microsoft.com/office/2006/metadata/properties" ma:root="true" ma:fieldsID="e82536bf39f8952c62895ff27a265ca5" ns2:_="" ns3:_="">
    <xsd:import namespace="c48766f7-0523-4294-8d83-06a44f55c734"/>
    <xsd:import namespace="e533181d-1573-4f8e-b98f-78814727ca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8766f7-0523-4294-8d83-06a44f55c7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33181d-1573-4f8e-b98f-78814727ca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hidden="true" ma:internalName="LastSharedByUser" ma:readOnly="true">
      <xsd:simpleType>
        <xsd:restriction base="dms:Note"/>
      </xsd:simpleType>
    </xsd:element>
    <xsd:element name="LastSharedByTime" ma:index="13"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FCAD4C-6809-4C25-BA20-7E1694F944A2}"/>
</file>

<file path=customXml/itemProps2.xml><?xml version="1.0" encoding="utf-8"?>
<ds:datastoreItem xmlns:ds="http://schemas.openxmlformats.org/officeDocument/2006/customXml" ds:itemID="{C505A8F7-E0BD-4D47-A41A-511531F65B74}"/>
</file>

<file path=customXml/itemProps3.xml><?xml version="1.0" encoding="utf-8"?>
<ds:datastoreItem xmlns:ds="http://schemas.openxmlformats.org/officeDocument/2006/customXml" ds:itemID="{A859AE9B-8065-4795-97B4-FA8835EBC7FB}"/>
</file>

<file path=docProps/app.xml><?xml version="1.0" encoding="utf-8"?>
<Properties xmlns="http://schemas.openxmlformats.org/officeDocument/2006/extended-properties" xmlns:vt="http://schemas.openxmlformats.org/officeDocument/2006/docPropsVTypes">
  <Template>Office Theme</Template>
  <TotalTime>0</TotalTime>
  <Words>650</Words>
  <Application>Microsoft Office PowerPoint</Application>
  <PresentationFormat>Letter Paper (8.5x11 in)</PresentationFormat>
  <Paragraphs>37</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Segoe UI</vt:lpstr>
      <vt:lpstr>Segoe UI Semibold</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2018-06-26T17:37:57Z</dcterms:created>
  <dcterms:modified xsi:type="dcterms:W3CDTF">2018-06-26T17:46:47Z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0x010100954DB951E63266409863EE433699CD43</vt:lpwstr>
  </property>
</Properties>
</file>