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media/image8.bin" ContentType="image/png"/>
  <Override PartName="/ppt/tags/tag2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082" r:id="rId4"/>
    <p:sldMasterId id="2147484358" r:id="rId5"/>
  </p:sldMasterIdLst>
  <p:notesMasterIdLst>
    <p:notesMasterId r:id="rId27"/>
  </p:notesMasterIdLst>
  <p:handoutMasterIdLst>
    <p:handoutMasterId r:id="rId28"/>
  </p:handoutMasterIdLst>
  <p:sldIdLst>
    <p:sldId id="910" r:id="rId6"/>
    <p:sldId id="297" r:id="rId7"/>
    <p:sldId id="871" r:id="rId8"/>
    <p:sldId id="912" r:id="rId9"/>
    <p:sldId id="1747" r:id="rId10"/>
    <p:sldId id="1790" r:id="rId11"/>
    <p:sldId id="1793" r:id="rId12"/>
    <p:sldId id="1794" r:id="rId13"/>
    <p:sldId id="1795" r:id="rId14"/>
    <p:sldId id="1791" r:id="rId15"/>
    <p:sldId id="915" r:id="rId16"/>
    <p:sldId id="1792" r:id="rId17"/>
    <p:sldId id="917" r:id="rId18"/>
    <p:sldId id="918" r:id="rId19"/>
    <p:sldId id="919" r:id="rId20"/>
    <p:sldId id="920" r:id="rId21"/>
    <p:sldId id="921" r:id="rId22"/>
    <p:sldId id="1796" r:id="rId23"/>
    <p:sldId id="925" r:id="rId24"/>
    <p:sldId id="926" r:id="rId25"/>
    <p:sldId id="867" r:id="rId26"/>
  </p:sldIdLst>
  <p:sldSz cx="12436475" cy="6994525"/>
  <p:notesSz cx="7023100" cy="93091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BD21703-0E10-4E28-9A2C-431474B80BFC}">
          <p14:sldIdLst>
            <p14:sldId id="910"/>
            <p14:sldId id="297"/>
            <p14:sldId id="871"/>
            <p14:sldId id="912"/>
            <p14:sldId id="1747"/>
            <p14:sldId id="1790"/>
          </p14:sldIdLst>
        </p14:section>
        <p14:section name="Tenant Security" id="{B41AF89B-1BB9-4539-B673-A846393D2768}">
          <p14:sldIdLst>
            <p14:sldId id="1793"/>
            <p14:sldId id="1794"/>
            <p14:sldId id="1795"/>
          </p14:sldIdLst>
        </p14:section>
        <p14:section name="Office 365 ATP" id="{EAD5F0F6-4A90-4D8C-90A6-F5FBEFFF12D4}">
          <p14:sldIdLst>
            <p14:sldId id="1791"/>
            <p14:sldId id="915"/>
            <p14:sldId id="1792"/>
            <p14:sldId id="917"/>
            <p14:sldId id="918"/>
            <p14:sldId id="919"/>
            <p14:sldId id="920"/>
            <p14:sldId id="921"/>
            <p14:sldId id="1796"/>
            <p14:sldId id="925"/>
            <p14:sldId id="926"/>
            <p14:sldId id="867"/>
          </p14:sldIdLst>
        </p14:section>
        <p14:section name="Windows Defender EG" id="{746E5B45-F054-4CAB-960C-9AB0EA60884F}">
          <p14:sldIdLst/>
        </p14:section>
      </p14:sectionLst>
    </p:ex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5" name="Author" initials="A" lastIdx="2" clrIdx="1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282828"/>
    <a:srgbClr val="C2C2C2"/>
    <a:srgbClr val="737373"/>
    <a:srgbClr val="002050"/>
    <a:srgbClr val="00BCF2"/>
    <a:srgbClr val="FFFFFF"/>
    <a:srgbClr val="B3CBF1"/>
    <a:srgbClr val="9AC2F3"/>
    <a:srgbClr val="85BB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CB7A66-7E83-41AE-BB33-2BF99AB8AB72}" v="476" dt="2018-07-10T23:42:44.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99" autoAdjust="0"/>
    <p:restoredTop sz="71277" autoAdjust="0"/>
  </p:normalViewPr>
  <p:slideViewPr>
    <p:cSldViewPr>
      <p:cViewPr varScale="1">
        <p:scale>
          <a:sx n="72" d="100"/>
          <a:sy n="72" d="100"/>
        </p:scale>
        <p:origin x="795" y="39"/>
      </p:cViewPr>
      <p:guideLst>
        <p:guide orient="horz" pos="2203"/>
        <p:guide pos="3917"/>
      </p:guideLst>
    </p:cSldViewPr>
  </p:slideViewPr>
  <p:outlineViewPr>
    <p:cViewPr>
      <p:scale>
        <a:sx n="33" d="100"/>
        <a:sy n="33" d="100"/>
      </p:scale>
      <p:origin x="0" y="0"/>
    </p:cViewPr>
  </p:outlineViewPr>
  <p:notesTextViewPr>
    <p:cViewPr>
      <p:scale>
        <a:sx n="3" d="2"/>
        <a:sy n="3" d="2"/>
      </p:scale>
      <p:origin x="0" y="0"/>
    </p:cViewPr>
  </p:notesTextViewPr>
  <p:sorterViewPr>
    <p:cViewPr>
      <p:scale>
        <a:sx n="42" d="100"/>
        <a:sy n="42" d="100"/>
      </p:scale>
      <p:origin x="0" y="0"/>
    </p:cViewPr>
  </p:sorterViewPr>
  <p:notesViewPr>
    <p:cSldViewPr showGuides="1">
      <p:cViewPr varScale="1">
        <p:scale>
          <a:sx n="39" d="100"/>
          <a:sy n="39" d="100"/>
        </p:scale>
        <p:origin x="2386" y="45"/>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83"/>
            <a:ext cx="3043343" cy="465455"/>
          </a:xfrm>
          <a:prstGeom prst="rect">
            <a:avLst/>
          </a:prstGeom>
        </p:spPr>
        <p:txBody>
          <a:bodyPr vert="horz" lIns="93324" tIns="46662" rIns="93324" bIns="46662"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02576FC2-6E77-4565-8FE2-F610C5AA98D1}" type="datetime8">
              <a:rPr lang="en-US" smtClean="0">
                <a:latin typeface="Segoe UI" pitchFamily="34" charset="0"/>
              </a:rPr>
              <a:t>7/10/2018 5:13 PM</a:t>
            </a:fld>
            <a:endParaRPr lang="en-US" dirty="0">
              <a:latin typeface="Segoe UI" pitchFamily="34" charset="0"/>
            </a:endParaRPr>
          </a:p>
        </p:txBody>
      </p:sp>
      <p:sp>
        <p:nvSpPr>
          <p:cNvPr id="8" name="Footer Placeholder 7"/>
          <p:cNvSpPr>
            <a:spLocks noGrp="1"/>
          </p:cNvSpPr>
          <p:nvPr>
            <p:ph type="ftr" sz="quarter" idx="2"/>
          </p:nvPr>
        </p:nvSpPr>
        <p:spPr>
          <a:xfrm>
            <a:off x="0" y="8842029"/>
            <a:ext cx="5934520" cy="338436"/>
          </a:xfrm>
          <a:prstGeom prst="rect">
            <a:avLst/>
          </a:prstGeom>
        </p:spPr>
        <p:txBody>
          <a:bodyPr vert="horz" lIns="93324" tIns="46662" rIns="93324" bIns="46662" rtlCol="0" anchor="b"/>
          <a:lstStyle>
            <a:lvl1pPr algn="l">
              <a:defRPr sz="1200"/>
            </a:lvl1pPr>
          </a:lstStyle>
          <a:p>
            <a:pPr marL="406671" defTabSz="93292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922814" y="8842029"/>
            <a:ext cx="1098660" cy="465455"/>
          </a:xfrm>
          <a:prstGeom prst="rect">
            <a:avLst/>
          </a:prstGeom>
        </p:spPr>
        <p:txBody>
          <a:bodyPr vert="horz" lIns="93324" tIns="46662" rIns="93324" bIns="46662"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10" name="Footer Placeholder 9"/>
          <p:cNvSpPr>
            <a:spLocks noGrp="1"/>
          </p:cNvSpPr>
          <p:nvPr>
            <p:ph type="ftr" sz="quarter" idx="4"/>
          </p:nvPr>
        </p:nvSpPr>
        <p:spPr>
          <a:xfrm>
            <a:off x="0" y="8843645"/>
            <a:ext cx="6063276" cy="362391"/>
          </a:xfrm>
          <a:prstGeom prst="rect">
            <a:avLst/>
          </a:prstGeom>
        </p:spPr>
        <p:txBody>
          <a:bodyPr vert="horz" lIns="93324" tIns="46662" rIns="93324" bIns="46662" rtlCol="0" anchor="b"/>
          <a:lstStyle>
            <a:lvl1pPr marL="583273" indent="0" algn="l">
              <a:defRPr sz="1200"/>
            </a:lvl1p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atin typeface="Segoe UI" pitchFamily="34" charset="0"/>
              </a:defRPr>
            </a:lvl1pPr>
          </a:lstStyle>
          <a:p>
            <a:fld id="{94137CCA-1DE2-48CC-8594-4DCB087C6822}" type="datetime8">
              <a:rPr lang="en-US" smtClean="0"/>
              <a:t>7/10/2018 5:12 PM</a:t>
            </a:fld>
            <a:endParaRPr lang="en-US" dirty="0"/>
          </a:p>
        </p:txBody>
      </p:sp>
      <p:sp>
        <p:nvSpPr>
          <p:cNvPr id="12" name="Notes Placeholder 11"/>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51570" y="8842029"/>
            <a:ext cx="969904" cy="465455"/>
          </a:xfrm>
          <a:prstGeom prst="rect">
            <a:avLst/>
          </a:prstGeom>
        </p:spPr>
        <p:txBody>
          <a:bodyPr vert="horz" lIns="93324" tIns="46662" rIns="93324" bIns="46662"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Email_filtering" TargetMode="External"/><Relationship Id="rId13" Type="http://schemas.openxmlformats.org/officeDocument/2006/relationships/hyperlink" Target="https://tools.ietf.org/html/rfc7489" TargetMode="External"/><Relationship Id="rId3" Type="http://schemas.openxmlformats.org/officeDocument/2006/relationships/hyperlink" Target="https://en.wikipedia.org/wiki/Email" TargetMode="External"/><Relationship Id="rId7" Type="http://schemas.openxmlformats.org/officeDocument/2006/relationships/hyperlink" Target="https://en.wikipedia.org/wiki/TXT_record" TargetMode="External"/><Relationship Id="rId12" Type="http://schemas.openxmlformats.org/officeDocument/2006/relationships/hyperlink" Target="https://en.wikipedia.org/wiki/Email_spam" TargetMode="External"/><Relationship Id="rId17" Type="http://schemas.openxmlformats.org/officeDocument/2006/relationships/hyperlink" Target="https://en.wikipedia.org/wiki/DomainKeys_Identified_Mail#cite_note-1" TargetMode="External"/><Relationship Id="rId2" Type="http://schemas.openxmlformats.org/officeDocument/2006/relationships/slide" Target="../slides/slide11.xml"/><Relationship Id="rId16" Type="http://schemas.openxmlformats.org/officeDocument/2006/relationships/hyperlink" Target="https://en.wikipedia.org/wiki/Domain_name" TargetMode="External"/><Relationship Id="rId1" Type="http://schemas.openxmlformats.org/officeDocument/2006/relationships/notesMaster" Target="../notesMasters/notesMaster1.xml"/><Relationship Id="rId6" Type="http://schemas.openxmlformats.org/officeDocument/2006/relationships/hyperlink" Target="https://en.wikipedia.org/wiki/Domain_Name_System_Security_Extensions" TargetMode="External"/><Relationship Id="rId11" Type="http://schemas.openxmlformats.org/officeDocument/2006/relationships/hyperlink" Target="https://en.wikipedia.org/wiki/Email-validation" TargetMode="External"/><Relationship Id="rId5" Type="http://schemas.openxmlformats.org/officeDocument/2006/relationships/hyperlink" Target="https://en.wikipedia.org/wiki/MX_record" TargetMode="External"/><Relationship Id="rId15" Type="http://schemas.openxmlformats.org/officeDocument/2006/relationships/hyperlink" Target="https://en.wikipedia.org/wiki/Email_authentication" TargetMode="External"/><Relationship Id="rId10" Type="http://schemas.openxmlformats.org/officeDocument/2006/relationships/hyperlink" Target="https://en.wikipedia.org/wiki/Anti-spam_techniques" TargetMode="External"/><Relationship Id="rId4" Type="http://schemas.openxmlformats.org/officeDocument/2006/relationships/hyperlink" Target="https://en.wikipedia.org/wiki/Email_spoofing" TargetMode="External"/><Relationship Id="rId9" Type="http://schemas.openxmlformats.org/officeDocument/2006/relationships/hyperlink" Target="https://en.wikipedia.org/wiki/Phishing" TargetMode="External"/><Relationship Id="rId14" Type="http://schemas.openxmlformats.org/officeDocument/2006/relationships/hyperlink" Target="https://en.wikipedia.org/wiki/Email#Message_header"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4137CCA-1DE2-48CC-8594-4DCB087C6822}" type="datetime8">
              <a:rPr lang="en-US" smtClean="0"/>
              <a:t>7/10/2018 5:13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4226309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7123" marR="0" lvl="0" indent="0" algn="l" defTabSz="92013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7/10/2018 5:13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67573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SPF (Sender Policy Framework):</a:t>
            </a:r>
            <a:r>
              <a:rPr lang="en-US" b="1" dirty="0"/>
              <a:t>Sender Policy Framework</a:t>
            </a:r>
            <a:r>
              <a:rPr lang="en-US" dirty="0"/>
              <a:t> (</a:t>
            </a:r>
            <a:r>
              <a:rPr lang="en-US" b="1" dirty="0"/>
              <a:t>SPF</a:t>
            </a:r>
            <a:r>
              <a:rPr lang="en-US" dirty="0"/>
              <a:t>) is a simple </a:t>
            </a:r>
            <a:r>
              <a:rPr lang="en-US" dirty="0">
                <a:hlinkClick r:id="rId3" tooltip="Email"/>
              </a:rPr>
              <a:t>email</a:t>
            </a:r>
            <a:r>
              <a:rPr lang="en-US" dirty="0"/>
              <a:t>-validation system designed to detect </a:t>
            </a:r>
            <a:r>
              <a:rPr lang="en-US" dirty="0">
                <a:hlinkClick r:id="rId4" tooltip="Email spoofing"/>
              </a:rPr>
              <a:t>email spoofing</a:t>
            </a:r>
            <a:r>
              <a:rPr lang="en-US" dirty="0"/>
              <a:t> by providing a mechanism to allow receiving </a:t>
            </a:r>
            <a:r>
              <a:rPr lang="en-US" dirty="0">
                <a:hlinkClick r:id="rId5" tooltip="MX record"/>
              </a:rPr>
              <a:t>mail exchangers</a:t>
            </a:r>
            <a:r>
              <a:rPr lang="en-US" dirty="0"/>
              <a:t> to check that incoming mail from a domain comes from a host authorized by that domain's administrators. The list of authorized sending hosts for a domain is published in the </a:t>
            </a:r>
            <a:r>
              <a:rPr lang="en-US" dirty="0">
                <a:hlinkClick r:id="rId6" tooltip="Domain Name System Security Extensions"/>
              </a:rPr>
              <a:t>Domain Name System</a:t>
            </a:r>
            <a:r>
              <a:rPr lang="en-US" dirty="0"/>
              <a:t> (DNS) records for that domain in the form of a specially formatted </a:t>
            </a:r>
            <a:r>
              <a:rPr lang="en-US" dirty="0">
                <a:hlinkClick r:id="rId7" tooltip="TXT record"/>
              </a:rPr>
              <a:t>TXT record</a:t>
            </a:r>
            <a:r>
              <a:rPr lang="en-US" dirty="0"/>
              <a:t>. </a:t>
            </a:r>
            <a:r>
              <a:rPr lang="en-US" dirty="0">
                <a:hlinkClick r:id="rId8" tooltip="Email filtering"/>
              </a:rPr>
              <a:t>Email spam</a:t>
            </a:r>
            <a:r>
              <a:rPr lang="en-US" dirty="0"/>
              <a:t> and </a:t>
            </a:r>
            <a:r>
              <a:rPr lang="en-US" dirty="0">
                <a:hlinkClick r:id="rId9" tooltip="Phishing"/>
              </a:rPr>
              <a:t>phishing</a:t>
            </a:r>
            <a:r>
              <a:rPr lang="en-US" dirty="0"/>
              <a:t> often use forged "from" addresses, so publishing and checking SPF records can be considered </a:t>
            </a:r>
            <a:r>
              <a:rPr lang="en-US" dirty="0">
                <a:hlinkClick r:id="rId10" tooltip="Anti-spam techniques"/>
              </a:rPr>
              <a:t>anti-spam techniques</a:t>
            </a:r>
            <a:r>
              <a:rPr lang="en-US" dirty="0"/>
              <a:t>. </a:t>
            </a:r>
          </a:p>
          <a:p>
            <a:pPr marL="0" indent="0">
              <a:buFontTx/>
              <a:buNone/>
            </a:pPr>
            <a:endParaRPr lang="en-US" b="1" dirty="0"/>
          </a:p>
          <a:p>
            <a:pPr marL="0" indent="0">
              <a:buFontTx/>
              <a:buNone/>
            </a:pPr>
            <a:r>
              <a:rPr lang="en-US" b="1" dirty="0"/>
              <a:t>Domain-based Message Authentication, Reporting and Conformance</a:t>
            </a:r>
            <a:r>
              <a:rPr lang="en-US" dirty="0"/>
              <a:t> (</a:t>
            </a:r>
            <a:r>
              <a:rPr lang="en-US" b="1" dirty="0"/>
              <a:t>DMARC</a:t>
            </a:r>
            <a:r>
              <a:rPr lang="en-US" dirty="0"/>
              <a:t>) is an </a:t>
            </a:r>
            <a:r>
              <a:rPr lang="en-US" dirty="0">
                <a:hlinkClick r:id="rId11" tooltip="Email-validation"/>
              </a:rPr>
              <a:t>email-validation</a:t>
            </a:r>
            <a:r>
              <a:rPr lang="en-US" dirty="0"/>
              <a:t> system designed to detect and prevent </a:t>
            </a:r>
            <a:r>
              <a:rPr lang="en-US" dirty="0">
                <a:hlinkClick r:id="rId4" tooltip="Email spoofing"/>
              </a:rPr>
              <a:t>email spoofing</a:t>
            </a:r>
            <a:r>
              <a:rPr lang="en-US" dirty="0"/>
              <a:t>. It is intended to combat certain techniques often used in </a:t>
            </a:r>
            <a:r>
              <a:rPr lang="en-US" dirty="0">
                <a:hlinkClick r:id="rId9" tooltip="Phishing"/>
              </a:rPr>
              <a:t>phishing</a:t>
            </a:r>
            <a:r>
              <a:rPr lang="en-US" dirty="0"/>
              <a:t> and </a:t>
            </a:r>
            <a:r>
              <a:rPr lang="en-US" dirty="0">
                <a:hlinkClick r:id="rId12" tooltip="Email spam"/>
              </a:rPr>
              <a:t>email spam</a:t>
            </a:r>
            <a:r>
              <a:rPr lang="en-US" dirty="0"/>
              <a:t>, such as emails with forged sender addresses that appear to originate from legitimate organizations. Specified in </a:t>
            </a:r>
            <a:r>
              <a:rPr lang="en-US" dirty="0">
                <a:hlinkClick r:id="rId13"/>
              </a:rPr>
              <a:t>RFC 7489</a:t>
            </a:r>
            <a:r>
              <a:rPr lang="en-US" dirty="0"/>
              <a:t>, DMARC counters the illegitimate usage of the exact domain name in the From: field of </a:t>
            </a:r>
            <a:r>
              <a:rPr lang="en-US" dirty="0">
                <a:hlinkClick r:id="rId14" tooltip="Email"/>
              </a:rPr>
              <a:t>email message headers</a:t>
            </a:r>
            <a:r>
              <a:rPr lang="en-US" dirty="0"/>
              <a:t>. For more info: https://en.wikipedia.org/wiki/DMARC</a:t>
            </a:r>
          </a:p>
          <a:p>
            <a:pPr marL="0" indent="0">
              <a:buFontTx/>
              <a:buNone/>
            </a:pPr>
            <a:endParaRPr lang="en-US" dirty="0"/>
          </a:p>
          <a:p>
            <a:pPr marL="0" indent="0">
              <a:buFontTx/>
              <a:buNone/>
            </a:pPr>
            <a:r>
              <a:rPr lang="en-US" dirty="0"/>
              <a:t>DKIM: </a:t>
            </a:r>
            <a:r>
              <a:rPr lang="en-US" b="1" dirty="0"/>
              <a:t>DomainKeys Identified Mail</a:t>
            </a:r>
            <a:r>
              <a:rPr lang="en-US" dirty="0"/>
              <a:t> (</a:t>
            </a:r>
            <a:r>
              <a:rPr lang="en-US" b="1" dirty="0"/>
              <a:t>DKIM</a:t>
            </a:r>
            <a:r>
              <a:rPr lang="en-US" dirty="0"/>
              <a:t>) is an </a:t>
            </a:r>
            <a:r>
              <a:rPr lang="en-US" dirty="0">
                <a:hlinkClick r:id="rId15" tooltip="Email authentication"/>
              </a:rPr>
              <a:t>email authentication</a:t>
            </a:r>
            <a:r>
              <a:rPr lang="en-US" dirty="0"/>
              <a:t> method designed to detect </a:t>
            </a:r>
            <a:r>
              <a:rPr lang="en-US" dirty="0">
                <a:hlinkClick r:id="rId4" tooltip="Email spoofing"/>
              </a:rPr>
              <a:t>email spoofing</a:t>
            </a:r>
            <a:r>
              <a:rPr lang="en-US" dirty="0"/>
              <a:t>. It allows the receiver to check that an email claimed to have come from a specific </a:t>
            </a:r>
            <a:r>
              <a:rPr lang="en-US" dirty="0">
                <a:hlinkClick r:id="rId16" tooltip="Domain name"/>
              </a:rPr>
              <a:t>domain</a:t>
            </a:r>
            <a:r>
              <a:rPr lang="en-US" dirty="0"/>
              <a:t> was indeed authorized by the owner of that domain.</a:t>
            </a:r>
            <a:r>
              <a:rPr lang="en-US" baseline="30000" dirty="0">
                <a:hlinkClick r:id="rId17"/>
              </a:rPr>
              <a:t>[1]</a:t>
            </a:r>
            <a:r>
              <a:rPr lang="en-US" dirty="0"/>
              <a:t> It is intended to prevent forged sender addresses in emails, a technique often used in </a:t>
            </a:r>
            <a:r>
              <a:rPr lang="en-US" dirty="0">
                <a:hlinkClick r:id="rId9" tooltip="Phishing"/>
              </a:rPr>
              <a:t>phishing</a:t>
            </a:r>
            <a:r>
              <a:rPr lang="en-US" dirty="0"/>
              <a:t> and </a:t>
            </a:r>
            <a:r>
              <a:rPr lang="en-US" dirty="0">
                <a:hlinkClick r:id="rId12" tooltip="Email spam"/>
              </a:rPr>
              <a:t>email spam</a:t>
            </a:r>
            <a:r>
              <a:rPr lang="en-US" dirty="0"/>
              <a:t>. For more info: https://en.wikipedia.org/wiki/DomainKeys_Identified_Mail</a:t>
            </a:r>
          </a:p>
          <a:p>
            <a:pPr marL="171450" indent="-171450">
              <a:buFontTx/>
              <a:buChar char="-"/>
            </a:pPr>
            <a:endParaRPr lang="en-US" baseline="30000" dirty="0"/>
          </a:p>
          <a:p>
            <a:pPr marL="171450" indent="-171450">
              <a:buFontTx/>
              <a:buChar char="-"/>
            </a:pPr>
            <a:endParaRPr lang="en-US" baseline="30000" dirty="0"/>
          </a:p>
          <a:p>
            <a:pPr marL="171450" indent="-171450">
              <a:buFontTx/>
              <a:buChar char="-"/>
            </a:pPr>
            <a:endParaRPr lang="en-US" baseline="30000" dirty="0"/>
          </a:p>
          <a:p>
            <a:pPr marL="171450" indent="-171450">
              <a:buFontTx/>
              <a:buChar char="-"/>
            </a:pPr>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137CCA-1DE2-48CC-8594-4DCB087C6822}" type="datetime8">
              <a:rPr lang="en-US" smtClean="0"/>
              <a:t>7/10/2018 5:13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33404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https://technet.microsoft.com/library/mt734386(v=exchg.150).aspx#DMARCbestpractices </a:t>
            </a:r>
          </a:p>
          <a:p>
            <a:r>
              <a:rPr lang="en-US" dirty="0"/>
              <a:t>https://www.microsoft.com/en-us/microsoft-365/blog/2015/01/20/enhanced-email-protection-dkim-dmarc-office-365/</a:t>
            </a:r>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137CCA-1DE2-48CC-8594-4DCB087C6822}" type="datetime8">
              <a:rPr lang="en-US" smtClean="0"/>
              <a:t>7/10/2018 7:02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333082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137CCA-1DE2-48CC-8594-4DCB087C6822}" type="datetime8">
              <a:rPr lang="en-US" smtClean="0"/>
              <a:t>7/10/2018 5:13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1333176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8B1F923-6ED9-438C-9097-66AC903EB941}" type="datetime8">
              <a:rPr lang="en-US" smtClean="0"/>
              <a:t>7/10/2018 5:13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196798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deck is frequently updated with new insights and feedback from the field. Please keep version history up to date.</a:t>
            </a:r>
          </a:p>
        </p:txBody>
      </p:sp>
      <p:sp>
        <p:nvSpPr>
          <p:cNvPr id="4" name="Slide Number Placeholder 3"/>
          <p:cNvSpPr>
            <a:spLocks noGrp="1"/>
          </p:cNvSpPr>
          <p:nvPr>
            <p:ph type="sldNum" sz="quarter" idx="10"/>
          </p:nvPr>
        </p:nvSpPr>
        <p:spPr/>
        <p:txBody>
          <a:bodyPr/>
          <a:lstStyle/>
          <a:p>
            <a:fld id="{C4D1784C-FE22-47B4-91A4-800DD49806DD}" type="slidenum">
              <a:rPr lang="en-US" smtClean="0"/>
              <a:t>2</a:t>
            </a:fld>
            <a:endParaRPr lang="en-US"/>
          </a:p>
        </p:txBody>
      </p:sp>
    </p:spTree>
    <p:extLst>
      <p:ext uri="{BB962C8B-B14F-4D97-AF65-F5344CB8AC3E}">
        <p14:creationId xmlns:p14="http://schemas.microsoft.com/office/powerpoint/2010/main" val="2228073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Welcome to the Microsoft 365 Business Security </a:t>
            </a:r>
            <a:r>
              <a:rPr lang="en-US" dirty="0" err="1"/>
              <a:t>Worksho</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929"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4137CCA-1DE2-48CC-8594-4DCB087C6822}" type="datetime8">
              <a:rPr lang="en-US" smtClean="0"/>
              <a:t>7/10/2018 5:12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2487418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7123" marR="0" lvl="0" indent="0" algn="l" defTabSz="920132"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90EC29EE-A8AD-4CE0-9C0B-116E0D4D7533}"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7/10/2018 5:13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96757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a:solidFill>
                  <a:schemeClr val="tx1"/>
                </a:solidFill>
                <a:effectLst/>
                <a:latin typeface="Segoe UI Light" pitchFamily="34" charset="0"/>
                <a:ea typeface="+mn-ea"/>
                <a:cs typeface="+mn-cs"/>
              </a:rPr>
              <a:t>Now before we dig into how to deploy Microsoft 365 Business, let us take a minute to review what Microsoft 365 Business delivers to your customers</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With Microsoft 365 Business your customers can get more done with Intelligent tools built into the Office you love along with enterprise grade email and file storage</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Your customer’s staff can work better together with the new Microsoft Teams and can collaborate as a group with their co-workers, customers and suppliers.</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Microsoft 365 Business also includes specific business apps designed to help build the business- like Bookings and Outlook customer Manager for example. These help in acquiring customers and improving the efficiency of business operations​</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Microsoft 365 Business safeguards your customer’s data by helping protect against external threats like phishing and malicious emails. It also includes features to help protect sensitive information like Social security numbers, credit card information etc from leaving the organization </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 </a:t>
            </a:r>
          </a:p>
          <a:p>
            <a:pPr lvl="0"/>
            <a:r>
              <a:rPr lang="en-US" sz="900" kern="1200" dirty="0">
                <a:solidFill>
                  <a:schemeClr val="tx1"/>
                </a:solidFill>
                <a:effectLst/>
                <a:latin typeface="Segoe UI Light" pitchFamily="34" charset="0"/>
                <a:ea typeface="+mn-ea"/>
                <a:cs typeface="+mn-cs"/>
              </a:rPr>
              <a:t>Finally, you can easily enable all of these features along with simplifying device setup so you can unlock the value of your Microsoft 365 Business subscription faster</a:t>
            </a:r>
          </a:p>
          <a:p>
            <a:r>
              <a:rPr lang="en-US" sz="900" kern="1200" dirty="0">
                <a:solidFill>
                  <a:schemeClr val="tx1"/>
                </a:solidFill>
                <a:effectLst/>
                <a:latin typeface="Segoe UI Light" pitchFamily="34" charset="0"/>
                <a:ea typeface="+mn-ea"/>
                <a:cs typeface="+mn-cs"/>
              </a:rPr>
              <a:t> </a:t>
            </a:r>
          </a:p>
          <a:p>
            <a:r>
              <a:rPr lang="en-US" sz="900" kern="1200" dirty="0">
                <a:solidFill>
                  <a:schemeClr val="tx1"/>
                </a:solidFill>
                <a:effectLst/>
                <a:latin typeface="Segoe UI Light" pitchFamily="34" charset="0"/>
                <a:ea typeface="+mn-ea"/>
                <a:cs typeface="+mn-cs"/>
              </a:rPr>
              <a:t>let’s take a deeper dive in to what you get with your Microsoft 365 Business Subscription </a:t>
            </a:r>
          </a:p>
          <a:p>
            <a:r>
              <a:rPr lang="en-US" sz="900" kern="1200" dirty="0">
                <a:solidFill>
                  <a:schemeClr val="tx1"/>
                </a:solidFill>
                <a:effectLst/>
                <a:latin typeface="Segoe UI Light" pitchFamily="34" charset="0"/>
                <a:ea typeface="+mn-ea"/>
                <a:cs typeface="+mn-cs"/>
              </a:rPr>
              <a:t> </a:t>
            </a:r>
          </a:p>
          <a:p>
            <a:endParaRPr lang="en-US" dirty="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D18B56EA-E28F-4F92-9F16-7A6F2501B303}" type="datetime8">
              <a:rPr lang="en-US" smtClean="0"/>
              <a:t>7/10/2018 7:42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806642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6CE63F-9E7F-4C04-9D0D-FCA25A8E9E86}" type="datetime8">
              <a:rPr lang="en-US" smtClean="0"/>
              <a:t>7/10/2018 5:13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87178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4137CCA-1DE2-48CC-8594-4DCB087C6822}" type="datetime8">
              <a:rPr lang="en-US" smtClean="0"/>
              <a:t>7/10/2018 5:13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69436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4137CCA-1DE2-48CC-8594-4DCB087C6822}" type="datetime8">
              <a:rPr lang="en-US" smtClean="0"/>
              <a:t>7/10/2018 5:13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1457537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292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4137CCA-1DE2-48CC-8594-4DCB087C6822}" type="datetime8">
              <a:rPr lang="en-US" smtClean="0"/>
              <a:t>7/10/2018 5:13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11171046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vmlDrawing" Target="../drawings/vmlDrawing11.v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3.xml"/><Relationship Id="rId1" Type="http://schemas.openxmlformats.org/officeDocument/2006/relationships/vmlDrawing" Target="../drawings/vmlDrawing13.v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vmlDrawing" Target="../drawings/vmlDrawing14.v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7.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8.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20.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slideMaster" Target="../slideMasters/slideMaster1.xml"/><Relationship Id="rId7" Type="http://schemas.microsoft.com/office/2007/relationships/hdphoto" Target="../media/hdphoto2.wdp"/><Relationship Id="rId2" Type="http://schemas.openxmlformats.org/officeDocument/2006/relationships/tags" Target="../tags/tag3.xml"/><Relationship Id="rId1" Type="http://schemas.openxmlformats.org/officeDocument/2006/relationships/vmlDrawing" Target="../drawings/vmlDrawing3.vml"/><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21.vml"/><Relationship Id="rId6" Type="http://schemas.openxmlformats.org/officeDocument/2006/relationships/image" Target="../media/image8.bin"/><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4.jpg"/><Relationship Id="rId4" Type="http://schemas.openxmlformats.org/officeDocument/2006/relationships/image" Target="../media/image13.jpg"/></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1.emf"/><Relationship Id="rId4" Type="http://schemas.openxmlformats.org/officeDocument/2006/relationships/oleObject" Target="../embeddings/oleObject9.bin"/></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hoto_Optio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791" y="-602827"/>
            <a:ext cx="12880428" cy="8596285"/>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6544046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0" name="think-cell Slide" r:id="rId5" imgW="377" imgH="377" progId="TCLayout.ActiveDocument.1">
                  <p:embed/>
                </p:oleObj>
              </mc:Choice>
              <mc:Fallback>
                <p:oleObj name="think-cell Slide" r:id="rId5" imgW="377" imgH="377"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a:xfrm rot="16200000">
            <a:off x="625317" y="-625001"/>
            <a:ext cx="6994525" cy="8244521"/>
          </a:xfrm>
          <a:prstGeom prst="rect">
            <a:avLst/>
          </a:prstGeom>
          <a:gradFill>
            <a:gsLst>
              <a:gs pos="100000">
                <a:srgbClr val="FAFAFF">
                  <a:alpha val="0"/>
                </a:srgbClr>
              </a:gs>
              <a:gs pos="52000">
                <a:srgbClr val="F8F8FF">
                  <a:alpha val="90000"/>
                </a:srgbClr>
              </a:gs>
              <a:gs pos="91160">
                <a:srgbClr val="FAFAFF">
                  <a:alpha val="23000"/>
                </a:srgbClr>
              </a:gs>
              <a:gs pos="76000">
                <a:srgbClr val="F9F9FF">
                  <a:alpha val="56000"/>
                </a:srgbClr>
              </a:gs>
              <a:gs pos="0">
                <a:srgbClr val="6666FF">
                  <a:lumMod val="5000"/>
                  <a:lumOff val="95000"/>
                  <a:alpha val="98000"/>
                </a:srgbClr>
              </a:gs>
            </a:gsLst>
            <a:lin ang="5400000" scaled="1"/>
          </a:gradFill>
        </p:spPr>
        <p:txBody>
          <a:bodyPr wrap="square" lIns="539496" tIns="219456" rIns="0" bIns="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dirty="0">
              <a:ln>
                <a:noFill/>
              </a:ln>
              <a:solidFill>
                <a:prstClr val="black"/>
              </a:solidFill>
              <a:effectLst/>
              <a:uLnTx/>
              <a:uFillTx/>
              <a:latin typeface="TitilliumText25L" panose="02000000000000000000" pitchFamily="50" charset="0"/>
            </a:endParaRPr>
          </a:p>
        </p:txBody>
      </p:sp>
      <p:sp>
        <p:nvSpPr>
          <p:cNvPr id="9" name="Title 1"/>
          <p:cNvSpPr>
            <a:spLocks noGrp="1"/>
          </p:cNvSpPr>
          <p:nvPr>
            <p:ph type="title" hasCustomPrompt="1"/>
          </p:nvPr>
        </p:nvSpPr>
        <p:spPr bwMode="auto">
          <a:xfrm>
            <a:off x="274702" y="2125677"/>
            <a:ext cx="6402388" cy="1828800"/>
          </a:xfrm>
          <a:noFill/>
        </p:spPr>
        <p:txBody>
          <a:bodyPr lIns="146304" tIns="91440" rIns="146304" bIns="91440" anchor="t" anchorCtr="0"/>
          <a:lstStyle>
            <a:lvl1pPr>
              <a:defRPr sz="5400" spc="-100" baseline="0">
                <a:solidFill>
                  <a:schemeClr val="tx1"/>
                </a:solidFill>
              </a:defRPr>
            </a:lvl1pPr>
          </a:lstStyle>
          <a:p>
            <a:r>
              <a:rPr lang="en-US" dirty="0"/>
              <a:t>Presentation title</a:t>
            </a:r>
          </a:p>
        </p:txBody>
      </p:sp>
      <p:sp>
        <p:nvSpPr>
          <p:cNvPr id="3" name="Text Placeholder 2"/>
          <p:cNvSpPr>
            <a:spLocks noGrp="1"/>
          </p:cNvSpPr>
          <p:nvPr>
            <p:ph type="body" sz="quarter" idx="14" hasCustomPrompt="1"/>
          </p:nvPr>
        </p:nvSpPr>
        <p:spPr bwMode="auto">
          <a:xfrm>
            <a:off x="273050" y="3954457"/>
            <a:ext cx="6402388" cy="1825625"/>
          </a:xfrm>
        </p:spPr>
        <p:txBody>
          <a:bodyPr tIns="109728" bIns="109728">
            <a:noAutofit/>
          </a:bodyPr>
          <a:lstStyle>
            <a:lvl1pPr marL="0" indent="0">
              <a:spcBef>
                <a:spcPts val="0"/>
              </a:spcBef>
              <a:buNone/>
              <a:defRPr sz="3200">
                <a:solidFill>
                  <a:schemeClr val="tx1"/>
                </a:solidFill>
              </a:defRPr>
            </a:lvl1pPr>
          </a:lstStyle>
          <a:p>
            <a:pPr lvl="0"/>
            <a:r>
              <a:rPr lang="en-US" dirty="0"/>
              <a:t>Speaker Name</a:t>
            </a: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57518" y="6161442"/>
            <a:ext cx="1645920" cy="353658"/>
          </a:xfrm>
          <a:prstGeom prst="rect">
            <a:avLst/>
          </a:prstGeom>
        </p:spPr>
      </p:pic>
      <p:sp>
        <p:nvSpPr>
          <p:cNvPr id="8" name="Text Placeholder 2"/>
          <p:cNvSpPr txBox="1">
            <a:spLocks/>
          </p:cNvSpPr>
          <p:nvPr userDrawn="1"/>
        </p:nvSpPr>
        <p:spPr bwMode="auto">
          <a:xfrm>
            <a:off x="366141" y="205459"/>
            <a:ext cx="3017487" cy="548634"/>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0" dirty="0">
                <a:solidFill>
                  <a:schemeClr val="tx1">
                    <a:lumMod val="75000"/>
                  </a:schemeClr>
                </a:solidFill>
                <a:latin typeface="+mn-lt"/>
              </a:rPr>
              <a:t>Microsoft Services</a:t>
            </a:r>
          </a:p>
        </p:txBody>
      </p:sp>
    </p:spTree>
    <p:extLst>
      <p:ext uri="{BB962C8B-B14F-4D97-AF65-F5344CB8AC3E}">
        <p14:creationId xmlns:p14="http://schemas.microsoft.com/office/powerpoint/2010/main" val="289951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326212553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66"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203210457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0"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4737319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14"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4338"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407789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6163751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5362"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2189526804"/>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19860426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386"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5"/>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39372879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410"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28067941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4"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06744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9458"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5" name="Text Placeholder 4"/>
          <p:cNvSpPr>
            <a:spLocks noGrp="1"/>
          </p:cNvSpPr>
          <p:nvPr>
            <p:ph type="body" sz="quarter" idx="10"/>
          </p:nvPr>
        </p:nvSpPr>
        <p:spPr>
          <a:xfrm>
            <a:off x="274638" y="133557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5465733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482"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2018 Microsoft Corporation. All rights reserved. </a:t>
            </a:r>
          </a:p>
        </p:txBody>
      </p:sp>
      <p:pic>
        <p:nvPicPr>
          <p:cNvPr id="3" name="Picture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392835873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hoto_Option">
    <p:spTree>
      <p:nvGrpSpPr>
        <p:cNvPr id="1" name=""/>
        <p:cNvGrpSpPr/>
        <p:nvPr/>
      </p:nvGrpSpPr>
      <p:grpSpPr>
        <a:xfrm>
          <a:off x="0" y="0"/>
          <a:ext cx="0" cy="0"/>
          <a:chOff x="0" y="0"/>
          <a:chExt cx="0" cy="0"/>
        </a:xfrm>
      </p:grpSpPr>
      <p:pic>
        <p:nvPicPr>
          <p:cNvPr id="11" name="Picture 10" descr="A person standing in front of a building&#10;&#10;Description generated with high confidence">
            <a:extLst>
              <a:ext uri="{FF2B5EF4-FFF2-40B4-BE49-F238E27FC236}">
                <a16:creationId xmlns:a16="http://schemas.microsoft.com/office/drawing/2014/main" id="{C24FC5F4-0867-49B1-98AB-85AE5158EDDD}"/>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a:stretch/>
        </p:blipFill>
        <p:spPr>
          <a:xfrm flipH="1">
            <a:off x="-1" y="0"/>
            <a:ext cx="1951037" cy="6994525"/>
          </a:xfrm>
          <a:prstGeom prst="rect">
            <a:avLst/>
          </a:prstGeom>
        </p:spPr>
      </p:pic>
      <p:pic>
        <p:nvPicPr>
          <p:cNvPr id="6" name="Picture 5" descr="A person standing in front of a building&#10;&#10;Description generated with high confidence">
            <a:extLst>
              <a:ext uri="{FF2B5EF4-FFF2-40B4-BE49-F238E27FC236}">
                <a16:creationId xmlns:a16="http://schemas.microsoft.com/office/drawing/2014/main" id="{0229ACF7-72FA-4A97-93A3-F142DB7E5126}"/>
              </a:ext>
            </a:extLst>
          </p:cNvPr>
          <p:cNvPicPr>
            <a:picLocks noChangeAspect="1"/>
          </p:cNvPicPr>
          <p:nvPr userDrawn="1"/>
        </p:nvPicPr>
        <p:blipFill>
          <a:blip r:embed="rId6">
            <a:extLst>
              <a:ext uri="{BEBA8EAE-BF5A-486C-A8C5-ECC9F3942E4B}">
                <a14:imgProps xmlns:a14="http://schemas.microsoft.com/office/drawing/2010/main">
                  <a14:imgLayer r:embed="rId7">
                    <a14:imgEffect>
                      <a14:colorTemperature colorTemp="5300"/>
                    </a14:imgEffect>
                  </a14:imgLayer>
                </a14:imgProps>
              </a:ext>
            </a:extLst>
          </a:blip>
          <a:stretch>
            <a:fillRect/>
          </a:stretch>
        </p:blipFill>
        <p:spPr>
          <a:xfrm>
            <a:off x="1953633" y="0"/>
            <a:ext cx="10494411" cy="6994525"/>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2093429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74" name="think-cell Slide" r:id="rId8" imgW="377" imgH="377" progId="TCLayout.ActiveDocument.1">
                  <p:embed/>
                </p:oleObj>
              </mc:Choice>
              <mc:Fallback>
                <p:oleObj name="think-cell Slide" r:id="rId8" imgW="377" imgH="377" progId="TCLayout.ActiveDocument.1">
                  <p:embed/>
                  <p:pic>
                    <p:nvPicPr>
                      <p:cNvPr id="4" name="Object 3" hidden="1"/>
                      <p:cNvPicPr/>
                      <p:nvPr/>
                    </p:nvPicPr>
                    <p:blipFill>
                      <a:blip r:embed="rId9"/>
                      <a:stretch>
                        <a:fillRect/>
                      </a:stretch>
                    </p:blipFill>
                    <p:spPr>
                      <a:xfrm>
                        <a:off x="1588" y="1588"/>
                        <a:ext cx="1587" cy="1587"/>
                      </a:xfrm>
                      <a:prstGeom prst="rect">
                        <a:avLst/>
                      </a:prstGeom>
                    </p:spPr>
                  </p:pic>
                </p:oleObj>
              </mc:Fallback>
            </mc:AlternateContent>
          </a:graphicData>
        </a:graphic>
      </p:graphicFrame>
      <p:sp>
        <p:nvSpPr>
          <p:cNvPr id="10" name="Rectangle 9"/>
          <p:cNvSpPr/>
          <p:nvPr userDrawn="1"/>
        </p:nvSpPr>
        <p:spPr>
          <a:xfrm rot="16200000">
            <a:off x="625317" y="-625001"/>
            <a:ext cx="6994525" cy="8244521"/>
          </a:xfrm>
          <a:prstGeom prst="rect">
            <a:avLst/>
          </a:prstGeom>
          <a:gradFill>
            <a:gsLst>
              <a:gs pos="100000">
                <a:srgbClr val="FAFAFF">
                  <a:alpha val="0"/>
                </a:srgbClr>
              </a:gs>
              <a:gs pos="52000">
                <a:srgbClr val="F8F8FF">
                  <a:alpha val="90000"/>
                </a:srgbClr>
              </a:gs>
              <a:gs pos="91160">
                <a:srgbClr val="FAFAFF">
                  <a:alpha val="23000"/>
                </a:srgbClr>
              </a:gs>
              <a:gs pos="76000">
                <a:srgbClr val="F9F9FF">
                  <a:alpha val="56000"/>
                </a:srgbClr>
              </a:gs>
              <a:gs pos="0">
                <a:srgbClr val="6666FF">
                  <a:lumMod val="5000"/>
                  <a:lumOff val="95000"/>
                  <a:alpha val="98000"/>
                </a:srgbClr>
              </a:gs>
            </a:gsLst>
            <a:lin ang="5400000" scaled="1"/>
          </a:gradFill>
        </p:spPr>
        <p:txBody>
          <a:bodyPr wrap="square" lIns="539496" tIns="219456" rIns="0" bIns="0">
            <a:noAutofit/>
          </a:bodyPr>
          <a:lstStyle/>
          <a:p>
            <a:pPr marL="0" marR="0" lvl="0" indent="0" defTabSz="685800" eaLnBrk="1" fontAlgn="auto" latinLnBrk="0" hangingPunct="1">
              <a:lnSpc>
                <a:spcPct val="100000"/>
              </a:lnSpc>
              <a:spcBef>
                <a:spcPts val="0"/>
              </a:spcBef>
              <a:spcAft>
                <a:spcPts val="0"/>
              </a:spcAft>
              <a:buClrTx/>
              <a:buSzTx/>
              <a:buFontTx/>
              <a:buNone/>
              <a:tabLst/>
              <a:defRPr/>
            </a:pPr>
            <a:endParaRPr kumimoji="0" lang="en-IN" sz="1350" b="0" i="0" u="none" strike="noStrike" kern="0" cap="none" spc="0" normalizeH="0" baseline="0" noProof="0" dirty="0">
              <a:ln>
                <a:noFill/>
              </a:ln>
              <a:solidFill>
                <a:prstClr val="black"/>
              </a:solidFill>
              <a:effectLst/>
              <a:uLnTx/>
              <a:uFillTx/>
              <a:latin typeface="TitilliumText25L" panose="02000000000000000000" pitchFamily="50" charset="0"/>
            </a:endParaRPr>
          </a:p>
        </p:txBody>
      </p:sp>
      <p:sp>
        <p:nvSpPr>
          <p:cNvPr id="9" name="Title 1"/>
          <p:cNvSpPr>
            <a:spLocks noGrp="1"/>
          </p:cNvSpPr>
          <p:nvPr userDrawn="1">
            <p:ph type="title" hasCustomPrompt="1"/>
          </p:nvPr>
        </p:nvSpPr>
        <p:spPr bwMode="auto">
          <a:xfrm>
            <a:off x="274702" y="2125677"/>
            <a:ext cx="6402388" cy="1828800"/>
          </a:xfrm>
          <a:noFill/>
        </p:spPr>
        <p:txBody>
          <a:bodyPr lIns="146304" tIns="91440" rIns="146304" bIns="91440" anchor="t" anchorCtr="0"/>
          <a:lstStyle>
            <a:lvl1pPr>
              <a:defRPr sz="5400" spc="-100" baseline="0">
                <a:solidFill>
                  <a:schemeClr val="tx1"/>
                </a:solidFill>
              </a:defRPr>
            </a:lvl1pPr>
          </a:lstStyle>
          <a:p>
            <a:r>
              <a:rPr lang="en-US" dirty="0"/>
              <a:t>Presentation title</a:t>
            </a:r>
          </a:p>
        </p:txBody>
      </p:sp>
      <p:sp>
        <p:nvSpPr>
          <p:cNvPr id="3" name="Text Placeholder 2"/>
          <p:cNvSpPr>
            <a:spLocks noGrp="1"/>
          </p:cNvSpPr>
          <p:nvPr userDrawn="1">
            <p:ph type="body" sz="quarter" idx="14" hasCustomPrompt="1"/>
          </p:nvPr>
        </p:nvSpPr>
        <p:spPr bwMode="auto">
          <a:xfrm>
            <a:off x="273050" y="3954457"/>
            <a:ext cx="6402388" cy="1825625"/>
          </a:xfrm>
        </p:spPr>
        <p:txBody>
          <a:bodyPr tIns="109728" bIns="109728">
            <a:noAutofit/>
          </a:bodyPr>
          <a:lstStyle>
            <a:lvl1pPr marL="0" indent="0">
              <a:spcBef>
                <a:spcPts val="0"/>
              </a:spcBef>
              <a:buNone/>
              <a:defRPr sz="3200">
                <a:solidFill>
                  <a:schemeClr val="tx1"/>
                </a:solidFill>
              </a:defRPr>
            </a:lvl1pPr>
          </a:lstStyle>
          <a:p>
            <a:pPr lvl="0"/>
            <a:r>
              <a:rPr lang="en-US" dirty="0"/>
              <a:t>Speaker Name</a:t>
            </a:r>
          </a:p>
        </p:txBody>
      </p:sp>
    </p:spTree>
    <p:extLst>
      <p:ext uri="{BB962C8B-B14F-4D97-AF65-F5344CB8AC3E}">
        <p14:creationId xmlns:p14="http://schemas.microsoft.com/office/powerpoint/2010/main" val="661585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78D7"/>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39906465"/>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1506" name="think-cell Slide" r:id="rId4" imgW="377" imgH="377" progId="TCLayout.ActiveDocument.1">
                  <p:embed/>
                </p:oleObj>
              </mc:Choice>
              <mc:Fallback>
                <p:oleObj name="think-cell Slide" r:id="rId4" imgW="377" imgH="377" progId="TCLayout.ActiveDocument.1">
                  <p:embed/>
                  <p:pic>
                    <p:nvPicPr>
                      <p:cNvPr id="4" name="Object 3"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solidFill>
                  <a:schemeClr val="bg1"/>
                </a:solidFill>
                <a:cs typeface="Segoe UI" pitchFamily="34" charset="0"/>
              </a:rPr>
              <a:t>© 2018 Microsoft Corporation. All rights reserved. </a:t>
            </a:r>
          </a:p>
        </p:txBody>
      </p:sp>
      <p:pic>
        <p:nvPicPr>
          <p:cNvPr id="5" name="Picture 4">
            <a:extLst>
              <a:ext uri="{FF2B5EF4-FFF2-40B4-BE49-F238E27FC236}">
                <a16:creationId xmlns:a16="http://schemas.microsoft.com/office/drawing/2014/main" id="{F9FEE4C2-63DE-4D8F-8905-35688D58C7E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6057851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9327057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2530"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2043" y="2153641"/>
            <a:ext cx="11301996" cy="40602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9075832" y="6380761"/>
            <a:ext cx="2798207" cy="372394"/>
          </a:xfrm>
          <a:prstGeom prst="rect">
            <a:avLst/>
          </a:prstGeom>
        </p:spPr>
        <p:txBody>
          <a:bodyPr/>
          <a:lstStyle/>
          <a:p>
            <a:pPr defTabSz="932597"/>
            <a:fld id="{0A164282-434E-41D4-9582-783D542A7B68}" type="slidenum">
              <a:rPr lang="en-US" smtClean="0"/>
              <a:pPr defTabSz="932597"/>
              <a:t>‹#›</a:t>
            </a:fld>
            <a:endParaRPr lang="en-US" dirty="0"/>
          </a:p>
        </p:txBody>
      </p:sp>
      <p:sp>
        <p:nvSpPr>
          <p:cNvPr id="5" name="Text Placeholder 4"/>
          <p:cNvSpPr>
            <a:spLocks noGrp="1"/>
          </p:cNvSpPr>
          <p:nvPr>
            <p:ph type="body" sz="quarter" idx="13" hasCustomPrompt="1"/>
          </p:nvPr>
        </p:nvSpPr>
        <p:spPr>
          <a:xfrm>
            <a:off x="571625" y="1564636"/>
            <a:ext cx="11302942" cy="446305"/>
          </a:xfrm>
        </p:spPr>
        <p:txBody>
          <a:bodyPr>
            <a:normAutofit/>
          </a:bodyPr>
          <a:lstStyle>
            <a:lvl1pPr marL="0" indent="0">
              <a:buFontTx/>
              <a:buNone/>
              <a:defRPr sz="2040" cap="all" baseline="0"/>
            </a:lvl1pPr>
            <a:lvl5pPr>
              <a:defRPr/>
            </a:lvl5pPr>
          </a:lstStyle>
          <a:p>
            <a:pPr lvl="0"/>
            <a:r>
              <a:rPr lang="en-US" dirty="0"/>
              <a:t>Secondary refining headline</a:t>
            </a:r>
          </a:p>
        </p:txBody>
      </p:sp>
    </p:spTree>
    <p:extLst>
      <p:ext uri="{BB962C8B-B14F-4D97-AF65-F5344CB8AC3E}">
        <p14:creationId xmlns:p14="http://schemas.microsoft.com/office/powerpoint/2010/main" val="424608162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436475" cy="572464"/>
          </a:xfrm>
        </p:spPr>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551230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34975" y="449264"/>
            <a:ext cx="11563350" cy="77311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3825355254"/>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_Illustration">
    <p:bg>
      <p:bgPr>
        <a:solidFill>
          <a:srgbClr val="002050"/>
        </a:solidFill>
        <a:effectLst/>
      </p:bgPr>
    </p:bg>
    <p:spTree>
      <p:nvGrpSpPr>
        <p:cNvPr id="1" name=""/>
        <p:cNvGrpSpPr/>
        <p:nvPr/>
      </p:nvGrpSpPr>
      <p:grpSpPr>
        <a:xfrm>
          <a:off x="0" y="0"/>
          <a:ext cx="0" cy="0"/>
          <a:chOff x="0" y="0"/>
          <a:chExt cx="0" cy="0"/>
        </a:xfrm>
      </p:grpSpPr>
      <p:pic>
        <p:nvPicPr>
          <p:cNvPr id="6" name="Picture 5" descr="MSMEA12_Hana_Ashraf_01.jpg"/>
          <p:cNvPicPr>
            <a:picLocks noChangeAspect="1"/>
          </p:cNvPicPr>
          <p:nvPr userDrawn="1"/>
        </p:nvPicPr>
        <p:blipFill rotWithShape="1">
          <a:blip r:embed="rId2">
            <a:alphaModFix amt="62000"/>
            <a:extLst>
              <a:ext uri="{28A0092B-C50C-407E-A947-70E740481C1C}">
                <a14:useLocalDpi xmlns:a14="http://schemas.microsoft.com/office/drawing/2010/main" val="0"/>
              </a:ext>
            </a:extLst>
          </a:blip>
          <a:srcRect l="-2"/>
          <a:stretch/>
        </p:blipFill>
        <p:spPr>
          <a:xfrm>
            <a:off x="640458" y="-14971"/>
            <a:ext cx="11796017" cy="7009496"/>
          </a:xfrm>
          <a:prstGeom prst="rect">
            <a:avLst/>
          </a:prstGeom>
          <a:solidFill>
            <a:schemeClr val="accent3"/>
          </a:solidFill>
        </p:spPr>
      </p:pic>
      <p:sp>
        <p:nvSpPr>
          <p:cNvPr id="2" name="Rectangle 1"/>
          <p:cNvSpPr/>
          <p:nvPr userDrawn="1"/>
        </p:nvSpPr>
        <p:spPr bwMode="black">
          <a:xfrm>
            <a:off x="-1" y="0"/>
            <a:ext cx="11978895" cy="6994525"/>
          </a:xfrm>
          <a:prstGeom prst="rect">
            <a:avLst/>
          </a:prstGeom>
          <a:gradFill flip="none" rotWithShape="1">
            <a:gsLst>
              <a:gs pos="0">
                <a:srgbClr val="0078D7"/>
              </a:gs>
              <a:gs pos="100000">
                <a:schemeClr val="accent3">
                  <a:alpha val="0"/>
                </a:schemeClr>
              </a:gs>
            </a:gsLst>
            <a:lin ang="0" scaled="1"/>
            <a:tileRect/>
          </a:gradFill>
          <a:ln>
            <a:noFill/>
          </a:ln>
          <a:extLst/>
        </p:spPr>
        <p:txBody>
          <a:bodyPr vert="horz" wrap="square" lIns="69953" tIns="34976" rIns="69953" bIns="34976" numCol="1" rtlCol="0" anchor="t" anchorCtr="0" compatLnSpc="1">
            <a:prstTxWarp prst="textNoShape">
              <a:avLst/>
            </a:prstTxWarp>
          </a:bodyPr>
          <a:lstStyle/>
          <a:p>
            <a:pPr algn="ctr" defTabSz="914400"/>
            <a:endParaRPr lang="en-US" sz="1350" kern="0" dirty="0">
              <a:solidFill>
                <a:srgbClr val="000000"/>
              </a:solidFill>
            </a:endParaRPr>
          </a:p>
        </p:txBody>
      </p:sp>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6401051" cy="1837298"/>
          </a:xfrm>
          <a:noFill/>
        </p:spPr>
        <p:txBody>
          <a:bodyPr lIns="146304" tIns="91440" rIns="146304" bIns="91440" anchor="t" anchorCtr="0"/>
          <a:lstStyle>
            <a:lvl1pPr>
              <a:defRPr sz="5400" spc="-100" baseline="0">
                <a:gradFill>
                  <a:gsLst>
                    <a:gs pos="3030">
                      <a:schemeClr val="tx1"/>
                    </a:gs>
                    <a:gs pos="23000">
                      <a:schemeClr val="tx1"/>
                    </a:gs>
                  </a:gsLst>
                  <a:lin ang="5400000" scaled="0"/>
                </a:gradFill>
              </a:defRPr>
            </a:lvl1pPr>
          </a:lstStyle>
          <a:p>
            <a:r>
              <a:rPr lang="en-US" dirty="0"/>
              <a:t>Presentation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7580" y="6120853"/>
            <a:ext cx="1828800" cy="393896"/>
          </a:xfrm>
          <a:prstGeom prst="rect">
            <a:avLst/>
          </a:prstGeom>
        </p:spPr>
      </p:pic>
    </p:spTree>
    <p:extLst>
      <p:ext uri="{BB962C8B-B14F-4D97-AF65-F5344CB8AC3E}">
        <p14:creationId xmlns:p14="http://schemas.microsoft.com/office/powerpoint/2010/main" val="2378253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6401051" cy="1837298"/>
          </a:xfrm>
          <a:noFill/>
        </p:spPr>
        <p:txBody>
          <a:bodyPr lIns="146304" tIns="91440" rIns="146304" bIns="91440" anchor="t" anchorCtr="0"/>
          <a:lstStyle>
            <a:lvl1pPr>
              <a:defRPr sz="5400" spc="-100" baseline="0">
                <a:gradFill>
                  <a:gsLst>
                    <a:gs pos="3030">
                      <a:schemeClr val="tx1"/>
                    </a:gs>
                    <a:gs pos="23000">
                      <a:schemeClr val="tx1"/>
                    </a:gs>
                  </a:gsLst>
                  <a:lin ang="5400000" scaled="0"/>
                </a:gradFill>
              </a:defRPr>
            </a:lvl1pPr>
          </a:lstStyle>
          <a:p>
            <a:r>
              <a:rPr lang="en-US" dirty="0"/>
              <a:t>Presentation title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80" y="6122995"/>
            <a:ext cx="1828800" cy="391754"/>
          </a:xfrm>
          <a:prstGeom prst="rect">
            <a:avLst/>
          </a:prstGeom>
        </p:spPr>
      </p:pic>
    </p:spTree>
    <p:extLst>
      <p:ext uri="{BB962C8B-B14F-4D97-AF65-F5344CB8AC3E}">
        <p14:creationId xmlns:p14="http://schemas.microsoft.com/office/powerpoint/2010/main" val="1509659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516764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65994283"/>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5022134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4000285719"/>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4098"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solidFill>
                  <a:schemeClr val="accent2"/>
                </a:solidFill>
              </a:defRPr>
            </a:lvl1pPr>
          </a:lstStyle>
          <a:p>
            <a:r>
              <a:rPr lang="en-US" dirty="0"/>
              <a:t>Presentation title</a:t>
            </a:r>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959703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828267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456691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08675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08230672"/>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3371221"/>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449186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187836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4658343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139190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6"/>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5122"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solidFill>
                  <a:schemeClr val="bg1"/>
                </a:soli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solidFill>
                  <a:schemeClr val="bg1"/>
                </a:solidFill>
              </a:defRPr>
            </a:lvl1pPr>
          </a:lstStyle>
          <a:p>
            <a:r>
              <a:rPr lang="en-US" dirty="0"/>
              <a:t>Presentation title</a:t>
            </a:r>
          </a:p>
        </p:txBody>
      </p:sp>
    </p:spTree>
    <p:extLst>
      <p:ext uri="{BB962C8B-B14F-4D97-AF65-F5344CB8AC3E}">
        <p14:creationId xmlns:p14="http://schemas.microsoft.com/office/powerpoint/2010/main" val="38352498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5618786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ection Title Accent Color 3">
    <p:bg>
      <p:bgPr>
        <a:solidFill>
          <a:schemeClr val="accent3"/>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flipH="1">
            <a:off x="6218236" y="544"/>
            <a:ext cx="3108926" cy="3505200"/>
          </a:xfrm>
          <a:prstGeom prst="rect">
            <a:avLst/>
          </a:prstGeom>
        </p:spPr>
      </p:pic>
      <p:pic>
        <p:nvPicPr>
          <p:cNvPr id="4" name="Picture 3"/>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313185" y="0"/>
            <a:ext cx="3123290" cy="3496732"/>
          </a:xfrm>
          <a:prstGeom prst="rect">
            <a:avLst/>
          </a:prstGeom>
        </p:spPr>
      </p:pic>
      <p:pic>
        <p:nvPicPr>
          <p:cNvPr id="5" name="Picture 4" descr="advocacy.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18237" y="3489325"/>
            <a:ext cx="3124200" cy="3505200"/>
          </a:xfrm>
          <a:prstGeom prst="rect">
            <a:avLst/>
          </a:prstGeom>
        </p:spPr>
      </p:pic>
      <p:pic>
        <p:nvPicPr>
          <p:cNvPr id="6" name="Picture 5" descr="Purchase.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12275" y="3489325"/>
            <a:ext cx="3124200" cy="3505200"/>
          </a:xfrm>
          <a:prstGeom prst="rect">
            <a:avLst/>
          </a:prstGeom>
        </p:spPr>
      </p:pic>
      <p:sp>
        <p:nvSpPr>
          <p:cNvPr id="7" name="Rectangle 6"/>
          <p:cNvSpPr/>
          <p:nvPr userDrawn="1"/>
        </p:nvSpPr>
        <p:spPr bwMode="black">
          <a:xfrm>
            <a:off x="6218237" y="0"/>
            <a:ext cx="6218238" cy="6994525"/>
          </a:xfrm>
          <a:prstGeom prst="rect">
            <a:avLst/>
          </a:prstGeom>
          <a:solidFill>
            <a:srgbClr val="0078D7">
              <a:alpha val="54000"/>
            </a:srgbClr>
          </a:solidFill>
          <a:ln>
            <a:noFill/>
          </a:ln>
          <a:extLst/>
        </p:spPr>
        <p:txBody>
          <a:bodyPr vert="horz" wrap="square" lIns="69953" tIns="34976" rIns="69953" bIns="34976" numCol="1" rtlCol="0" anchor="t" anchorCtr="0" compatLnSpc="1">
            <a:prstTxWarp prst="textNoShape">
              <a:avLst/>
            </a:prstTxWarp>
          </a:bodyPr>
          <a:lstStyle/>
          <a:p>
            <a:pPr algn="ctr" defTabSz="914400"/>
            <a:endParaRPr lang="en-US" sz="1350" kern="0" dirty="0">
              <a:solidFill>
                <a:srgbClr val="000000"/>
              </a:solidFill>
            </a:endParaRPr>
          </a:p>
        </p:txBody>
      </p:sp>
    </p:spTree>
    <p:extLst>
      <p:ext uri="{BB962C8B-B14F-4D97-AF65-F5344CB8AC3E}">
        <p14:creationId xmlns:p14="http://schemas.microsoft.com/office/powerpoint/2010/main" val="52409934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pic>
        <p:nvPicPr>
          <p:cNvPr id="3" name="Picture 2" descr="STB13_Doug_04.jpg"/>
          <p:cNvPicPr>
            <a:picLocks noChangeAspect="1"/>
          </p:cNvPicPr>
          <p:nvPr userDrawn="1"/>
        </p:nvPicPr>
        <p:blipFill rotWithShape="1">
          <a:blip r:embed="rId2">
            <a:extLst>
              <a:ext uri="{28A0092B-C50C-407E-A947-70E740481C1C}">
                <a14:useLocalDpi xmlns:a14="http://schemas.microsoft.com/office/drawing/2010/main" val="0"/>
              </a:ext>
            </a:extLst>
          </a:blip>
          <a:srcRect r="-108"/>
          <a:stretch/>
        </p:blipFill>
        <p:spPr>
          <a:xfrm>
            <a:off x="0" y="0"/>
            <a:ext cx="12449769" cy="6994525"/>
          </a:xfrm>
          <a:prstGeom prst="rect">
            <a:avLst/>
          </a:prstGeom>
        </p:spPr>
      </p:pic>
      <p:sp>
        <p:nvSpPr>
          <p:cNvPr id="4" name="Rectangle 3"/>
          <p:cNvSpPr/>
          <p:nvPr userDrawn="1"/>
        </p:nvSpPr>
        <p:spPr bwMode="auto">
          <a:xfrm>
            <a:off x="1" y="0"/>
            <a:ext cx="12436474" cy="1942799"/>
          </a:xfrm>
          <a:prstGeom prst="rect">
            <a:avLst/>
          </a:prstGeom>
          <a:solidFill>
            <a:srgbClr val="0078D7">
              <a:alpha val="7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222951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0-50 Right Photo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dirty="0"/>
              <a:t>Drag picture to placeholder or click icon to add</a:t>
            </a:r>
          </a:p>
        </p:txBody>
      </p:sp>
    </p:spTree>
    <p:extLst>
      <p:ext uri="{BB962C8B-B14F-4D97-AF65-F5344CB8AC3E}">
        <p14:creationId xmlns:p14="http://schemas.microsoft.com/office/powerpoint/2010/main" val="3353357223"/>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177712"/>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descr="Group_meetin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436475" cy="6991711"/>
          </a:xfrm>
          <a:prstGeom prst="rect">
            <a:avLst/>
          </a:prstGeom>
        </p:spPr>
      </p:pic>
    </p:spTree>
    <p:extLst>
      <p:ext uri="{BB962C8B-B14F-4D97-AF65-F5344CB8AC3E}">
        <p14:creationId xmlns:p14="http://schemas.microsoft.com/office/powerpoint/2010/main" val="253013694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1088" y="-19319"/>
            <a:ext cx="12447563" cy="7013844"/>
          </a:xfrm>
          <a:prstGeom prst="rect">
            <a:avLst/>
          </a:prstGeom>
        </p:spPr>
      </p:pic>
      <p:pic>
        <p:nvPicPr>
          <p:cNvPr id="3" name="Picture 2"/>
          <p:cNvPicPr>
            <a:picLocks noChangeAspect="1"/>
          </p:cNvPicPr>
          <p:nvPr userDrawn="1"/>
        </p:nvPicPr>
        <p:blipFill>
          <a:blip r:embed="rId3"/>
          <a:stretch>
            <a:fillRect/>
          </a:stretch>
        </p:blipFill>
        <p:spPr>
          <a:xfrm>
            <a:off x="-11088" y="-606"/>
            <a:ext cx="6491482" cy="6995131"/>
          </a:xfrm>
          <a:prstGeom prst="rect">
            <a:avLst/>
          </a:prstGeom>
          <a:solidFill>
            <a:schemeClr val="tx2">
              <a:lumMod val="60000"/>
              <a:lumOff val="40000"/>
              <a:alpha val="23000"/>
            </a:schemeClr>
          </a:solidFill>
        </p:spPr>
      </p:pic>
    </p:spTree>
    <p:extLst>
      <p:ext uri="{BB962C8B-B14F-4D97-AF65-F5344CB8AC3E}">
        <p14:creationId xmlns:p14="http://schemas.microsoft.com/office/powerpoint/2010/main" val="355673161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92017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120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53205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160781981"/>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6146"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p:cNvSpPr>
            <a:spLocks noGrp="1"/>
          </p:cNvSpPr>
          <p:nvPr>
            <p:ph type="body" sz="quarter" idx="10"/>
          </p:nvPr>
        </p:nvSpPr>
        <p:spPr>
          <a:xfrm>
            <a:off x="274638" y="1323328"/>
            <a:ext cx="11887200" cy="1723549"/>
          </a:xfrm>
        </p:spPr>
        <p:txBody>
          <a:bodyPr/>
          <a:lstStyle>
            <a:lvl1pPr marL="0" indent="0">
              <a:buNone/>
              <a:defRPr>
                <a:solidFill>
                  <a:schemeClr val="accent2"/>
                </a:soli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
        <p:nvSpPr>
          <p:cNvPr id="4" name="Title 3"/>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174816850"/>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pic>
        <p:nvPicPr>
          <p:cNvPr id="2" name="Picture 1" descr="Background Office image6.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95591"/>
            <a:ext cx="12436475" cy="5598934"/>
          </a:xfrm>
          <a:prstGeom prst="rect">
            <a:avLst/>
          </a:prstGeom>
        </p:spPr>
      </p:pic>
    </p:spTree>
    <p:extLst>
      <p:ext uri="{BB962C8B-B14F-4D97-AF65-F5344CB8AC3E}">
        <p14:creationId xmlns:p14="http://schemas.microsoft.com/office/powerpoint/2010/main" val="25128577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Blank Accent Color 3">
    <p:bg>
      <p:bgPr>
        <a:solidFill>
          <a:schemeClr val="accent3"/>
        </a:solidFill>
        <a:effectLst/>
      </p:bgPr>
    </p:bg>
    <p:spTree>
      <p:nvGrpSpPr>
        <p:cNvPr id="1" name=""/>
        <p:cNvGrpSpPr/>
        <p:nvPr/>
      </p:nvGrpSpPr>
      <p:grpSpPr>
        <a:xfrm>
          <a:off x="0" y="0"/>
          <a:ext cx="0" cy="0"/>
          <a:chOff x="0" y="0"/>
          <a:chExt cx="0" cy="0"/>
        </a:xfrm>
      </p:grpSpPr>
      <p:pic>
        <p:nvPicPr>
          <p:cNvPr id="3" name="Picture 2" descr="Background Office image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668482"/>
            <a:ext cx="12436475" cy="5326043"/>
          </a:xfrm>
          <a:prstGeom prst="rect">
            <a:avLst/>
          </a:prstGeom>
        </p:spPr>
      </p:pic>
    </p:spTree>
    <p:extLst>
      <p:ext uri="{BB962C8B-B14F-4D97-AF65-F5344CB8AC3E}">
        <p14:creationId xmlns:p14="http://schemas.microsoft.com/office/powerpoint/2010/main" val="4572995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Blank Accent Color 3">
    <p:bg>
      <p:bgPr>
        <a:solidFill>
          <a:schemeClr val="accent3"/>
        </a:solidFill>
        <a:effectLst/>
      </p:bgPr>
    </p:bg>
    <p:spTree>
      <p:nvGrpSpPr>
        <p:cNvPr id="1" name=""/>
        <p:cNvGrpSpPr/>
        <p:nvPr/>
      </p:nvGrpSpPr>
      <p:grpSpPr>
        <a:xfrm>
          <a:off x="0" y="0"/>
          <a:ext cx="0" cy="0"/>
          <a:chOff x="0" y="0"/>
          <a:chExt cx="0" cy="0"/>
        </a:xfrm>
      </p:grpSpPr>
      <p:pic>
        <p:nvPicPr>
          <p:cNvPr id="4" name="Picture 3" descr="Background Office imag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4165"/>
            <a:ext cx="12427822" cy="5600360"/>
          </a:xfrm>
          <a:prstGeom prst="rect">
            <a:avLst/>
          </a:prstGeom>
        </p:spPr>
      </p:pic>
      <p:sp>
        <p:nvSpPr>
          <p:cNvPr id="5" name="Rectangle 4"/>
          <p:cNvSpPr/>
          <p:nvPr userDrawn="1"/>
        </p:nvSpPr>
        <p:spPr bwMode="black">
          <a:xfrm>
            <a:off x="0" y="0"/>
            <a:ext cx="12436474" cy="6994525"/>
          </a:xfrm>
          <a:prstGeom prst="rect">
            <a:avLst/>
          </a:prstGeom>
          <a:solidFill>
            <a:srgbClr val="0078D7">
              <a:alpha val="27000"/>
            </a:srgbClr>
          </a:solidFill>
          <a:ln>
            <a:noFill/>
          </a:ln>
          <a:extLst/>
        </p:spPr>
        <p:txBody>
          <a:bodyPr vert="horz" wrap="square" lIns="69953" tIns="34976" rIns="69953" bIns="34976" numCol="1" rtlCol="0" anchor="t" anchorCtr="0" compatLnSpc="1">
            <a:prstTxWarp prst="textNoShape">
              <a:avLst/>
            </a:prstTxWarp>
          </a:bodyPr>
          <a:lstStyle/>
          <a:p>
            <a:pPr algn="ctr" defTabSz="914400"/>
            <a:endParaRPr lang="en-US" sz="1350" kern="0" dirty="0">
              <a:solidFill>
                <a:srgbClr val="000000"/>
              </a:solidFill>
            </a:endParaRPr>
          </a:p>
        </p:txBody>
      </p:sp>
    </p:spTree>
    <p:extLst>
      <p:ext uri="{BB962C8B-B14F-4D97-AF65-F5344CB8AC3E}">
        <p14:creationId xmlns:p14="http://schemas.microsoft.com/office/powerpoint/2010/main" val="3227153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Blank Accent Color 3">
    <p:bg>
      <p:bgPr>
        <a:solidFill>
          <a:schemeClr val="accent3"/>
        </a:solidFill>
        <a:effectLst/>
      </p:bgPr>
    </p:bg>
    <p:spTree>
      <p:nvGrpSpPr>
        <p:cNvPr id="1" name=""/>
        <p:cNvGrpSpPr/>
        <p:nvPr/>
      </p:nvGrpSpPr>
      <p:grpSpPr>
        <a:xfrm>
          <a:off x="0" y="0"/>
          <a:ext cx="0" cy="0"/>
          <a:chOff x="0" y="0"/>
          <a:chExt cx="0" cy="0"/>
        </a:xfrm>
      </p:grpSpPr>
      <p:pic>
        <p:nvPicPr>
          <p:cNvPr id="6" name="Picture 5" descr="Background Office image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95591"/>
            <a:ext cx="12436475" cy="5598934"/>
          </a:xfrm>
          <a:prstGeom prst="rect">
            <a:avLst/>
          </a:prstGeom>
        </p:spPr>
      </p:pic>
    </p:spTree>
    <p:extLst>
      <p:ext uri="{BB962C8B-B14F-4D97-AF65-F5344CB8AC3E}">
        <p14:creationId xmlns:p14="http://schemas.microsoft.com/office/powerpoint/2010/main" val="294780027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Blank Accent Color 3">
    <p:bg>
      <p:bgPr>
        <a:solidFill>
          <a:schemeClr val="accent3"/>
        </a:solidFill>
        <a:effectLst/>
      </p:bgPr>
    </p:bg>
    <p:spTree>
      <p:nvGrpSpPr>
        <p:cNvPr id="1" name=""/>
        <p:cNvGrpSpPr/>
        <p:nvPr/>
      </p:nvGrpSpPr>
      <p:grpSpPr>
        <a:xfrm>
          <a:off x="0" y="0"/>
          <a:ext cx="0" cy="0"/>
          <a:chOff x="0" y="0"/>
          <a:chExt cx="0" cy="0"/>
        </a:xfrm>
      </p:grpSpPr>
      <p:pic>
        <p:nvPicPr>
          <p:cNvPr id="3" name="Picture 2" descr="Background Office image7.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99553"/>
            <a:ext cx="12427674" cy="5594972"/>
          </a:xfrm>
          <a:prstGeom prst="rect">
            <a:avLst/>
          </a:prstGeom>
        </p:spPr>
      </p:pic>
    </p:spTree>
    <p:extLst>
      <p:ext uri="{BB962C8B-B14F-4D97-AF65-F5344CB8AC3E}">
        <p14:creationId xmlns:p14="http://schemas.microsoft.com/office/powerpoint/2010/main" val="1088303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Blank Accent Color 3">
    <p:bg>
      <p:bgPr>
        <a:solidFill>
          <a:schemeClr val="accent3"/>
        </a:solidFill>
        <a:effectLst/>
      </p:bgPr>
    </p:bg>
    <p:spTree>
      <p:nvGrpSpPr>
        <p:cNvPr id="1" name=""/>
        <p:cNvGrpSpPr/>
        <p:nvPr/>
      </p:nvGrpSpPr>
      <p:grpSpPr>
        <a:xfrm>
          <a:off x="0" y="0"/>
          <a:ext cx="0" cy="0"/>
          <a:chOff x="0" y="0"/>
          <a:chExt cx="0" cy="0"/>
        </a:xfrm>
      </p:grpSpPr>
      <p:pic>
        <p:nvPicPr>
          <p:cNvPr id="2" name="Picture 1" descr="Background Office image8.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95591"/>
            <a:ext cx="12436475" cy="5598934"/>
          </a:xfrm>
          <a:prstGeom prst="rect">
            <a:avLst/>
          </a:prstGeom>
        </p:spPr>
      </p:pic>
    </p:spTree>
    <p:extLst>
      <p:ext uri="{BB962C8B-B14F-4D97-AF65-F5344CB8AC3E}">
        <p14:creationId xmlns:p14="http://schemas.microsoft.com/office/powerpoint/2010/main" val="7661879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Blank Accent Color 3">
    <p:bg>
      <p:bgPr>
        <a:solidFill>
          <a:schemeClr val="accent3"/>
        </a:solidFill>
        <a:effectLst/>
      </p:bgPr>
    </p:bg>
    <p:spTree>
      <p:nvGrpSpPr>
        <p:cNvPr id="1" name=""/>
        <p:cNvGrpSpPr/>
        <p:nvPr/>
      </p:nvGrpSpPr>
      <p:grpSpPr>
        <a:xfrm>
          <a:off x="0" y="0"/>
          <a:ext cx="0" cy="0"/>
          <a:chOff x="0" y="0"/>
          <a:chExt cx="0" cy="0"/>
        </a:xfrm>
      </p:grpSpPr>
      <p:pic>
        <p:nvPicPr>
          <p:cNvPr id="3" name="Picture 2" descr="Background Office image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95591"/>
            <a:ext cx="12436475" cy="5598934"/>
          </a:xfrm>
          <a:prstGeom prst="rect">
            <a:avLst/>
          </a:prstGeom>
        </p:spPr>
      </p:pic>
    </p:spTree>
    <p:extLst>
      <p:ext uri="{BB962C8B-B14F-4D97-AF65-F5344CB8AC3E}">
        <p14:creationId xmlns:p14="http://schemas.microsoft.com/office/powerpoint/2010/main" val="16192880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_Blank Accent Color 3">
    <p:bg>
      <p:bgPr>
        <a:solidFill>
          <a:schemeClr val="accent3"/>
        </a:solidFill>
        <a:effectLst/>
      </p:bgPr>
    </p:bg>
    <p:spTree>
      <p:nvGrpSpPr>
        <p:cNvPr id="1" name=""/>
        <p:cNvGrpSpPr/>
        <p:nvPr/>
      </p:nvGrpSpPr>
      <p:grpSpPr>
        <a:xfrm>
          <a:off x="0" y="0"/>
          <a:ext cx="0" cy="0"/>
          <a:chOff x="0" y="0"/>
          <a:chExt cx="0" cy="0"/>
        </a:xfrm>
      </p:grpSpPr>
      <p:pic>
        <p:nvPicPr>
          <p:cNvPr id="2" name="Picture 1" descr="Background Office image10.jpg"/>
          <p:cNvPicPr>
            <a:picLocks noChangeAspect="1"/>
          </p:cNvPicPr>
          <p:nvPr userDrawn="1"/>
        </p:nvPicPr>
        <p:blipFill>
          <a:blip r:embed="rId2">
            <a:alphaModFix amt="58000"/>
            <a:extLst>
              <a:ext uri="{28A0092B-C50C-407E-A947-70E740481C1C}">
                <a14:useLocalDpi xmlns:a14="http://schemas.microsoft.com/office/drawing/2010/main" val="0"/>
              </a:ext>
            </a:extLst>
          </a:blip>
          <a:stretch>
            <a:fillRect/>
          </a:stretch>
        </p:blipFill>
        <p:spPr>
          <a:xfrm>
            <a:off x="-1" y="1391794"/>
            <a:ext cx="12444909" cy="5602731"/>
          </a:xfrm>
          <a:prstGeom prst="rect">
            <a:avLst/>
          </a:prstGeom>
        </p:spPr>
      </p:pic>
    </p:spTree>
    <p:extLst>
      <p:ext uri="{BB962C8B-B14F-4D97-AF65-F5344CB8AC3E}">
        <p14:creationId xmlns:p14="http://schemas.microsoft.com/office/powerpoint/2010/main" val="324132608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Blank Accent Color 3">
    <p:bg>
      <p:bgPr>
        <a:solidFill>
          <a:schemeClr val="accent3"/>
        </a:solidFill>
        <a:effectLst/>
      </p:bgPr>
    </p:bg>
    <p:spTree>
      <p:nvGrpSpPr>
        <p:cNvPr id="1" name=""/>
        <p:cNvGrpSpPr/>
        <p:nvPr/>
      </p:nvGrpSpPr>
      <p:grpSpPr>
        <a:xfrm>
          <a:off x="0" y="0"/>
          <a:ext cx="0" cy="0"/>
          <a:chOff x="0" y="0"/>
          <a:chExt cx="0" cy="0"/>
        </a:xfrm>
      </p:grpSpPr>
      <p:pic>
        <p:nvPicPr>
          <p:cNvPr id="3" name="Picture 2" descr="Background Office image1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391794"/>
            <a:ext cx="12444909" cy="5602731"/>
          </a:xfrm>
          <a:prstGeom prst="rect">
            <a:avLst/>
          </a:prstGeom>
        </p:spPr>
      </p:pic>
    </p:spTree>
    <p:extLst>
      <p:ext uri="{BB962C8B-B14F-4D97-AF65-F5344CB8AC3E}">
        <p14:creationId xmlns:p14="http://schemas.microsoft.com/office/powerpoint/2010/main" val="63123879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Accent Color 3">
    <p:bg>
      <p:bgPr>
        <a:solidFill>
          <a:schemeClr val="accent3"/>
        </a:solidFill>
        <a:effectLst/>
      </p:bgPr>
    </p:bg>
    <p:spTree>
      <p:nvGrpSpPr>
        <p:cNvPr id="1" name=""/>
        <p:cNvGrpSpPr/>
        <p:nvPr/>
      </p:nvGrpSpPr>
      <p:grpSpPr>
        <a:xfrm>
          <a:off x="0" y="0"/>
          <a:ext cx="0" cy="0"/>
          <a:chOff x="0" y="0"/>
          <a:chExt cx="0" cy="0"/>
        </a:xfrm>
      </p:grpSpPr>
      <p:pic>
        <p:nvPicPr>
          <p:cNvPr id="3" name="Picture 2" descr="OFF12_Scene_09.png"/>
          <p:cNvPicPr>
            <a:picLocks noChangeAspect="1"/>
          </p:cNvPicPr>
          <p:nvPr userDrawn="1"/>
        </p:nvPicPr>
        <p:blipFill rotWithShape="1">
          <a:blip r:embed="rId2">
            <a:alphaModFix amt="49000"/>
            <a:extLst>
              <a:ext uri="{28A0092B-C50C-407E-A947-70E740481C1C}">
                <a14:useLocalDpi xmlns:a14="http://schemas.microsoft.com/office/drawing/2010/main" val="0"/>
              </a:ext>
            </a:extLst>
          </a:blip>
          <a:srcRect/>
          <a:stretch/>
        </p:blipFill>
        <p:spPr>
          <a:xfrm>
            <a:off x="-1" y="1394165"/>
            <a:ext cx="12436475" cy="5600360"/>
          </a:xfrm>
          <a:prstGeom prst="rect">
            <a:avLst/>
          </a:prstGeom>
        </p:spPr>
      </p:pic>
    </p:spTree>
    <p:extLst>
      <p:ext uri="{BB962C8B-B14F-4D97-AF65-F5344CB8AC3E}">
        <p14:creationId xmlns:p14="http://schemas.microsoft.com/office/powerpoint/2010/main" val="16222227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7170"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Text Placeholder 5"/>
          <p:cNvSpPr>
            <a:spLocks noGrp="1"/>
          </p:cNvSpPr>
          <p:nvPr>
            <p:ph type="body" sz="quarter" idx="10"/>
          </p:nvPr>
        </p:nvSpPr>
        <p:spPr>
          <a:xfrm>
            <a:off x="274638" y="1323328"/>
            <a:ext cx="11887200" cy="1723549"/>
          </a:xfrm>
        </p:spPr>
        <p:txBody>
          <a:bodyPr/>
          <a:lstStyle>
            <a:lvl1pPr marL="0" indent="0">
              <a:buNone/>
              <a:defRPr>
                <a:solidFill>
                  <a:schemeClr val="tx1"/>
                </a:soli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
        <p:nvSpPr>
          <p:cNvPr id="4" name="Title 3"/>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36118970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334692"/>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505050"/>
                    </a:gs>
                    <a:gs pos="100000">
                      <a:srgbClr val="505050"/>
                    </a:gs>
                  </a:gsLst>
                  <a:lin ang="5400000" scaled="0"/>
                </a:gradFill>
                <a:cs typeface="Segoe UI" pitchFamily="34" charset="0"/>
              </a:rPr>
              <a:t>© 2014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363385911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1845249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solidFill>
                  <a:schemeClr val="bg1"/>
                </a:solidFill>
              </a:defRPr>
            </a:lvl1pPr>
            <a:lvl2pPr marL="28572" indent="0">
              <a:buNone/>
              <a:defRPr sz="2000">
                <a:solidFill>
                  <a:schemeClr val="bg1"/>
                </a:solidFill>
              </a:defRPr>
            </a:lvl2pPr>
            <a:lvl3pPr marL="223817" indent="0">
              <a:buNone/>
              <a:defRPr sz="2000">
                <a:solidFill>
                  <a:schemeClr val="bg1"/>
                </a:solidFill>
              </a:defRPr>
            </a:lvl3pPr>
            <a:lvl4pPr marL="476205" indent="0">
              <a:buNone/>
              <a:defRPr sz="1800">
                <a:solidFill>
                  <a:schemeClr val="bg1"/>
                </a:solidFill>
              </a:defRPr>
            </a:lvl4pPr>
            <a:lvl5pPr marL="739705" indent="0">
              <a:buNone/>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0787765"/>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pic>
        <p:nvPicPr>
          <p:cNvPr id="3" name="Picture 2" descr="DataInsights-iStock_000022453217Large.jpg"/>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 y="0"/>
            <a:ext cx="12466637" cy="6994525"/>
          </a:xfrm>
          <a:prstGeom prst="rect">
            <a:avLst/>
          </a:prstGeom>
        </p:spPr>
      </p:pic>
    </p:spTree>
    <p:extLst>
      <p:ext uri="{BB962C8B-B14F-4D97-AF65-F5344CB8AC3E}">
        <p14:creationId xmlns:p14="http://schemas.microsoft.com/office/powerpoint/2010/main" val="3194443362"/>
      </p:ext>
    </p:extLst>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endParaRPr lang="en-US" dirty="0"/>
          </a:p>
        </p:txBody>
      </p:sp>
      <p:sp>
        <p:nvSpPr>
          <p:cNvPr id="6" name="Text Placeholder 5"/>
          <p:cNvSpPr>
            <a:spLocks noGrp="1"/>
          </p:cNvSpPr>
          <p:nvPr>
            <p:ph type="body" sz="quarter" idx="13" hasCustomPrompt="1"/>
          </p:nvPr>
        </p:nvSpPr>
        <p:spPr>
          <a:xfrm>
            <a:off x="1" y="585023"/>
            <a:ext cx="12436475" cy="380490"/>
          </a:xfrm>
          <a:prstGeom prst="rect">
            <a:avLst/>
          </a:prstGeom>
        </p:spPr>
        <p:txBody>
          <a:bodyPr lIns="326441" tIns="54392" rIns="54392" bIns="54392">
            <a:noAutofit/>
          </a:bodyPr>
          <a:lstStyle>
            <a:lvl1pPr marL="0" indent="0">
              <a:buNone/>
              <a:defRPr sz="2900">
                <a:solidFill>
                  <a:schemeClr val="tx1"/>
                </a:solidFill>
                <a:latin typeface="Segoe UI Light" pitchFamily="34" charset="0"/>
              </a:defRPr>
            </a:lvl1pPr>
            <a:lvl2pPr marL="287252" indent="0">
              <a:buNone/>
              <a:defRPr/>
            </a:lvl2pPr>
            <a:lvl3pPr marL="600130" indent="0">
              <a:buNone/>
              <a:defRPr/>
            </a:lvl3pPr>
            <a:lvl4pPr marL="887383" indent="0">
              <a:buNone/>
              <a:defRPr/>
            </a:lvl4pPr>
            <a:lvl5pPr marL="1127434" indent="0">
              <a:buNone/>
              <a:defRPr/>
            </a:lvl5pPr>
          </a:lstStyle>
          <a:p>
            <a:pPr lvl="0"/>
            <a:r>
              <a:rPr lang="en-US" dirty="0"/>
              <a:t>Click to add subtitle</a:t>
            </a:r>
          </a:p>
        </p:txBody>
      </p:sp>
      <p:sp>
        <p:nvSpPr>
          <p:cNvPr id="16" name="Text Placeholder 15"/>
          <p:cNvSpPr>
            <a:spLocks noGrp="1"/>
          </p:cNvSpPr>
          <p:nvPr>
            <p:ph type="body" sz="quarter" idx="14"/>
          </p:nvPr>
        </p:nvSpPr>
        <p:spPr>
          <a:xfrm>
            <a:off x="153878" y="1632056"/>
            <a:ext cx="12128722" cy="20974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Slide Number Placeholder 18"/>
          <p:cNvSpPr>
            <a:spLocks noGrp="1"/>
          </p:cNvSpPr>
          <p:nvPr>
            <p:ph type="sldNum" sz="quarter" idx="15"/>
          </p:nvPr>
        </p:nvSpPr>
        <p:spPr>
          <a:xfrm>
            <a:off x="11659197" y="6606833"/>
            <a:ext cx="777278" cy="387693"/>
          </a:xfrm>
          <a:prstGeom prst="rect">
            <a:avLst/>
          </a:prstGeom>
        </p:spPr>
        <p:txBody>
          <a:bodyPr lIns="93269" tIns="46634" rIns="93269" bIns="46634"/>
          <a:lstStyle/>
          <a:p>
            <a:pPr defTabSz="932654"/>
            <a:fld id="{FAADACFB-7C71-4E89-89D2-7BBA40B7BFA9}" type="slidenum">
              <a:rPr lang="en-US" smtClean="0">
                <a:solidFill>
                  <a:srgbClr val="505050"/>
                </a:solidFill>
              </a:rPr>
              <a:pPr defTabSz="932654"/>
              <a:t>‹#›</a:t>
            </a:fld>
            <a:endParaRPr lang="en-US" dirty="0">
              <a:solidFill>
                <a:srgbClr val="505050"/>
              </a:solidFill>
            </a:endParaRPr>
          </a:p>
        </p:txBody>
      </p:sp>
      <p:sp>
        <p:nvSpPr>
          <p:cNvPr id="20" name="Footer Placeholder 19"/>
          <p:cNvSpPr>
            <a:spLocks noGrp="1"/>
          </p:cNvSpPr>
          <p:nvPr>
            <p:ph type="ftr" sz="quarter" idx="16"/>
          </p:nvPr>
        </p:nvSpPr>
        <p:spPr>
          <a:xfrm>
            <a:off x="3109119" y="6606831"/>
            <a:ext cx="8550076" cy="387694"/>
          </a:xfrm>
          <a:prstGeom prst="rect">
            <a:avLst/>
          </a:prstGeom>
        </p:spPr>
        <p:txBody>
          <a:bodyPr lIns="93269" tIns="46634" rIns="93269" bIns="46634"/>
          <a:lstStyle/>
          <a:p>
            <a:pPr defTabSz="932654"/>
            <a:endParaRPr lang="en-US" dirty="0">
              <a:solidFill>
                <a:srgbClr val="505050"/>
              </a:solidFill>
            </a:endParaRPr>
          </a:p>
        </p:txBody>
      </p:sp>
    </p:spTree>
    <p:extLst>
      <p:ext uri="{BB962C8B-B14F-4D97-AF65-F5344CB8AC3E}">
        <p14:creationId xmlns:p14="http://schemas.microsoft.com/office/powerpoint/2010/main" val="28579445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3888987482"/>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194"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8" y="1328260"/>
            <a:ext cx="11887200" cy="1723549"/>
          </a:xfrm>
        </p:spPr>
        <p:txBody>
          <a:bodyPr>
            <a:spAutoFit/>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5531968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9218"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Text Placeholder 3"/>
          <p:cNvSpPr>
            <a:spLocks noGrp="1"/>
          </p:cNvSpPr>
          <p:nvPr>
            <p:ph type="body" sz="quarter" idx="10"/>
          </p:nvPr>
        </p:nvSpPr>
        <p:spPr>
          <a:xfrm>
            <a:off x="274638" y="1328260"/>
            <a:ext cx="11887200" cy="1723549"/>
          </a:xfrm>
        </p:spPr>
        <p:txBody>
          <a:bodyPr>
            <a:spAutoFit/>
          </a:bodyPr>
          <a:lstStyle>
            <a:lvl1pPr>
              <a:defRPr sz="2800">
                <a:solidFill>
                  <a:schemeClr val="tx1"/>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162130393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ext uri="{D42A27DB-BD31-4B8C-83A1-F6EECF244321}">
                <p14:modId xmlns:p14="http://schemas.microsoft.com/office/powerpoint/2010/main" val="194012368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42" name="think-cell Slide" r:id="rId4" imgW="377" imgH="377" progId="TCLayout.ActiveDocument.1">
                  <p:embed/>
                </p:oleObj>
              </mc:Choice>
              <mc:Fallback>
                <p:oleObj name="think-cell Slide" r:id="rId4" imgW="377" imgH="377"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Click to edit Master title style</a:t>
            </a:r>
          </a:p>
        </p:txBody>
      </p:sp>
      <p:sp>
        <p:nvSpPr>
          <p:cNvPr id="4"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spTree>
    <p:extLst>
      <p:ext uri="{BB962C8B-B14F-4D97-AF65-F5344CB8AC3E}">
        <p14:creationId xmlns:p14="http://schemas.microsoft.com/office/powerpoint/2010/main" val="331113570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vmlDrawing" Target="../drawings/vmlDrawing1.v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1.xml"/><Relationship Id="rId30" Type="http://schemas.openxmlformats.org/officeDocument/2006/relationships/image" Target="../media/image2.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9" Type="http://schemas.openxmlformats.org/officeDocument/2006/relationships/slideLayout" Target="../slideLayouts/slideLayout63.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42"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38" Type="http://schemas.openxmlformats.org/officeDocument/2006/relationships/slideLayout" Target="../slideLayouts/slideLayout62.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41" Type="http://schemas.openxmlformats.org/officeDocument/2006/relationships/slideLayout" Target="../slideLayouts/slideLayout65.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37" Type="http://schemas.openxmlformats.org/officeDocument/2006/relationships/slideLayout" Target="../slideLayouts/slideLayout61.xml"/><Relationship Id="rId40" Type="http://schemas.openxmlformats.org/officeDocument/2006/relationships/slideLayout" Target="../slideLayouts/slideLayout64.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36" Type="http://schemas.openxmlformats.org/officeDocument/2006/relationships/slideLayout" Target="../slideLayouts/slideLayout60.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slideLayout" Target="../slideLayouts/slideLayout59.xml"/><Relationship Id="rId43"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7"/>
            </p:custDataLst>
            <p:extLst>
              <p:ext uri="{D42A27DB-BD31-4B8C-83A1-F6EECF244321}">
                <p14:modId xmlns:p14="http://schemas.microsoft.com/office/powerpoint/2010/main" val="3019736344"/>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6" name="think-cell Slide" r:id="rId28" imgW="377" imgH="377" progId="TCLayout.ActiveDocument.1">
                  <p:embed/>
                </p:oleObj>
              </mc:Choice>
              <mc:Fallback>
                <p:oleObj name="think-cell Slide" r:id="rId28" imgW="377" imgH="377" progId="TCLayout.ActiveDocument.1">
                  <p:embed/>
                  <p:pic>
                    <p:nvPicPr>
                      <p:cNvPr id="3" name="Object 2" hidden="1"/>
                      <p:cNvPicPr/>
                      <p:nvPr/>
                    </p:nvPicPr>
                    <p:blipFill>
                      <a:blip r:embed="rId29"/>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a:t>Click to edit Master title style</a:t>
            </a:r>
          </a:p>
        </p:txBody>
      </p:sp>
      <p:sp>
        <p:nvSpPr>
          <p:cNvPr id="4" name="Text Placeholder 3"/>
          <p:cNvSpPr>
            <a:spLocks noGrp="1"/>
          </p:cNvSpPr>
          <p:nvPr>
            <p:ph type="body" idx="1"/>
          </p:nvPr>
        </p:nvSpPr>
        <p:spPr>
          <a:xfrm>
            <a:off x="274640" y="1323328"/>
            <a:ext cx="11887198" cy="1723549"/>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4"/>
          </p:nvPr>
        </p:nvSpPr>
        <p:spPr>
          <a:xfrm>
            <a:off x="9576972" y="6667130"/>
            <a:ext cx="2797175" cy="195463"/>
          </a:xfrm>
          <a:prstGeom prst="rect">
            <a:avLst/>
          </a:prstGeom>
        </p:spPr>
        <p:txBody>
          <a:bodyPr vert="horz" lIns="91440" tIns="45720" rIns="91440" bIns="45720" rtlCol="0" anchor="ctr"/>
          <a:lstStyle>
            <a:lvl1pPr algn="r">
              <a:defRPr sz="1200">
                <a:solidFill>
                  <a:schemeClr val="tx1"/>
                </a:solidFill>
              </a:defRPr>
            </a:lvl1pPr>
          </a:lstStyle>
          <a:p>
            <a:fld id="{181750B2-C378-4896-80E6-341FDC8E0FED}" type="slidenum">
              <a:rPr lang="en-IN" smtClean="0"/>
              <a:pPr/>
              <a:t>‹#›</a:t>
            </a:fld>
            <a:endParaRPr lang="en-IN" dirty="0"/>
          </a:p>
        </p:txBody>
      </p:sp>
      <p:pic>
        <p:nvPicPr>
          <p:cNvPr id="8" name="Picture 7">
            <a:extLst>
              <a:ext uri="{FF2B5EF4-FFF2-40B4-BE49-F238E27FC236}">
                <a16:creationId xmlns:a16="http://schemas.microsoft.com/office/drawing/2014/main" id="{3EB033C0-77B4-4328-ACA8-4E8B54660050}"/>
              </a:ext>
            </a:extLst>
          </p:cNvPr>
          <p:cNvPicPr>
            <a:picLocks noChangeAspect="1"/>
          </p:cNvPicPr>
          <p:nvPr userDrawn="1"/>
        </p:nvPicPr>
        <p:blipFill>
          <a:blip r:embed="rId30"/>
          <a:stretch>
            <a:fillRect/>
          </a:stretch>
        </p:blipFill>
        <p:spPr>
          <a:xfrm>
            <a:off x="12570977" y="0"/>
            <a:ext cx="1424574" cy="6990776"/>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268" r:id="rId1"/>
    <p:sldLayoutId id="2147484400" r:id="rId2"/>
    <p:sldLayoutId id="2147484167" r:id="rId3"/>
    <p:sldLayoutId id="2147484357" r:id="rId4"/>
    <p:sldLayoutId id="2147484087" r:id="rId5"/>
    <p:sldLayoutId id="2147484355" r:id="rId6"/>
    <p:sldLayoutId id="2147484086" r:id="rId7"/>
    <p:sldLayoutId id="2147484356" r:id="rId8"/>
    <p:sldLayoutId id="2147484092" r:id="rId9"/>
    <p:sldLayoutId id="2147484130" r:id="rId10"/>
    <p:sldLayoutId id="2147484101" r:id="rId11"/>
    <p:sldLayoutId id="2147484102" r:id="rId12"/>
    <p:sldLayoutId id="2147484347" r:id="rId13"/>
    <p:sldLayoutId id="2147484093" r:id="rId14"/>
    <p:sldLayoutId id="2147484127" r:id="rId15"/>
    <p:sldLayoutId id="2147484128" r:id="rId16"/>
    <p:sldLayoutId id="2147484129" r:id="rId17"/>
    <p:sldLayoutId id="2147484094" r:id="rId18"/>
    <p:sldLayoutId id="2147484195" r:id="rId19"/>
    <p:sldLayoutId id="2147484401" r:id="rId20"/>
    <p:sldLayoutId id="2147484096" r:id="rId21"/>
    <p:sldLayoutId id="2147484354" r:id="rId22"/>
    <p:sldLayoutId id="2147484402" r:id="rId23"/>
    <p:sldLayoutId id="2147484403" r:id="rId24"/>
  </p:sldLayoutIdLst>
  <p:transition>
    <p:fade/>
  </p:transition>
  <p:hf hdr="0" ftr="0" dt="0"/>
  <p:txStyles>
    <p:titleStyle>
      <a:lvl1pPr algn="l" defTabSz="932742" rtl="0" eaLnBrk="1" latinLnBrk="0" hangingPunct="1">
        <a:lnSpc>
          <a:spcPct val="90000"/>
        </a:lnSpc>
        <a:spcBef>
          <a:spcPct val="0"/>
        </a:spcBef>
        <a:buNone/>
        <a:defRPr lang="en-US" sz="36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800" kern="1200" spc="0" baseline="0">
          <a:solidFill>
            <a:schemeClr val="accent2"/>
          </a:soli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288">
          <p15:clr>
            <a:srgbClr val="C35EA4"/>
          </p15:clr>
        </p15:guide>
        <p15:guide id="17" pos="7546">
          <p15:clr>
            <a:srgbClr val="C35EA4"/>
          </p15:clr>
        </p15:guide>
        <p15:guide id="25" orient="horz" pos="179" userDrawn="1">
          <p15:clr>
            <a:srgbClr val="C35EA4"/>
          </p15:clr>
        </p15:guide>
        <p15:guide id="26" orient="horz" pos="4104">
          <p15:clr>
            <a:srgbClr val="C35EA4"/>
          </p15:clr>
        </p15:guide>
        <p15:guide id="27" orient="horz" pos="772" userDrawn="1">
          <p15:clr>
            <a:srgbClr val="C35EA4"/>
          </p15:clr>
        </p15:guide>
        <p15:guide id="28" orient="horz" pos="828"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a:extLst>
              <a:ext uri="{FF2B5EF4-FFF2-40B4-BE49-F238E27FC236}">
                <a16:creationId xmlns:a16="http://schemas.microsoft.com/office/drawing/2014/main" id="{4E52941E-DC08-4564-9AD3-9527BDD516F4}"/>
              </a:ext>
            </a:extLst>
          </p:cNvPr>
          <p:cNvPicPr>
            <a:picLocks noChangeAspect="1"/>
          </p:cNvPicPr>
          <p:nvPr userDrawn="1"/>
        </p:nvPicPr>
        <p:blipFill>
          <a:blip r:embed="rId43"/>
          <a:stretch>
            <a:fillRect/>
          </a:stretch>
        </p:blipFill>
        <p:spPr>
          <a:xfrm>
            <a:off x="12570977" y="0"/>
            <a:ext cx="1424574" cy="6990776"/>
          </a:xfrm>
          <a:prstGeom prst="rect">
            <a:avLst/>
          </a:prstGeom>
        </p:spPr>
      </p:pic>
    </p:spTree>
    <p:extLst>
      <p:ext uri="{BB962C8B-B14F-4D97-AF65-F5344CB8AC3E}">
        <p14:creationId xmlns:p14="http://schemas.microsoft.com/office/powerpoint/2010/main" val="214865915"/>
      </p:ext>
    </p:extLst>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 id="2147484370" r:id="rId12"/>
    <p:sldLayoutId id="2147484371" r:id="rId13"/>
    <p:sldLayoutId id="2147484372" r:id="rId14"/>
    <p:sldLayoutId id="2147484373" r:id="rId15"/>
    <p:sldLayoutId id="2147484374" r:id="rId16"/>
    <p:sldLayoutId id="2147484375" r:id="rId17"/>
    <p:sldLayoutId id="2147484376" r:id="rId18"/>
    <p:sldLayoutId id="2147484377" r:id="rId19"/>
    <p:sldLayoutId id="2147484378" r:id="rId20"/>
    <p:sldLayoutId id="2147484379" r:id="rId21"/>
    <p:sldLayoutId id="2147484380" r:id="rId22"/>
    <p:sldLayoutId id="2147484381" r:id="rId23"/>
    <p:sldLayoutId id="2147484382" r:id="rId24"/>
    <p:sldLayoutId id="2147484383" r:id="rId25"/>
    <p:sldLayoutId id="2147484384" r:id="rId26"/>
    <p:sldLayoutId id="2147484385" r:id="rId27"/>
    <p:sldLayoutId id="2147484386" r:id="rId28"/>
    <p:sldLayoutId id="2147484387" r:id="rId29"/>
    <p:sldLayoutId id="2147484388" r:id="rId30"/>
    <p:sldLayoutId id="2147484389" r:id="rId31"/>
    <p:sldLayoutId id="2147484390" r:id="rId32"/>
    <p:sldLayoutId id="2147484391" r:id="rId33"/>
    <p:sldLayoutId id="2147484392" r:id="rId34"/>
    <p:sldLayoutId id="2147484393" r:id="rId35"/>
    <p:sldLayoutId id="2147484394" r:id="rId36"/>
    <p:sldLayoutId id="2147484395" r:id="rId37"/>
    <p:sldLayoutId id="2147484396" r:id="rId38"/>
    <p:sldLayoutId id="2147484397" r:id="rId39"/>
    <p:sldLayoutId id="2147484398" r:id="rId40"/>
    <p:sldLayoutId id="2147484399" r:id="rId41"/>
  </p:sldLayoutIdLst>
  <p:transition>
    <p:fade/>
  </p:transition>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aka.ms/bsecure" TargetMode="External"/><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11759C-EADC-42A2-999C-24940DBA95D6}"/>
              </a:ext>
            </a:extLst>
          </p:cNvPr>
          <p:cNvSpPr>
            <a:spLocks noGrp="1"/>
          </p:cNvSpPr>
          <p:nvPr>
            <p:ph type="body" sz="quarter" idx="10"/>
          </p:nvPr>
        </p:nvSpPr>
        <p:spPr>
          <a:xfrm>
            <a:off x="274638" y="1212850"/>
            <a:ext cx="11887200" cy="4201150"/>
          </a:xfrm>
        </p:spPr>
        <p:txBody>
          <a:bodyPr/>
          <a:lstStyle/>
          <a:p>
            <a:pPr marL="0" indent="0">
              <a:lnSpc>
                <a:spcPct val="100000"/>
              </a:lnSpc>
              <a:spcBef>
                <a:spcPts val="600"/>
              </a:spcBef>
              <a:spcAft>
                <a:spcPts val="1200"/>
              </a:spcAft>
              <a:buNone/>
            </a:pPr>
            <a:r>
              <a:rPr lang="en-US" sz="2400" dirty="0">
                <a:latin typeface="+mj-lt"/>
              </a:rPr>
              <a:t>You can use this deck to help guide the Security Workshop in which you help the customer decide what Microsoft 365 Business deployment options to recommended for them. </a:t>
            </a:r>
          </a:p>
          <a:p>
            <a:pPr marL="0" indent="0">
              <a:lnSpc>
                <a:spcPct val="100000"/>
              </a:lnSpc>
              <a:spcBef>
                <a:spcPts val="600"/>
              </a:spcBef>
              <a:spcAft>
                <a:spcPts val="1200"/>
              </a:spcAft>
              <a:buNone/>
            </a:pPr>
            <a:r>
              <a:rPr lang="en-US" sz="2400" dirty="0">
                <a:latin typeface="+mj-lt"/>
              </a:rPr>
              <a:t>At this point, the customer has already seen the Microsoft 365 Business Technical Deep dive workshop and should therefore know all details needed to make an educated decision with your help. </a:t>
            </a:r>
          </a:p>
          <a:p>
            <a:pPr marL="0" indent="0">
              <a:lnSpc>
                <a:spcPct val="100000"/>
              </a:lnSpc>
              <a:spcBef>
                <a:spcPts val="600"/>
              </a:spcBef>
              <a:spcAft>
                <a:spcPts val="1200"/>
              </a:spcAft>
              <a:buNone/>
            </a:pPr>
            <a:r>
              <a:rPr lang="en-US" sz="2400" dirty="0">
                <a:latin typeface="+mj-lt"/>
              </a:rPr>
              <a:t>To avoid repetition, information about the product features is kept to a minimum (including references to prerequisites considered irrelevant for this discussion); instead, focus is on which options there are relevant, and what decisions have to be made. </a:t>
            </a:r>
          </a:p>
          <a:p>
            <a:pPr marL="0" indent="0">
              <a:lnSpc>
                <a:spcPct val="100000"/>
              </a:lnSpc>
              <a:spcBef>
                <a:spcPts val="600"/>
              </a:spcBef>
              <a:spcAft>
                <a:spcPts val="1200"/>
              </a:spcAft>
              <a:buNone/>
            </a:pPr>
            <a:r>
              <a:rPr lang="en-US" sz="2400" dirty="0">
                <a:latin typeface="+mj-lt"/>
              </a:rPr>
              <a:t>Only the Microsoft 365 Business overview is repeated in this session for reference.</a:t>
            </a:r>
          </a:p>
        </p:txBody>
      </p:sp>
      <p:sp>
        <p:nvSpPr>
          <p:cNvPr id="3" name="Text Placeholder 2">
            <a:extLst>
              <a:ext uri="{FF2B5EF4-FFF2-40B4-BE49-F238E27FC236}">
                <a16:creationId xmlns:a16="http://schemas.microsoft.com/office/drawing/2014/main" id="{648F277D-B418-44F1-B6DF-004CFF417ACA}"/>
              </a:ext>
            </a:extLst>
          </p:cNvPr>
          <p:cNvSpPr>
            <a:spLocks noGrp="1"/>
          </p:cNvSpPr>
          <p:nvPr>
            <p:ph type="body" sz="quarter" idx="11"/>
          </p:nvPr>
        </p:nvSpPr>
        <p:spPr/>
        <p:txBody>
          <a:bodyPr/>
          <a:lstStyle/>
          <a:p>
            <a:endParaRPr lang="en-US" dirty="0"/>
          </a:p>
        </p:txBody>
      </p:sp>
      <p:sp>
        <p:nvSpPr>
          <p:cNvPr id="4" name="Title 3">
            <a:extLst>
              <a:ext uri="{FF2B5EF4-FFF2-40B4-BE49-F238E27FC236}">
                <a16:creationId xmlns:a16="http://schemas.microsoft.com/office/drawing/2014/main" id="{558855DD-832B-4457-A068-D6E701EEA142}"/>
              </a:ext>
            </a:extLst>
          </p:cNvPr>
          <p:cNvSpPr>
            <a:spLocks noGrp="1"/>
          </p:cNvSpPr>
          <p:nvPr>
            <p:ph type="title"/>
          </p:nvPr>
        </p:nvSpPr>
        <p:spPr/>
        <p:txBody>
          <a:bodyPr/>
          <a:lstStyle/>
          <a:p>
            <a:r>
              <a:rPr lang="en-US" dirty="0"/>
              <a:t>Partner instructions:</a:t>
            </a:r>
          </a:p>
        </p:txBody>
      </p:sp>
    </p:spTree>
    <p:extLst>
      <p:ext uri="{BB962C8B-B14F-4D97-AF65-F5344CB8AC3E}">
        <p14:creationId xmlns:p14="http://schemas.microsoft.com/office/powerpoint/2010/main" val="257445293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286" t="13825" r="-1" b="2154"/>
          <a:stretch/>
        </p:blipFill>
        <p:spPr>
          <a:xfrm flipH="1">
            <a:off x="1615847" y="-1"/>
            <a:ext cx="10836630" cy="6994526"/>
          </a:xfrm>
          <a:prstGeom prst="rect">
            <a:avLst/>
          </a:prstGeom>
        </p:spPr>
      </p:pic>
      <p:sp>
        <p:nvSpPr>
          <p:cNvPr id="7" name="Rectangle 6"/>
          <p:cNvSpPr/>
          <p:nvPr/>
        </p:nvSpPr>
        <p:spPr bwMode="auto">
          <a:xfrm>
            <a:off x="9361" y="0"/>
            <a:ext cx="12436122" cy="6994525"/>
          </a:xfrm>
          <a:prstGeom prst="rect">
            <a:avLst/>
          </a:prstGeom>
          <a:gradFill flip="none" rotWithShape="1">
            <a:gsLst>
              <a:gs pos="48000">
                <a:schemeClr val="bg1"/>
              </a:gs>
              <a:gs pos="76000">
                <a:schemeClr val="bg1">
                  <a:alpha val="5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p:nvSpPr>
        <p:spPr bwMode="auto">
          <a:xfrm>
            <a:off x="-6641" y="-1"/>
            <a:ext cx="12436122" cy="1212851"/>
          </a:xfrm>
          <a:prstGeom prst="rect">
            <a:avLst/>
          </a:prstGeom>
          <a:gradFill flip="none" rotWithShape="1">
            <a:gsLst>
              <a:gs pos="0">
                <a:schemeClr val="bg1"/>
              </a:gs>
              <a:gs pos="99000">
                <a:schemeClr val="bg1">
                  <a:alpha val="0"/>
                </a:schemeClr>
              </a:gs>
              <a:gs pos="36000">
                <a:schemeClr val="bg1">
                  <a:alpha val="5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16"/>
          <p:cNvSpPr>
            <a:spLocks noGrp="1"/>
          </p:cNvSpPr>
          <p:nvPr>
            <p:ph type="title"/>
          </p:nvPr>
        </p:nvSpPr>
        <p:spPr/>
        <p:txBody>
          <a:bodyPr/>
          <a:lstStyle/>
          <a:p>
            <a:pPr lvl="0" defTabSz="1243493">
              <a:lnSpc>
                <a:spcPct val="100000"/>
              </a:lnSpc>
              <a:spcBef>
                <a:spcPts val="0"/>
              </a:spcBef>
              <a:defRPr/>
            </a:pPr>
            <a:r>
              <a:rPr lang="en-US" dirty="0">
                <a:gradFill>
                  <a:gsLst>
                    <a:gs pos="1250">
                      <a:srgbClr val="505050"/>
                    </a:gs>
                    <a:gs pos="100000">
                      <a:srgbClr val="505050"/>
                    </a:gs>
                  </a:gsLst>
                  <a:lin ang="5400000" scaled="0"/>
                </a:gradFill>
              </a:rPr>
              <a:t>Security Workshop (O365 ATP) Agenda</a:t>
            </a:r>
          </a:p>
        </p:txBody>
      </p:sp>
      <p:sp>
        <p:nvSpPr>
          <p:cNvPr id="14" name="Text Placeholder 5"/>
          <p:cNvSpPr txBox="1">
            <a:spLocks/>
          </p:cNvSpPr>
          <p:nvPr/>
        </p:nvSpPr>
        <p:spPr>
          <a:xfrm>
            <a:off x="274638" y="1211262"/>
            <a:ext cx="6705599" cy="4985980"/>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800" kern="1200" spc="0" baseline="0">
                <a:solidFill>
                  <a:schemeClr val="accent2"/>
                </a:soli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0000"/>
              </a:lnSpc>
              <a:spcBef>
                <a:spcPts val="600"/>
              </a:spcBef>
              <a:spcAft>
                <a:spcPts val="600"/>
              </a:spcAft>
              <a:defRPr/>
            </a:pPr>
            <a:r>
              <a:rPr lang="en-US" sz="2400" dirty="0">
                <a:solidFill>
                  <a:srgbClr val="0078D7"/>
                </a:solidFill>
              </a:rPr>
              <a:t>This session is intended to share, and capture, information that will help configure the O365 ATP Solution for your deployment.</a:t>
            </a:r>
          </a:p>
          <a:p>
            <a:pPr lvl="0">
              <a:lnSpc>
                <a:spcPct val="100000"/>
              </a:lnSpc>
              <a:spcBef>
                <a:spcPts val="600"/>
              </a:spcBef>
              <a:spcAft>
                <a:spcPts val="600"/>
              </a:spcAft>
              <a:defRPr/>
            </a:pPr>
            <a:r>
              <a:rPr lang="en-US" sz="2000" dirty="0">
                <a:solidFill>
                  <a:srgbClr val="282828"/>
                </a:solidFill>
              </a:rPr>
              <a:t>Architectural Overview</a:t>
            </a:r>
          </a:p>
          <a:p>
            <a:pPr lvl="0">
              <a:lnSpc>
                <a:spcPct val="100000"/>
              </a:lnSpc>
              <a:spcBef>
                <a:spcPts val="600"/>
              </a:spcBef>
              <a:spcAft>
                <a:spcPts val="600"/>
              </a:spcAft>
              <a:defRPr/>
            </a:pPr>
            <a:r>
              <a:rPr lang="en-US" sz="2000" dirty="0">
                <a:solidFill>
                  <a:srgbClr val="282828"/>
                </a:solidFill>
              </a:rPr>
              <a:t>O365 Advanced Threat Protection</a:t>
            </a:r>
          </a:p>
          <a:p>
            <a:pPr lvl="0">
              <a:lnSpc>
                <a:spcPct val="100000"/>
              </a:lnSpc>
              <a:spcBef>
                <a:spcPts val="600"/>
              </a:spcBef>
              <a:spcAft>
                <a:spcPts val="600"/>
              </a:spcAft>
              <a:defRPr/>
            </a:pPr>
            <a:r>
              <a:rPr lang="en-US" sz="2000" dirty="0">
                <a:solidFill>
                  <a:srgbClr val="282828"/>
                </a:solidFill>
              </a:rPr>
              <a:t>Anti-malware Policy</a:t>
            </a:r>
          </a:p>
          <a:p>
            <a:pPr lvl="0">
              <a:lnSpc>
                <a:spcPct val="100000"/>
              </a:lnSpc>
              <a:spcBef>
                <a:spcPts val="600"/>
              </a:spcBef>
              <a:spcAft>
                <a:spcPts val="600"/>
              </a:spcAft>
              <a:defRPr/>
            </a:pPr>
            <a:r>
              <a:rPr lang="en-US" sz="2000" dirty="0">
                <a:solidFill>
                  <a:srgbClr val="282828"/>
                </a:solidFill>
              </a:rPr>
              <a:t>Anti-spam Policy</a:t>
            </a:r>
          </a:p>
          <a:p>
            <a:pPr lvl="0">
              <a:lnSpc>
                <a:spcPct val="100000"/>
              </a:lnSpc>
              <a:spcBef>
                <a:spcPts val="600"/>
              </a:spcBef>
              <a:spcAft>
                <a:spcPts val="600"/>
              </a:spcAft>
              <a:defRPr/>
            </a:pPr>
            <a:r>
              <a:rPr lang="en-US" sz="2000" dirty="0">
                <a:solidFill>
                  <a:srgbClr val="282828"/>
                </a:solidFill>
              </a:rPr>
              <a:t>DKIM</a:t>
            </a:r>
          </a:p>
          <a:p>
            <a:pPr lvl="0">
              <a:lnSpc>
                <a:spcPct val="100000"/>
              </a:lnSpc>
              <a:spcBef>
                <a:spcPts val="600"/>
              </a:spcBef>
              <a:spcAft>
                <a:spcPts val="600"/>
              </a:spcAft>
              <a:defRPr/>
            </a:pPr>
            <a:r>
              <a:rPr lang="en-US" sz="2000" dirty="0">
                <a:solidFill>
                  <a:srgbClr val="282828"/>
                </a:solidFill>
              </a:rPr>
              <a:t>ATP Safe Links</a:t>
            </a:r>
          </a:p>
          <a:p>
            <a:pPr lvl="0">
              <a:lnSpc>
                <a:spcPct val="100000"/>
              </a:lnSpc>
              <a:spcBef>
                <a:spcPts val="600"/>
              </a:spcBef>
              <a:spcAft>
                <a:spcPts val="600"/>
              </a:spcAft>
              <a:defRPr/>
            </a:pPr>
            <a:r>
              <a:rPr lang="en-US" sz="2000" dirty="0">
                <a:solidFill>
                  <a:srgbClr val="282828"/>
                </a:solidFill>
              </a:rPr>
              <a:t>ATP Safe attachments</a:t>
            </a:r>
          </a:p>
          <a:p>
            <a:pPr lvl="0">
              <a:lnSpc>
                <a:spcPct val="100000"/>
              </a:lnSpc>
              <a:spcBef>
                <a:spcPts val="600"/>
              </a:spcBef>
              <a:spcAft>
                <a:spcPts val="600"/>
              </a:spcAft>
              <a:defRPr/>
            </a:pPr>
            <a:r>
              <a:rPr lang="en-US" sz="2000" dirty="0">
                <a:solidFill>
                  <a:srgbClr val="282828"/>
                </a:solidFill>
              </a:rPr>
              <a:t>ATP anti-phishing</a:t>
            </a:r>
          </a:p>
        </p:txBody>
      </p:sp>
    </p:spTree>
    <p:extLst>
      <p:ext uri="{BB962C8B-B14F-4D97-AF65-F5344CB8AC3E}">
        <p14:creationId xmlns:p14="http://schemas.microsoft.com/office/powerpoint/2010/main" val="62645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CE2CD-FB29-403F-B26C-67B44B77523A}"/>
              </a:ext>
            </a:extLst>
          </p:cNvPr>
          <p:cNvSpPr>
            <a:spLocks noGrp="1"/>
          </p:cNvSpPr>
          <p:nvPr>
            <p:ph type="title"/>
          </p:nvPr>
        </p:nvSpPr>
        <p:spPr/>
        <p:txBody>
          <a:bodyPr/>
          <a:lstStyle/>
          <a:p>
            <a:r>
              <a:rPr lang="en-US" dirty="0"/>
              <a:t>Protect – Mail Flow</a:t>
            </a:r>
          </a:p>
        </p:txBody>
      </p:sp>
      <p:sp>
        <p:nvSpPr>
          <p:cNvPr id="3" name="Slide Number Placeholder 2">
            <a:extLst>
              <a:ext uri="{FF2B5EF4-FFF2-40B4-BE49-F238E27FC236}">
                <a16:creationId xmlns:a16="http://schemas.microsoft.com/office/drawing/2014/main" id="{76A3069F-D6DE-4CCA-98F2-6FEF793A2849}"/>
              </a:ext>
            </a:extLst>
          </p:cNvPr>
          <p:cNvSpPr>
            <a:spLocks noGrp="1"/>
          </p:cNvSpPr>
          <p:nvPr>
            <p:ph type="sldNum" sz="quarter" idx="4"/>
          </p:nvPr>
        </p:nvSpPr>
        <p:spPr/>
        <p:txBody>
          <a:bodyPr/>
          <a:lstStyle/>
          <a:p>
            <a:fld id="{181750B2-C378-4896-80E6-341FDC8E0FED}" type="slidenum">
              <a:rPr lang="en-IN" smtClean="0"/>
              <a:pPr/>
              <a:t>11</a:t>
            </a:fld>
            <a:endParaRPr lang="en-IN" dirty="0"/>
          </a:p>
        </p:txBody>
      </p:sp>
      <p:graphicFrame>
        <p:nvGraphicFramePr>
          <p:cNvPr id="4" name="Table 3">
            <a:extLst>
              <a:ext uri="{FF2B5EF4-FFF2-40B4-BE49-F238E27FC236}">
                <a16:creationId xmlns:a16="http://schemas.microsoft.com/office/drawing/2014/main" id="{C02EE70C-7CB2-4D34-88B4-410E6CB9E0AD}"/>
              </a:ext>
            </a:extLst>
          </p:cNvPr>
          <p:cNvGraphicFramePr>
            <a:graphicFrameLocks noGrp="1"/>
          </p:cNvGraphicFramePr>
          <p:nvPr>
            <p:extLst/>
          </p:nvPr>
        </p:nvGraphicFramePr>
        <p:xfrm>
          <a:off x="274637" y="3802062"/>
          <a:ext cx="11887200" cy="2194560"/>
        </p:xfrm>
        <a:graphic>
          <a:graphicData uri="http://schemas.openxmlformats.org/drawingml/2006/table">
            <a:tbl>
              <a:tblPr>
                <a:tableStyleId>{5C22544A-7EE6-4342-B048-85BDC9FD1C3A}</a:tableStyleId>
              </a:tblPr>
              <a:tblGrid>
                <a:gridCol w="2971800">
                  <a:extLst>
                    <a:ext uri="{9D8B030D-6E8A-4147-A177-3AD203B41FA5}">
                      <a16:colId xmlns:a16="http://schemas.microsoft.com/office/drawing/2014/main" val="2420395006"/>
                    </a:ext>
                  </a:extLst>
                </a:gridCol>
                <a:gridCol w="2971800">
                  <a:extLst>
                    <a:ext uri="{9D8B030D-6E8A-4147-A177-3AD203B41FA5}">
                      <a16:colId xmlns:a16="http://schemas.microsoft.com/office/drawing/2014/main" val="145145927"/>
                    </a:ext>
                  </a:extLst>
                </a:gridCol>
                <a:gridCol w="2971800">
                  <a:extLst>
                    <a:ext uri="{9D8B030D-6E8A-4147-A177-3AD203B41FA5}">
                      <a16:colId xmlns:a16="http://schemas.microsoft.com/office/drawing/2014/main" val="3538391555"/>
                    </a:ext>
                  </a:extLst>
                </a:gridCol>
                <a:gridCol w="2971800">
                  <a:extLst>
                    <a:ext uri="{9D8B030D-6E8A-4147-A177-3AD203B41FA5}">
                      <a16:colId xmlns:a16="http://schemas.microsoft.com/office/drawing/2014/main" val="3190497367"/>
                    </a:ext>
                  </a:extLst>
                </a:gridCol>
              </a:tblGrid>
              <a:tr h="370840">
                <a:tc>
                  <a:txBody>
                    <a:bodyPr/>
                    <a:lstStyle/>
                    <a:p>
                      <a:pPr algn="ctr"/>
                      <a:r>
                        <a:rPr lang="en-US" dirty="0">
                          <a:solidFill>
                            <a:srgbClr val="0078D7"/>
                          </a:solidFill>
                          <a:latin typeface="+mj-lt"/>
                        </a:rPr>
                        <a:t>Edge block</a:t>
                      </a:r>
                    </a:p>
                  </a:txBody>
                  <a:tcPr marL="137160" marR="137160" marT="137160" marB="137160">
                    <a:lnL w="38100" cap="flat" cmpd="sng" algn="ctr">
                      <a:noFill/>
                      <a:prstDash val="lgDash"/>
                      <a:round/>
                      <a:headEnd type="none" w="med" len="med"/>
                      <a:tailEnd type="none" w="med" len="med"/>
                    </a:lnL>
                    <a:lnR w="38100" cap="flat" cmpd="sng" algn="ctr">
                      <a:noFill/>
                      <a:prstDash val="lgDash"/>
                      <a:round/>
                      <a:headEnd type="none" w="med" len="med"/>
                      <a:tailEnd type="none" w="med" len="med"/>
                    </a:lnR>
                    <a:lnT w="38100" cap="flat" cmpd="sng" algn="ctr">
                      <a:noFill/>
                      <a:prstDash val="lgDash"/>
                      <a:round/>
                      <a:headEnd type="none" w="med" len="med"/>
                      <a:tailEnd type="none" w="med" len="med"/>
                    </a:lnT>
                    <a:lnB w="12700" cap="flat" cmpd="sng" algn="ctr">
                      <a:solidFill>
                        <a:srgbClr val="0078D7"/>
                      </a:solidFill>
                      <a:prstDash val="solid"/>
                      <a:round/>
                      <a:headEnd type="none" w="med" len="med"/>
                      <a:tailEnd type="none" w="med" len="med"/>
                    </a:lnB>
                    <a:noFill/>
                  </a:tcPr>
                </a:tc>
                <a:tc>
                  <a:txBody>
                    <a:bodyPr/>
                    <a:lstStyle/>
                    <a:p>
                      <a:pPr algn="ctr"/>
                      <a:r>
                        <a:rPr lang="en-US" dirty="0">
                          <a:solidFill>
                            <a:srgbClr val="0078D7"/>
                          </a:solidFill>
                          <a:latin typeface="+mj-lt"/>
                        </a:rPr>
                        <a:t>Authentication</a:t>
                      </a:r>
                    </a:p>
                  </a:txBody>
                  <a:tcPr marL="137160" marR="137160" marT="137160" marB="137160">
                    <a:lnL w="38100" cap="flat" cmpd="sng" algn="ctr">
                      <a:noFill/>
                      <a:prstDash val="lgDash"/>
                      <a:round/>
                      <a:headEnd type="none" w="med" len="med"/>
                      <a:tailEnd type="none" w="med" len="med"/>
                    </a:lnL>
                    <a:lnR w="38100" cap="flat" cmpd="sng" algn="ctr">
                      <a:noFill/>
                      <a:prstDash val="lgDash"/>
                      <a:round/>
                      <a:headEnd type="none" w="med" len="med"/>
                      <a:tailEnd type="none" w="med" len="med"/>
                    </a:lnR>
                    <a:lnT w="38100" cap="flat" cmpd="sng" algn="ctr">
                      <a:noFill/>
                      <a:prstDash val="lgDash"/>
                      <a:round/>
                      <a:headEnd type="none" w="med" len="med"/>
                      <a:tailEnd type="none" w="med" len="med"/>
                    </a:lnT>
                    <a:lnB w="12700" cap="flat" cmpd="sng" algn="ctr">
                      <a:solidFill>
                        <a:srgbClr val="0078D7"/>
                      </a:solidFill>
                      <a:prstDash val="solid"/>
                      <a:round/>
                      <a:headEnd type="none" w="med" len="med"/>
                      <a:tailEnd type="none" w="med" len="med"/>
                    </a:lnB>
                    <a:noFill/>
                  </a:tcPr>
                </a:tc>
                <a:tc>
                  <a:txBody>
                    <a:bodyPr/>
                    <a:lstStyle/>
                    <a:p>
                      <a:pPr algn="ctr"/>
                      <a:r>
                        <a:rPr lang="en-US" dirty="0">
                          <a:solidFill>
                            <a:srgbClr val="0078D7"/>
                          </a:solidFill>
                          <a:latin typeface="+mj-lt"/>
                        </a:rPr>
                        <a:t>Implicit intra-Org DMARC</a:t>
                      </a:r>
                    </a:p>
                  </a:txBody>
                  <a:tcPr marL="137160" marR="137160" marT="137160" marB="137160">
                    <a:lnL w="38100" cap="flat" cmpd="sng" algn="ctr">
                      <a:noFill/>
                      <a:prstDash val="lgDash"/>
                      <a:round/>
                      <a:headEnd type="none" w="med" len="med"/>
                      <a:tailEnd type="none" w="med" len="med"/>
                    </a:lnL>
                    <a:lnR w="38100" cap="flat" cmpd="sng" algn="ctr">
                      <a:noFill/>
                      <a:prstDash val="lgDash"/>
                      <a:round/>
                      <a:headEnd type="none" w="med" len="med"/>
                      <a:tailEnd type="none" w="med" len="med"/>
                    </a:lnR>
                    <a:lnT w="38100" cap="flat" cmpd="sng" algn="ctr">
                      <a:noFill/>
                      <a:prstDash val="lgDash"/>
                      <a:round/>
                      <a:headEnd type="none" w="med" len="med"/>
                      <a:tailEnd type="none" w="med" len="med"/>
                    </a:lnT>
                    <a:lnB w="12700" cap="flat" cmpd="sng" algn="ctr">
                      <a:solidFill>
                        <a:srgbClr val="0078D7"/>
                      </a:solidFill>
                      <a:prstDash val="solid"/>
                      <a:round/>
                      <a:headEnd type="none" w="med" len="med"/>
                      <a:tailEnd type="none" w="med" len="med"/>
                    </a:lnB>
                    <a:noFill/>
                  </a:tcPr>
                </a:tc>
                <a:tc>
                  <a:txBody>
                    <a:bodyPr/>
                    <a:lstStyle/>
                    <a:p>
                      <a:pPr algn="ctr"/>
                      <a:r>
                        <a:rPr lang="en-US" dirty="0">
                          <a:solidFill>
                            <a:srgbClr val="0078D7"/>
                          </a:solidFill>
                          <a:latin typeface="+mj-lt"/>
                        </a:rPr>
                        <a:t>AV Engines</a:t>
                      </a:r>
                    </a:p>
                  </a:txBody>
                  <a:tcPr marL="137160" marR="137160" marT="137160" marB="137160">
                    <a:lnL w="38100" cap="flat" cmpd="sng" algn="ctr">
                      <a:noFill/>
                      <a:prstDash val="lgDash"/>
                      <a:round/>
                      <a:headEnd type="none" w="med" len="med"/>
                      <a:tailEnd type="none" w="med" len="med"/>
                    </a:lnL>
                    <a:lnR w="38100" cap="flat" cmpd="sng" algn="ctr">
                      <a:noFill/>
                      <a:prstDash val="lgDash"/>
                      <a:round/>
                      <a:headEnd type="none" w="med" len="med"/>
                      <a:tailEnd type="none" w="med" len="med"/>
                    </a:lnR>
                    <a:lnT w="38100" cap="flat" cmpd="sng" algn="ctr">
                      <a:noFill/>
                      <a:prstDash val="lgDash"/>
                      <a:round/>
                      <a:headEnd type="none" w="med" len="med"/>
                      <a:tailEnd type="none" w="med" len="med"/>
                    </a:lnT>
                    <a:lnB w="12700" cap="flat" cmpd="sng" algn="ctr">
                      <a:solidFill>
                        <a:srgbClr val="0078D7"/>
                      </a:solidFill>
                      <a:prstDash val="solid"/>
                      <a:round/>
                      <a:headEnd type="none" w="med" len="med"/>
                      <a:tailEnd type="none" w="med" len="med"/>
                    </a:lnB>
                    <a:noFill/>
                  </a:tcPr>
                </a:tc>
                <a:extLst>
                  <a:ext uri="{0D108BD9-81ED-4DB2-BD59-A6C34878D82A}">
                    <a16:rowId xmlns:a16="http://schemas.microsoft.com/office/drawing/2014/main" val="3817800062"/>
                  </a:ext>
                </a:extLst>
              </a:tr>
              <a:tr h="370840">
                <a:tc>
                  <a:txBody>
                    <a:bodyPr/>
                    <a:lstStyle/>
                    <a:p>
                      <a:pPr>
                        <a:spcBef>
                          <a:spcPts val="600"/>
                        </a:spcBef>
                        <a:spcAft>
                          <a:spcPts val="600"/>
                        </a:spcAft>
                      </a:pPr>
                      <a:r>
                        <a:rPr lang="en-US" sz="1400" dirty="0">
                          <a:solidFill>
                            <a:srgbClr val="282828"/>
                          </a:solidFill>
                          <a:latin typeface="+mj-lt"/>
                        </a:rPr>
                        <a:t>Block before allowing in.</a:t>
                      </a:r>
                    </a:p>
                    <a:p>
                      <a:pPr>
                        <a:spcBef>
                          <a:spcPts val="600"/>
                        </a:spcBef>
                        <a:spcAft>
                          <a:spcPts val="600"/>
                        </a:spcAft>
                      </a:pPr>
                      <a:endParaRPr lang="en-US" sz="1400" dirty="0">
                        <a:solidFill>
                          <a:srgbClr val="282828"/>
                        </a:solidFill>
                        <a:latin typeface="+mj-lt"/>
                      </a:endParaRPr>
                    </a:p>
                  </a:txBody>
                  <a:tcPr marL="137160" marR="137160" marT="137160" marB="137160">
                    <a:lnL w="38100" cap="flat" cmpd="sng" algn="ctr">
                      <a:noFill/>
                      <a:prstDash val="lgDash"/>
                      <a:round/>
                      <a:headEnd type="none" w="med" len="med"/>
                      <a:tailEnd type="none" w="med" len="med"/>
                    </a:lnL>
                    <a:lnR w="38100" cap="flat" cmpd="sng" algn="ctr">
                      <a:noFill/>
                      <a:prstDash val="lgDash"/>
                      <a:round/>
                      <a:headEnd type="none" w="med" len="med"/>
                      <a:tailEnd type="none" w="med" len="med"/>
                    </a:lnR>
                    <a:lnT w="12700" cap="flat" cmpd="sng" algn="ctr">
                      <a:solidFill>
                        <a:srgbClr val="0078D7"/>
                      </a:solidFill>
                      <a:prstDash val="solid"/>
                      <a:round/>
                      <a:headEnd type="none" w="med" len="med"/>
                      <a:tailEnd type="none" w="med" len="med"/>
                    </a:lnT>
                    <a:lnB w="38100" cap="flat" cmpd="sng" algn="ctr">
                      <a:noFill/>
                      <a:prstDash val="lgDash"/>
                      <a:round/>
                      <a:headEnd type="none" w="med" len="med"/>
                      <a:tailEnd type="none" w="med" len="med"/>
                    </a:lnB>
                    <a:noFill/>
                  </a:tcPr>
                </a:tc>
                <a:tc>
                  <a:txBody>
                    <a:bodyPr/>
                    <a:lstStyle/>
                    <a:p>
                      <a:pPr>
                        <a:spcBef>
                          <a:spcPts val="600"/>
                        </a:spcBef>
                        <a:spcAft>
                          <a:spcPts val="600"/>
                        </a:spcAft>
                      </a:pPr>
                      <a:r>
                        <a:rPr lang="en-US" sz="1400" dirty="0">
                          <a:solidFill>
                            <a:srgbClr val="282828"/>
                          </a:solidFill>
                          <a:latin typeface="+mj-lt"/>
                        </a:rPr>
                        <a:t>Standards SPF, DMARC, DKIM</a:t>
                      </a:r>
                    </a:p>
                    <a:p>
                      <a:pPr>
                        <a:spcBef>
                          <a:spcPts val="600"/>
                        </a:spcBef>
                        <a:spcAft>
                          <a:spcPts val="600"/>
                        </a:spcAft>
                      </a:pPr>
                      <a:r>
                        <a:rPr lang="en-US" sz="1400" dirty="0">
                          <a:solidFill>
                            <a:srgbClr val="282828"/>
                          </a:solidFill>
                          <a:latin typeface="+mj-lt"/>
                        </a:rPr>
                        <a:t>DKIM default signing.</a:t>
                      </a:r>
                    </a:p>
                    <a:p>
                      <a:pPr>
                        <a:spcBef>
                          <a:spcPts val="600"/>
                        </a:spcBef>
                        <a:spcAft>
                          <a:spcPts val="600"/>
                        </a:spcAft>
                      </a:pPr>
                      <a:endParaRPr lang="en-US" sz="1400" dirty="0">
                        <a:solidFill>
                          <a:srgbClr val="282828"/>
                        </a:solidFill>
                        <a:latin typeface="+mj-lt"/>
                      </a:endParaRPr>
                    </a:p>
                  </a:txBody>
                  <a:tcPr marL="137160" marR="137160" marT="137160" marB="137160">
                    <a:lnL w="38100" cap="flat" cmpd="sng" algn="ctr">
                      <a:noFill/>
                      <a:prstDash val="lgDash"/>
                      <a:round/>
                      <a:headEnd type="none" w="med" len="med"/>
                      <a:tailEnd type="none" w="med" len="med"/>
                    </a:lnL>
                    <a:lnR w="38100" cap="flat" cmpd="sng" algn="ctr">
                      <a:noFill/>
                      <a:prstDash val="lgDash"/>
                      <a:round/>
                      <a:headEnd type="none" w="med" len="med"/>
                      <a:tailEnd type="none" w="med" len="med"/>
                    </a:lnR>
                    <a:lnT w="12700" cap="flat" cmpd="sng" algn="ctr">
                      <a:solidFill>
                        <a:srgbClr val="0078D7"/>
                      </a:solidFill>
                      <a:prstDash val="solid"/>
                      <a:round/>
                      <a:headEnd type="none" w="med" len="med"/>
                      <a:tailEnd type="none" w="med" len="med"/>
                    </a:lnT>
                    <a:lnB w="38100" cap="flat" cmpd="sng" algn="ctr">
                      <a:noFill/>
                      <a:prstDash val="lgDash"/>
                      <a:round/>
                      <a:headEnd type="none" w="med" len="med"/>
                      <a:tailEnd type="none" w="med" len="med"/>
                    </a:lnB>
                    <a:noFill/>
                  </a:tcPr>
                </a:tc>
                <a:tc>
                  <a:txBody>
                    <a:bodyPr/>
                    <a:lstStyle/>
                    <a:p>
                      <a:pPr>
                        <a:spcBef>
                          <a:spcPts val="600"/>
                        </a:spcBef>
                        <a:spcAft>
                          <a:spcPts val="600"/>
                        </a:spcAft>
                      </a:pPr>
                      <a:r>
                        <a:rPr lang="en-US" sz="1400" dirty="0">
                          <a:solidFill>
                            <a:srgbClr val="282828"/>
                          </a:solidFill>
                          <a:latin typeface="+mj-lt"/>
                        </a:rPr>
                        <a:t>Messages from one of your domains to one of your domains.</a:t>
                      </a:r>
                    </a:p>
                    <a:p>
                      <a:pPr>
                        <a:spcBef>
                          <a:spcPts val="600"/>
                        </a:spcBef>
                        <a:spcAft>
                          <a:spcPts val="600"/>
                        </a:spcAft>
                      </a:pPr>
                      <a:r>
                        <a:rPr lang="en-US" sz="1400" dirty="0">
                          <a:solidFill>
                            <a:srgbClr val="282828"/>
                          </a:solidFill>
                          <a:latin typeface="+mj-lt"/>
                        </a:rPr>
                        <a:t>Acts like DMARC, based on Intelligence.</a:t>
                      </a:r>
                    </a:p>
                    <a:p>
                      <a:pPr>
                        <a:spcBef>
                          <a:spcPts val="600"/>
                        </a:spcBef>
                        <a:spcAft>
                          <a:spcPts val="600"/>
                        </a:spcAft>
                      </a:pPr>
                      <a:endParaRPr lang="en-US" sz="1400" dirty="0">
                        <a:solidFill>
                          <a:srgbClr val="282828"/>
                        </a:solidFill>
                        <a:latin typeface="+mj-lt"/>
                      </a:endParaRPr>
                    </a:p>
                  </a:txBody>
                  <a:tcPr marL="137160" marR="137160" marT="137160" marB="137160">
                    <a:lnL w="38100" cap="flat" cmpd="sng" algn="ctr">
                      <a:noFill/>
                      <a:prstDash val="lgDash"/>
                      <a:round/>
                      <a:headEnd type="none" w="med" len="med"/>
                      <a:tailEnd type="none" w="med" len="med"/>
                    </a:lnL>
                    <a:lnR w="38100" cap="flat" cmpd="sng" algn="ctr">
                      <a:noFill/>
                      <a:prstDash val="lgDash"/>
                      <a:round/>
                      <a:headEnd type="none" w="med" len="med"/>
                      <a:tailEnd type="none" w="med" len="med"/>
                    </a:lnR>
                    <a:lnT w="12700" cap="flat" cmpd="sng" algn="ctr">
                      <a:solidFill>
                        <a:srgbClr val="0078D7"/>
                      </a:solidFill>
                      <a:prstDash val="solid"/>
                      <a:round/>
                      <a:headEnd type="none" w="med" len="med"/>
                      <a:tailEnd type="none" w="med" len="med"/>
                    </a:lnT>
                    <a:lnB w="38100" cap="flat" cmpd="sng" algn="ctr">
                      <a:noFill/>
                      <a:prstDash val="lgDash"/>
                      <a:round/>
                      <a:headEnd type="none" w="med" len="med"/>
                      <a:tailEnd type="none" w="med" len="med"/>
                    </a:lnB>
                    <a:noFill/>
                  </a:tcPr>
                </a:tc>
                <a:tc>
                  <a:txBody>
                    <a:bodyPr/>
                    <a:lstStyle/>
                    <a:p>
                      <a:pPr>
                        <a:spcBef>
                          <a:spcPts val="600"/>
                        </a:spcBef>
                        <a:spcAft>
                          <a:spcPts val="600"/>
                        </a:spcAft>
                      </a:pPr>
                      <a:r>
                        <a:rPr lang="en-US" sz="1400" dirty="0">
                          <a:solidFill>
                            <a:srgbClr val="282828"/>
                          </a:solidFill>
                          <a:latin typeface="+mj-lt"/>
                        </a:rPr>
                        <a:t>Multiple engines scan mail for known malicious content.</a:t>
                      </a:r>
                    </a:p>
                    <a:p>
                      <a:pPr>
                        <a:spcBef>
                          <a:spcPts val="600"/>
                        </a:spcBef>
                        <a:spcAft>
                          <a:spcPts val="600"/>
                        </a:spcAft>
                      </a:pPr>
                      <a:endParaRPr lang="en-US" sz="1400" dirty="0">
                        <a:solidFill>
                          <a:srgbClr val="282828"/>
                        </a:solidFill>
                        <a:latin typeface="+mj-lt"/>
                      </a:endParaRPr>
                    </a:p>
                  </a:txBody>
                  <a:tcPr marL="137160" marR="137160" marT="137160" marB="137160">
                    <a:lnL w="38100" cap="flat" cmpd="sng" algn="ctr">
                      <a:noFill/>
                      <a:prstDash val="lgDash"/>
                      <a:round/>
                      <a:headEnd type="none" w="med" len="med"/>
                      <a:tailEnd type="none" w="med" len="med"/>
                    </a:lnL>
                    <a:lnR w="38100" cap="flat" cmpd="sng" algn="ctr">
                      <a:noFill/>
                      <a:prstDash val="lgDash"/>
                      <a:round/>
                      <a:headEnd type="none" w="med" len="med"/>
                      <a:tailEnd type="none" w="med" len="med"/>
                    </a:lnR>
                    <a:lnT w="12700" cap="flat" cmpd="sng" algn="ctr">
                      <a:solidFill>
                        <a:srgbClr val="0078D7"/>
                      </a:solidFill>
                      <a:prstDash val="solid"/>
                      <a:round/>
                      <a:headEnd type="none" w="med" len="med"/>
                      <a:tailEnd type="none" w="med" len="med"/>
                    </a:lnT>
                    <a:lnB w="38100" cap="flat" cmpd="sng" algn="ctr">
                      <a:noFill/>
                      <a:prstDash val="lgDash"/>
                      <a:round/>
                      <a:headEnd type="none" w="med" len="med"/>
                      <a:tailEnd type="none" w="med" len="med"/>
                    </a:lnB>
                    <a:noFill/>
                  </a:tcPr>
                </a:tc>
                <a:extLst>
                  <a:ext uri="{0D108BD9-81ED-4DB2-BD59-A6C34878D82A}">
                    <a16:rowId xmlns:a16="http://schemas.microsoft.com/office/drawing/2014/main" val="2694927083"/>
                  </a:ext>
                </a:extLst>
              </a:tr>
            </a:tbl>
          </a:graphicData>
        </a:graphic>
      </p:graphicFrame>
      <p:sp>
        <p:nvSpPr>
          <p:cNvPr id="5" name="shield_3" title="Icon of a shield with an exclamation point inside">
            <a:extLst>
              <a:ext uri="{FF2B5EF4-FFF2-40B4-BE49-F238E27FC236}">
                <a16:creationId xmlns:a16="http://schemas.microsoft.com/office/drawing/2014/main" id="{43CBF579-CB6D-4F92-8F16-6CB59B535B14}"/>
              </a:ext>
            </a:extLst>
          </p:cNvPr>
          <p:cNvSpPr>
            <a:spLocks noChangeAspect="1" noEditPoints="1"/>
          </p:cNvSpPr>
          <p:nvPr/>
        </p:nvSpPr>
        <p:spPr bwMode="auto">
          <a:xfrm>
            <a:off x="1402949" y="2771126"/>
            <a:ext cx="715175" cy="724840"/>
          </a:xfrm>
          <a:custGeom>
            <a:avLst/>
            <a:gdLst>
              <a:gd name="T0" fmla="*/ 55 w 322"/>
              <a:gd name="T1" fmla="*/ 246 h 329"/>
              <a:gd name="T2" fmla="*/ 4 w 322"/>
              <a:gd name="T3" fmla="*/ 101 h 329"/>
              <a:gd name="T4" fmla="*/ 4 w 322"/>
              <a:gd name="T5" fmla="*/ 44 h 329"/>
              <a:gd name="T6" fmla="*/ 72 w 322"/>
              <a:gd name="T7" fmla="*/ 34 h 329"/>
              <a:gd name="T8" fmla="*/ 161 w 322"/>
              <a:gd name="T9" fmla="*/ 0 h 329"/>
              <a:gd name="T10" fmla="*/ 250 w 322"/>
              <a:gd name="T11" fmla="*/ 34 h 329"/>
              <a:gd name="T12" fmla="*/ 318 w 322"/>
              <a:gd name="T13" fmla="*/ 44 h 329"/>
              <a:gd name="T14" fmla="*/ 318 w 322"/>
              <a:gd name="T15" fmla="*/ 101 h 329"/>
              <a:gd name="T16" fmla="*/ 267 w 322"/>
              <a:gd name="T17" fmla="*/ 246 h 329"/>
              <a:gd name="T18" fmla="*/ 161 w 322"/>
              <a:gd name="T19" fmla="*/ 329 h 329"/>
              <a:gd name="T20" fmla="*/ 55 w 322"/>
              <a:gd name="T21" fmla="*/ 246 h 329"/>
              <a:gd name="T22" fmla="*/ 161 w 322"/>
              <a:gd name="T23" fmla="*/ 53 h 329"/>
              <a:gd name="T24" fmla="*/ 161 w 322"/>
              <a:gd name="T25" fmla="*/ 207 h 329"/>
              <a:gd name="T26" fmla="*/ 161 w 322"/>
              <a:gd name="T27" fmla="*/ 231 h 329"/>
              <a:gd name="T28" fmla="*/ 161 w 322"/>
              <a:gd name="T29" fmla="*/ 251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2" h="329">
                <a:moveTo>
                  <a:pt x="55" y="246"/>
                </a:moveTo>
                <a:cubicBezTo>
                  <a:pt x="0" y="179"/>
                  <a:pt x="4" y="101"/>
                  <a:pt x="4" y="101"/>
                </a:cubicBezTo>
                <a:cubicBezTo>
                  <a:pt x="4" y="44"/>
                  <a:pt x="4" y="44"/>
                  <a:pt x="4" y="44"/>
                </a:cubicBezTo>
                <a:cubicBezTo>
                  <a:pt x="4" y="44"/>
                  <a:pt x="38" y="45"/>
                  <a:pt x="72" y="34"/>
                </a:cubicBezTo>
                <a:cubicBezTo>
                  <a:pt x="107" y="22"/>
                  <a:pt x="124" y="0"/>
                  <a:pt x="161" y="0"/>
                </a:cubicBezTo>
                <a:cubicBezTo>
                  <a:pt x="198" y="0"/>
                  <a:pt x="215" y="22"/>
                  <a:pt x="250" y="34"/>
                </a:cubicBezTo>
                <a:cubicBezTo>
                  <a:pt x="284" y="45"/>
                  <a:pt x="318" y="44"/>
                  <a:pt x="318" y="44"/>
                </a:cubicBezTo>
                <a:cubicBezTo>
                  <a:pt x="318" y="101"/>
                  <a:pt x="318" y="101"/>
                  <a:pt x="318" y="101"/>
                </a:cubicBezTo>
                <a:cubicBezTo>
                  <a:pt x="318" y="101"/>
                  <a:pt x="322" y="179"/>
                  <a:pt x="267" y="246"/>
                </a:cubicBezTo>
                <a:cubicBezTo>
                  <a:pt x="234" y="286"/>
                  <a:pt x="161" y="329"/>
                  <a:pt x="161" y="329"/>
                </a:cubicBezTo>
                <a:cubicBezTo>
                  <a:pt x="161" y="329"/>
                  <a:pt x="88" y="286"/>
                  <a:pt x="55" y="246"/>
                </a:cubicBezTo>
                <a:close/>
                <a:moveTo>
                  <a:pt x="161" y="53"/>
                </a:moveTo>
                <a:cubicBezTo>
                  <a:pt x="161" y="207"/>
                  <a:pt x="161" y="207"/>
                  <a:pt x="161" y="207"/>
                </a:cubicBezTo>
                <a:moveTo>
                  <a:pt x="161" y="231"/>
                </a:moveTo>
                <a:cubicBezTo>
                  <a:pt x="161" y="251"/>
                  <a:pt x="161" y="251"/>
                  <a:pt x="161" y="251"/>
                </a:cubicBezTo>
              </a:path>
            </a:pathLst>
          </a:custGeom>
          <a:noFill/>
          <a:ln w="1905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Fingerprint_E928" title="Icon of a fingerprint">
            <a:extLst>
              <a:ext uri="{FF2B5EF4-FFF2-40B4-BE49-F238E27FC236}">
                <a16:creationId xmlns:a16="http://schemas.microsoft.com/office/drawing/2014/main" id="{9D4EEE69-DBBE-4CA3-B54D-343BB80B8397}"/>
              </a:ext>
            </a:extLst>
          </p:cNvPr>
          <p:cNvSpPr>
            <a:spLocks noChangeAspect="1" noEditPoints="1"/>
          </p:cNvSpPr>
          <p:nvPr/>
        </p:nvSpPr>
        <p:spPr bwMode="auto">
          <a:xfrm>
            <a:off x="4460917" y="2767243"/>
            <a:ext cx="542840" cy="730019"/>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9050" cap="sq">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7" name="Trackers_EADF" title="Icon of a clipboard with a checklist on it">
            <a:extLst>
              <a:ext uri="{FF2B5EF4-FFF2-40B4-BE49-F238E27FC236}">
                <a16:creationId xmlns:a16="http://schemas.microsoft.com/office/drawing/2014/main" id="{9EB4782D-F85C-423D-989F-F6B266AB6163}"/>
              </a:ext>
            </a:extLst>
          </p:cNvPr>
          <p:cNvSpPr>
            <a:spLocks noChangeAspect="1" noEditPoints="1"/>
          </p:cNvSpPr>
          <p:nvPr/>
        </p:nvSpPr>
        <p:spPr bwMode="auto">
          <a:xfrm>
            <a:off x="7440174" y="2767243"/>
            <a:ext cx="535383" cy="730019"/>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Processing_E9F5" title="Icon of two interlocked gears">
            <a:extLst>
              <a:ext uri="{FF2B5EF4-FFF2-40B4-BE49-F238E27FC236}">
                <a16:creationId xmlns:a16="http://schemas.microsoft.com/office/drawing/2014/main" id="{B5E77F75-E7C9-4A42-BBB1-675669E89D04}"/>
              </a:ext>
            </a:extLst>
          </p:cNvPr>
          <p:cNvSpPr>
            <a:spLocks noChangeAspect="1" noEditPoints="1"/>
          </p:cNvSpPr>
          <p:nvPr/>
        </p:nvSpPr>
        <p:spPr bwMode="auto">
          <a:xfrm>
            <a:off x="10256837" y="2767243"/>
            <a:ext cx="838200" cy="730019"/>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9050" cap="flat">
            <a:solidFill>
              <a:srgbClr val="0078D7"/>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782411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3425553"/>
          </a:xfrm>
        </p:spPr>
        <p:txBody>
          <a:bodyPr/>
          <a:lstStyle/>
          <a:p>
            <a:r>
              <a:rPr lang="en-US" dirty="0"/>
              <a:t>Will you start with the default policy or custom policy?</a:t>
            </a:r>
          </a:p>
          <a:p>
            <a:pPr>
              <a:spcBef>
                <a:spcPts val="1800"/>
              </a:spcBef>
              <a:spcAft>
                <a:spcPts val="600"/>
              </a:spcAft>
            </a:pPr>
            <a:r>
              <a:rPr lang="en-US" dirty="0"/>
              <a:t>Recommendations:</a:t>
            </a:r>
          </a:p>
          <a:p>
            <a:pPr>
              <a:spcBef>
                <a:spcPts val="600"/>
              </a:spcBef>
              <a:spcAft>
                <a:spcPts val="600"/>
              </a:spcAft>
            </a:pPr>
            <a:r>
              <a:rPr lang="en-US" sz="2000" dirty="0">
                <a:solidFill>
                  <a:srgbClr val="282828"/>
                </a:solidFill>
              </a:rPr>
              <a:t>Start with default policy and monitor (keep it simple).</a:t>
            </a:r>
          </a:p>
          <a:p>
            <a:pPr>
              <a:spcBef>
                <a:spcPts val="600"/>
              </a:spcBef>
              <a:spcAft>
                <a:spcPts val="600"/>
              </a:spcAft>
            </a:pPr>
            <a:r>
              <a:rPr lang="en-US" sz="2000" dirty="0">
                <a:solidFill>
                  <a:srgbClr val="282828"/>
                </a:solidFill>
              </a:rPr>
              <a:t>Avoid importing very complex rules from 3rd party systems.</a:t>
            </a:r>
          </a:p>
          <a:p>
            <a:pPr>
              <a:spcBef>
                <a:spcPts val="600"/>
              </a:spcBef>
              <a:spcAft>
                <a:spcPts val="600"/>
              </a:spcAft>
            </a:pPr>
            <a:r>
              <a:rPr lang="en-US" sz="2000" dirty="0">
                <a:solidFill>
                  <a:srgbClr val="282828"/>
                </a:solidFill>
              </a:rPr>
              <a:t>Configure policy settings to your needs.</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12</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EOP - Anti-malware policy</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4053017587"/>
              </p:ext>
            </p:extLst>
          </p:nvPr>
        </p:nvGraphicFramePr>
        <p:xfrm>
          <a:off x="6309677" y="1212849"/>
          <a:ext cx="5852160" cy="4555620"/>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DD-13</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Keep Default Policy or create custom policy.</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363261"/>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DD-14</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Malware Detection Response? YES/NO and STANDARD/CUSTOM</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562152"/>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DD-15</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Common Attachment Types Filter? ON/OFF</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748369"/>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DD-16</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Sender Notification? INTERNAL/EXTERNAL/OFF</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683756"/>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DD-17</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Administrator Notification?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269000"/>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DD-18</a:t>
                      </a:r>
                    </a:p>
                  </a:txBody>
                  <a:tcPr marL="137160" marR="137160" marT="137160" marB="137160">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Custom Notification?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220146019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4995214"/>
          </a:xfrm>
        </p:spPr>
        <p:txBody>
          <a:bodyPr/>
          <a:lstStyle/>
          <a:p>
            <a:r>
              <a:rPr lang="en-US" dirty="0"/>
              <a:t>Will you start with using standard settings or custom settings?</a:t>
            </a:r>
          </a:p>
          <a:p>
            <a:pPr>
              <a:spcBef>
                <a:spcPts val="1800"/>
              </a:spcBef>
              <a:spcAft>
                <a:spcPts val="600"/>
              </a:spcAft>
            </a:pPr>
            <a:r>
              <a:rPr lang="en-US" dirty="0"/>
              <a:t>Recommendations:</a:t>
            </a:r>
          </a:p>
          <a:p>
            <a:pPr>
              <a:spcBef>
                <a:spcPts val="600"/>
              </a:spcBef>
              <a:spcAft>
                <a:spcPts val="600"/>
              </a:spcAft>
            </a:pPr>
            <a:r>
              <a:rPr lang="en-US" sz="2000" dirty="0">
                <a:solidFill>
                  <a:srgbClr val="282828"/>
                </a:solidFill>
              </a:rPr>
              <a:t>Start with standard settings.</a:t>
            </a:r>
          </a:p>
          <a:p>
            <a:pPr>
              <a:spcBef>
                <a:spcPts val="600"/>
              </a:spcBef>
              <a:spcAft>
                <a:spcPts val="600"/>
              </a:spcAft>
            </a:pPr>
            <a:r>
              <a:rPr lang="en-US" sz="2000" dirty="0">
                <a:solidFill>
                  <a:srgbClr val="282828"/>
                </a:solidFill>
              </a:rPr>
              <a:t>Avoid importing very complex rules from 3rd party systems.</a:t>
            </a:r>
          </a:p>
          <a:p>
            <a:pPr>
              <a:spcBef>
                <a:spcPts val="600"/>
              </a:spcBef>
              <a:spcAft>
                <a:spcPts val="600"/>
              </a:spcAft>
            </a:pPr>
            <a:r>
              <a:rPr lang="en-US" sz="2000" dirty="0">
                <a:solidFill>
                  <a:srgbClr val="282828"/>
                </a:solidFill>
              </a:rPr>
              <a:t>Closely monitor spam/bulk email.</a:t>
            </a:r>
          </a:p>
          <a:p>
            <a:pPr>
              <a:spcBef>
                <a:spcPts val="600"/>
              </a:spcBef>
              <a:spcAft>
                <a:spcPts val="600"/>
              </a:spcAft>
            </a:pPr>
            <a:r>
              <a:rPr lang="en-US" sz="2000" dirty="0">
                <a:solidFill>
                  <a:srgbClr val="282828"/>
                </a:solidFill>
              </a:rPr>
              <a:t>Educate users on how to block/whitelist within Outlook.</a:t>
            </a:r>
          </a:p>
          <a:p>
            <a:pPr>
              <a:spcBef>
                <a:spcPts val="600"/>
              </a:spcBef>
              <a:spcAft>
                <a:spcPts val="600"/>
              </a:spcAft>
            </a:pPr>
            <a:r>
              <a:rPr lang="en-US" sz="2000" dirty="0">
                <a:solidFill>
                  <a:srgbClr val="282828"/>
                </a:solidFill>
              </a:rPr>
              <a:t>For very sensitive customers, consider modifying the SCL (spam confidence level)—begin with an increment of “1”, and then monitor again.</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13</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EOP - Anti-spam policy</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3059402087"/>
              </p:ext>
            </p:extLst>
          </p:nvPr>
        </p:nvGraphicFramePr>
        <p:xfrm>
          <a:off x="6309677" y="1212849"/>
          <a:ext cx="5852160" cy="1989456"/>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DD-19</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Standard Settings? YES/NO (overrides Custom Settings)</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269000"/>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DD-20</a:t>
                      </a:r>
                    </a:p>
                  </a:txBody>
                  <a:tcPr marL="137160" marR="137160" marT="137160" marB="137160">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Modify SCL level? – Value ?</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183345822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572464"/>
          </a:xfrm>
        </p:spPr>
        <p:txBody>
          <a:bodyPr/>
          <a:lstStyle/>
          <a:p>
            <a:r>
              <a:rPr lang="en-US" dirty="0"/>
              <a:t>Enable DKIM for all your domains.</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14</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EOP - DKIM</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3347168891"/>
              </p:ext>
            </p:extLst>
          </p:nvPr>
        </p:nvGraphicFramePr>
        <p:xfrm>
          <a:off x="6309677" y="1212849"/>
          <a:ext cx="5852160" cy="1426782"/>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DD-21</a:t>
                      </a:r>
                    </a:p>
                  </a:txBody>
                  <a:tcPr marL="137160" marR="137160" marT="137160" marB="137160">
                    <a:lnL>
                      <a:noFill/>
                    </a:lnL>
                    <a:lnR>
                      <a:noFill/>
                    </a:lnR>
                    <a:lnT w="12700" cap="flat" cmpd="sng" algn="ctr">
                      <a:solidFill>
                        <a:srgbClr val="0078D7"/>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DKIM for all authoritative domains? YES/NO</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273999315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572464"/>
          </a:xfrm>
        </p:spPr>
        <p:txBody>
          <a:bodyPr/>
          <a:lstStyle/>
          <a:p>
            <a:r>
              <a:rPr lang="en-US" dirty="0"/>
              <a:t>Enable ATP Safe links for </a:t>
            </a:r>
            <a:r>
              <a:rPr lang="en-US" u="sng" dirty="0"/>
              <a:t>ALL</a:t>
            </a:r>
            <a:r>
              <a:rPr lang="en-US" dirty="0"/>
              <a:t> users.</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15</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ATP - Safe Links</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3003383539"/>
              </p:ext>
            </p:extLst>
          </p:nvPr>
        </p:nvGraphicFramePr>
        <p:xfrm>
          <a:off x="6309677" y="1212849"/>
          <a:ext cx="5852160" cy="1989456"/>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DD-22</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Use Default ATP Policy? YES/NO</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269000"/>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DD-23</a:t>
                      </a:r>
                    </a:p>
                  </a:txBody>
                  <a:tcPr marL="137160" marR="137160" marT="137160" marB="137160">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Is there need for a specific policy for dedicated recipients?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174247113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5238357"/>
          </a:xfrm>
        </p:spPr>
        <p:txBody>
          <a:bodyPr/>
          <a:lstStyle/>
          <a:p>
            <a:pPr>
              <a:spcBef>
                <a:spcPts val="600"/>
              </a:spcBef>
              <a:spcAft>
                <a:spcPts val="600"/>
              </a:spcAft>
            </a:pPr>
            <a:r>
              <a:rPr lang="en-US" sz="2400" dirty="0"/>
              <a:t>Enable ATP Safe attachments for ALL users.</a:t>
            </a:r>
          </a:p>
          <a:p>
            <a:pPr>
              <a:spcBef>
                <a:spcPts val="600"/>
              </a:spcBef>
              <a:spcAft>
                <a:spcPts val="600"/>
              </a:spcAft>
            </a:pPr>
            <a:r>
              <a:rPr lang="en-US" sz="2400" dirty="0"/>
              <a:t>Use redirect to capture samples of malicious files.</a:t>
            </a:r>
          </a:p>
          <a:p>
            <a:pPr>
              <a:spcBef>
                <a:spcPts val="600"/>
              </a:spcBef>
              <a:spcAft>
                <a:spcPts val="600"/>
              </a:spcAft>
            </a:pPr>
            <a:r>
              <a:rPr lang="en-US" sz="2400" dirty="0"/>
              <a:t>Scope by domain (use ctrl-A to select all) to enable entire org quickly.</a:t>
            </a:r>
          </a:p>
          <a:p>
            <a:pPr>
              <a:spcBef>
                <a:spcPts val="600"/>
              </a:spcBef>
              <a:spcAft>
                <a:spcPts val="600"/>
              </a:spcAft>
            </a:pPr>
            <a:r>
              <a:rPr lang="en-US" sz="2400" dirty="0"/>
              <a:t>Use Distribution Groups to ramp onboarding.</a:t>
            </a:r>
          </a:p>
          <a:p>
            <a:pPr>
              <a:spcBef>
                <a:spcPts val="600"/>
              </a:spcBef>
              <a:spcAft>
                <a:spcPts val="600"/>
              </a:spcAft>
            </a:pPr>
            <a:r>
              <a:rPr lang="en-US" sz="2400" dirty="0"/>
              <a:t>Turn on SharePoint Online, Teams and OneDrive for Business.</a:t>
            </a:r>
          </a:p>
          <a:p>
            <a:pPr>
              <a:spcBef>
                <a:spcPts val="1800"/>
              </a:spcBef>
              <a:spcAft>
                <a:spcPts val="600"/>
              </a:spcAft>
            </a:pPr>
            <a:r>
              <a:rPr lang="en-US" sz="2400" dirty="0"/>
              <a:t>Recommendations:</a:t>
            </a:r>
          </a:p>
          <a:p>
            <a:pPr>
              <a:spcBef>
                <a:spcPts val="600"/>
              </a:spcBef>
              <a:spcAft>
                <a:spcPts val="600"/>
              </a:spcAft>
            </a:pPr>
            <a:r>
              <a:rPr lang="en-US" sz="1800" dirty="0">
                <a:solidFill>
                  <a:srgbClr val="282828"/>
                </a:solidFill>
              </a:rPr>
              <a:t>Use Security and Compliance Center Real Time reports.</a:t>
            </a:r>
          </a:p>
          <a:p>
            <a:pPr>
              <a:spcBef>
                <a:spcPts val="600"/>
              </a:spcBef>
              <a:spcAft>
                <a:spcPts val="600"/>
              </a:spcAft>
            </a:pPr>
            <a:r>
              <a:rPr lang="en-US" sz="1800" dirty="0">
                <a:solidFill>
                  <a:srgbClr val="282828"/>
                </a:solidFill>
              </a:rPr>
              <a:t>Use Quarantine for more detail on catch.</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16</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ATP - Safe attachments</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1771651186"/>
              </p:ext>
            </p:extLst>
          </p:nvPr>
        </p:nvGraphicFramePr>
        <p:xfrm>
          <a:off x="6309677" y="1212849"/>
          <a:ext cx="5852160" cy="3992946"/>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DD-24</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ATP Safe attachments for all users? YES/NO</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363261"/>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DD-25</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Use redirect in Policy?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562152"/>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DD-26</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Scope by domain?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748369"/>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DD-27</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Ramp up using Distribution Groups?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683756"/>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DD-28</a:t>
                      </a:r>
                    </a:p>
                  </a:txBody>
                  <a:tcPr marL="137160" marR="137160" marT="137160" marB="137160">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Turn on ATP for SharePoint, OneDrive, and Microsoft Teams?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857917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2009781"/>
          </a:xfrm>
        </p:spPr>
        <p:txBody>
          <a:bodyPr/>
          <a:lstStyle/>
          <a:p>
            <a:pPr lvl="0"/>
            <a:r>
              <a:rPr lang="en-US" dirty="0">
                <a:solidFill>
                  <a:srgbClr val="0078D7"/>
                </a:solidFill>
              </a:rPr>
              <a:t>Tune machine models tolerance for Phishing.</a:t>
            </a:r>
          </a:p>
          <a:p>
            <a:pPr lvl="0">
              <a:spcBef>
                <a:spcPts val="1800"/>
              </a:spcBef>
              <a:spcAft>
                <a:spcPts val="600"/>
              </a:spcAft>
            </a:pPr>
            <a:r>
              <a:rPr lang="en-US" dirty="0">
                <a:solidFill>
                  <a:srgbClr val="0078D7"/>
                </a:solidFill>
              </a:rPr>
              <a:t>Recommendations:</a:t>
            </a:r>
          </a:p>
          <a:p>
            <a:pPr lvl="0">
              <a:spcBef>
                <a:spcPts val="600"/>
              </a:spcBef>
              <a:spcAft>
                <a:spcPts val="600"/>
              </a:spcAft>
            </a:pPr>
            <a:r>
              <a:rPr lang="en-US" sz="2000" dirty="0">
                <a:solidFill>
                  <a:srgbClr val="282828"/>
                </a:solidFill>
              </a:rPr>
              <a:t>Consider lowering the phish threshold for key users.</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17</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ATP - anti-phishing</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3387188591"/>
              </p:ext>
            </p:extLst>
          </p:nvPr>
        </p:nvGraphicFramePr>
        <p:xfrm>
          <a:off x="6309677" y="1212849"/>
          <a:ext cx="5852160" cy="1426782"/>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DD-29</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Lowering Phishing threshold for key users? YES/NO</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18668583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3530197"/>
          </a:xfrm>
        </p:spPr>
        <p:txBody>
          <a:bodyPr/>
          <a:lstStyle/>
          <a:p>
            <a:pPr>
              <a:spcBef>
                <a:spcPts val="600"/>
              </a:spcBef>
              <a:spcAft>
                <a:spcPts val="600"/>
              </a:spcAft>
            </a:pPr>
            <a:r>
              <a:rPr lang="en-US" sz="2400" dirty="0"/>
              <a:t>Review Exchange Transport Rules (ETRs)—Make sure IP/Domain allow rules include checks for authentication.</a:t>
            </a:r>
          </a:p>
          <a:p>
            <a:pPr>
              <a:spcBef>
                <a:spcPts val="1800"/>
              </a:spcBef>
              <a:spcAft>
                <a:spcPts val="600"/>
              </a:spcAft>
            </a:pPr>
            <a:r>
              <a:rPr lang="en-US" sz="2400" dirty="0"/>
              <a:t>Recommendations:</a:t>
            </a:r>
          </a:p>
          <a:p>
            <a:pPr>
              <a:spcBef>
                <a:spcPts val="600"/>
              </a:spcBef>
              <a:spcAft>
                <a:spcPts val="600"/>
              </a:spcAft>
            </a:pPr>
            <a:r>
              <a:rPr lang="en-US" sz="1800" dirty="0">
                <a:solidFill>
                  <a:srgbClr val="282828"/>
                </a:solidFill>
              </a:rPr>
              <a:t>Utilize the new reporting Add-in to gain insights.</a:t>
            </a:r>
          </a:p>
          <a:p>
            <a:pPr>
              <a:spcBef>
                <a:spcPts val="600"/>
              </a:spcBef>
              <a:spcAft>
                <a:spcPts val="600"/>
              </a:spcAft>
            </a:pPr>
            <a:r>
              <a:rPr lang="en-US" sz="1800" dirty="0">
                <a:solidFill>
                  <a:srgbClr val="282828"/>
                </a:solidFill>
              </a:rPr>
              <a:t>For optimal protection against phishing and spoofing, implement all three authentication methods: SPF, DKIM, and DMARC.</a:t>
            </a:r>
          </a:p>
          <a:p>
            <a:pPr>
              <a:spcBef>
                <a:spcPts val="600"/>
              </a:spcBef>
              <a:spcAft>
                <a:spcPts val="600"/>
              </a:spcAft>
            </a:pPr>
            <a:r>
              <a:rPr lang="en-US" sz="1800" dirty="0">
                <a:solidFill>
                  <a:srgbClr val="282828"/>
                </a:solidFill>
              </a:rPr>
              <a:t>Implement DMARC with p=reject.</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18</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ATP - Additional Design Decisions</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530666396"/>
              </p:ext>
            </p:extLst>
          </p:nvPr>
        </p:nvGraphicFramePr>
        <p:xfrm>
          <a:off x="6309677" y="1212849"/>
          <a:ext cx="5852160" cy="5023488"/>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DD-30</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check for authentication in ETRs? YES/NO</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363261"/>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DD-31</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Make use of updated reporting add-in?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748369"/>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DD-32</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Implement SPF, DKIM and DMARC? YES/NO</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683756"/>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DD-33</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Implement DMARC with p=reject.</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DD-34</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Use ETRs to Skip Safe Attachments/Safe Links</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8997189"/>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DD-35</a:t>
                      </a:r>
                    </a:p>
                    <a:p>
                      <a:pPr marL="0" marR="0" lvl="0" indent="0" algn="l" defTabSz="932742" rtl="0" eaLnBrk="1" fontAlgn="auto" latinLnBrk="0" hangingPunct="1">
                        <a:lnSpc>
                          <a:spcPct val="100000"/>
                        </a:lnSpc>
                        <a:spcBef>
                          <a:spcPts val="0"/>
                        </a:spcBef>
                        <a:spcAft>
                          <a:spcPts val="0"/>
                        </a:spcAft>
                        <a:buClrTx/>
                        <a:buSzTx/>
                        <a:buFontTx/>
                        <a:buNone/>
                        <a:tabLst/>
                        <a:defRPr/>
                      </a:pPr>
                      <a:endParaRPr lang="en-US" dirty="0">
                        <a:latin typeface="Segoe UI Light" panose="020B0502040204020203" pitchFamily="34" charset="0"/>
                        <a:cs typeface="Segoe UI Light" panose="020B0502040204020203" pitchFamily="34" charset="0"/>
                      </a:endParaRPr>
                    </a:p>
                  </a:txBody>
                  <a:tcPr marL="137160" marR="137160" marT="137160" marB="137160">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Create ETRs to skip ATP internally? YES/NO</a:t>
                      </a:r>
                    </a:p>
                    <a:p>
                      <a:pPr marL="0" marR="0">
                        <a:lnSpc>
                          <a:spcPct val="115000"/>
                        </a:lnSpc>
                        <a:spcBef>
                          <a:spcPts val="600"/>
                        </a:spcBef>
                        <a:spcAft>
                          <a:spcPts val="600"/>
                        </a:spcAft>
                      </a:pPr>
                      <a:endParaRPr lang="en-US" sz="1800" kern="1200" dirty="0">
                        <a:solidFill>
                          <a:schemeClr val="tx1"/>
                        </a:solidFill>
                        <a:latin typeface="Segoe UI Light" panose="020B0502040204020203" pitchFamily="34" charset="0"/>
                        <a:ea typeface="+mn-ea"/>
                        <a:cs typeface="Segoe UI Light" panose="020B0502040204020203" pitchFamily="34" charset="0"/>
                      </a:endParaRP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536547885"/>
                  </a:ext>
                </a:extLst>
              </a:tr>
            </a:tbl>
          </a:graphicData>
        </a:graphic>
      </p:graphicFrame>
    </p:spTree>
    <p:extLst>
      <p:ext uri="{BB962C8B-B14F-4D97-AF65-F5344CB8AC3E}">
        <p14:creationId xmlns:p14="http://schemas.microsoft.com/office/powerpoint/2010/main" val="281945334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4520-1132-43FF-B7AA-DF774F6A36CC}"/>
              </a:ext>
            </a:extLst>
          </p:cNvPr>
          <p:cNvSpPr>
            <a:spLocks noGrp="1"/>
          </p:cNvSpPr>
          <p:nvPr>
            <p:ph type="title"/>
          </p:nvPr>
        </p:nvSpPr>
        <p:spPr>
          <a:xfrm>
            <a:off x="274638" y="2125662"/>
            <a:ext cx="11887200" cy="1181862"/>
          </a:xfrm>
        </p:spPr>
        <p:txBody>
          <a:bodyPr/>
          <a:lstStyle/>
          <a:p>
            <a:r>
              <a:rPr lang="en-US" dirty="0"/>
              <a:t>Questions &amp; Answers</a:t>
            </a:r>
          </a:p>
        </p:txBody>
      </p:sp>
    </p:spTree>
    <p:extLst>
      <p:ext uri="{BB962C8B-B14F-4D97-AF65-F5344CB8AC3E}">
        <p14:creationId xmlns:p14="http://schemas.microsoft.com/office/powerpoint/2010/main" val="26569166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9A28200-77DB-4ADE-B257-9C752DE66244}"/>
              </a:ext>
            </a:extLst>
          </p:cNvPr>
          <p:cNvSpPr>
            <a:spLocks noGrp="1"/>
          </p:cNvSpPr>
          <p:nvPr>
            <p:ph type="body" sz="quarter" idx="11"/>
          </p:nvPr>
        </p:nvSpPr>
        <p:spPr/>
        <p:txBody>
          <a:bodyPr/>
          <a:lstStyle/>
          <a:p>
            <a:pPr algn="ctr"/>
            <a:r>
              <a:rPr lang="en-US" dirty="0"/>
              <a:t>Please keep this page up to date!</a:t>
            </a:r>
          </a:p>
        </p:txBody>
      </p:sp>
      <p:sp>
        <p:nvSpPr>
          <p:cNvPr id="4" name="Title 3">
            <a:extLst>
              <a:ext uri="{FF2B5EF4-FFF2-40B4-BE49-F238E27FC236}">
                <a16:creationId xmlns:a16="http://schemas.microsoft.com/office/drawing/2014/main" id="{8E226223-49B3-4421-A9B0-46A2861708E6}"/>
              </a:ext>
            </a:extLst>
          </p:cNvPr>
          <p:cNvSpPr>
            <a:spLocks noGrp="1"/>
          </p:cNvSpPr>
          <p:nvPr>
            <p:ph type="title"/>
          </p:nvPr>
        </p:nvSpPr>
        <p:spPr/>
        <p:txBody>
          <a:bodyPr/>
          <a:lstStyle/>
          <a:p>
            <a:r>
              <a:rPr lang="en-US" dirty="0"/>
              <a:t>Version History &amp; Updates</a:t>
            </a:r>
          </a:p>
        </p:txBody>
      </p:sp>
      <p:graphicFrame>
        <p:nvGraphicFramePr>
          <p:cNvPr id="7" name="Table 6">
            <a:extLst>
              <a:ext uri="{FF2B5EF4-FFF2-40B4-BE49-F238E27FC236}">
                <a16:creationId xmlns:a16="http://schemas.microsoft.com/office/drawing/2014/main" id="{605E28D6-CFF3-401A-BD2D-0D833662D1F5}"/>
              </a:ext>
            </a:extLst>
          </p:cNvPr>
          <p:cNvGraphicFramePr>
            <a:graphicFrameLocks noGrp="1"/>
          </p:cNvGraphicFramePr>
          <p:nvPr>
            <p:extLst/>
          </p:nvPr>
        </p:nvGraphicFramePr>
        <p:xfrm>
          <a:off x="273960" y="1473318"/>
          <a:ext cx="11886189" cy="2611186"/>
        </p:xfrm>
        <a:graphic>
          <a:graphicData uri="http://schemas.openxmlformats.org/drawingml/2006/table">
            <a:tbl>
              <a:tblPr firstRow="1" bandRow="1">
                <a:tableStyleId>{21E4AEA4-8DFA-4A89-87EB-49C32662AFE0}</a:tableStyleId>
              </a:tblPr>
              <a:tblGrid>
                <a:gridCol w="571219">
                  <a:extLst>
                    <a:ext uri="{9D8B030D-6E8A-4147-A177-3AD203B41FA5}">
                      <a16:colId xmlns:a16="http://schemas.microsoft.com/office/drawing/2014/main" val="331605970"/>
                    </a:ext>
                  </a:extLst>
                </a:gridCol>
                <a:gridCol w="1398764">
                  <a:extLst>
                    <a:ext uri="{9D8B030D-6E8A-4147-A177-3AD203B41FA5}">
                      <a16:colId xmlns:a16="http://schemas.microsoft.com/office/drawing/2014/main" val="2535524092"/>
                    </a:ext>
                  </a:extLst>
                </a:gridCol>
                <a:gridCol w="1914327">
                  <a:extLst>
                    <a:ext uri="{9D8B030D-6E8A-4147-A177-3AD203B41FA5}">
                      <a16:colId xmlns:a16="http://schemas.microsoft.com/office/drawing/2014/main" val="2590977232"/>
                    </a:ext>
                  </a:extLst>
                </a:gridCol>
                <a:gridCol w="8001879">
                  <a:extLst>
                    <a:ext uri="{9D8B030D-6E8A-4147-A177-3AD203B41FA5}">
                      <a16:colId xmlns:a16="http://schemas.microsoft.com/office/drawing/2014/main" val="1309980320"/>
                    </a:ext>
                  </a:extLst>
                </a:gridCol>
              </a:tblGrid>
              <a:tr h="310853">
                <a:tc>
                  <a:txBody>
                    <a:bodyPr/>
                    <a:lstStyle/>
                    <a:p>
                      <a:r>
                        <a:rPr lang="en-US" sz="1400" dirty="0"/>
                        <a:t>V</a:t>
                      </a:r>
                    </a:p>
                  </a:txBody>
                  <a:tcPr marL="93247" marR="93247" marT="46623" marB="46623"/>
                </a:tc>
                <a:tc>
                  <a:txBody>
                    <a:bodyPr/>
                    <a:lstStyle/>
                    <a:p>
                      <a:r>
                        <a:rPr lang="en-US" sz="1400" dirty="0"/>
                        <a:t>Date</a:t>
                      </a:r>
                    </a:p>
                  </a:txBody>
                  <a:tcPr marL="93247" marR="93247" marT="46623" marB="46623"/>
                </a:tc>
                <a:tc>
                  <a:txBody>
                    <a:bodyPr/>
                    <a:lstStyle/>
                    <a:p>
                      <a:r>
                        <a:rPr lang="en-US" sz="1400"/>
                        <a:t>Who</a:t>
                      </a:r>
                    </a:p>
                  </a:txBody>
                  <a:tcPr marL="93247" marR="93247" marT="46623" marB="46623"/>
                </a:tc>
                <a:tc>
                  <a:txBody>
                    <a:bodyPr/>
                    <a:lstStyle/>
                    <a:p>
                      <a:r>
                        <a:rPr lang="en-US" sz="1400" dirty="0"/>
                        <a:t>What</a:t>
                      </a:r>
                    </a:p>
                  </a:txBody>
                  <a:tcPr marL="93247" marR="93247" marT="46623" marB="46623"/>
                </a:tc>
                <a:extLst>
                  <a:ext uri="{0D108BD9-81ED-4DB2-BD59-A6C34878D82A}">
                    <a16:rowId xmlns:a16="http://schemas.microsoft.com/office/drawing/2014/main" val="954328745"/>
                  </a:ext>
                </a:extLst>
              </a:tr>
              <a:tr h="310853">
                <a:tc>
                  <a:txBody>
                    <a:bodyPr/>
                    <a:lstStyle/>
                    <a:p>
                      <a:r>
                        <a:rPr lang="en-US" sz="1400" dirty="0"/>
                        <a:t>.03</a:t>
                      </a:r>
                      <a:endParaRPr lang="en-US" sz="1400" dirty="0">
                        <a:latin typeface="Segoe UI" panose="020B0502040204020203" pitchFamily="34" charset="0"/>
                        <a:cs typeface="Segoe UI" panose="020B0502040204020203" pitchFamily="34" charset="0"/>
                      </a:endParaRPr>
                    </a:p>
                  </a:txBody>
                  <a:tcPr marL="93247" marR="93247" marT="46623" marB="46623"/>
                </a:tc>
                <a:tc>
                  <a:txBody>
                    <a:bodyPr/>
                    <a:lstStyle/>
                    <a:p>
                      <a:r>
                        <a:rPr lang="en-US" sz="1400" dirty="0"/>
                        <a:t>07-12-2018</a:t>
                      </a:r>
                      <a:endParaRPr lang="en-US" sz="1400" dirty="0">
                        <a:latin typeface="Segoe UI" panose="020B0502040204020203" pitchFamily="34" charset="0"/>
                        <a:cs typeface="Segoe UI" panose="020B0502040204020203" pitchFamily="34" charset="0"/>
                      </a:endParaRPr>
                    </a:p>
                  </a:txBody>
                  <a:tcPr marL="93247" marR="93247" marT="46623" marB="46623"/>
                </a:tc>
                <a:tc>
                  <a:txBody>
                    <a:bodyPr/>
                    <a:lstStyle/>
                    <a:p>
                      <a:r>
                        <a:rPr lang="en-US" sz="1400" dirty="0"/>
                        <a:t>David Bjurman-Birr</a:t>
                      </a:r>
                      <a:endParaRPr lang="en-US" sz="1400" dirty="0">
                        <a:latin typeface="Segoe UI" panose="020B0502040204020203" pitchFamily="34" charset="0"/>
                        <a:cs typeface="Segoe UI" panose="020B0502040204020203" pitchFamily="34" charset="0"/>
                      </a:endParaRPr>
                    </a:p>
                  </a:txBody>
                  <a:tcPr marL="93247" marR="93247" marT="46623" marB="46623"/>
                </a:tc>
                <a:tc>
                  <a:txBody>
                    <a:bodyPr/>
                    <a:lstStyle/>
                    <a:p>
                      <a:r>
                        <a:rPr lang="en-US" sz="1400" dirty="0"/>
                        <a:t>First public preview delivered.</a:t>
                      </a:r>
                      <a:endParaRPr lang="en-US" sz="1400" dirty="0">
                        <a:latin typeface="Segoe UI" panose="020B0502040204020203" pitchFamily="34" charset="0"/>
                        <a:cs typeface="Segoe UI" panose="020B0502040204020203" pitchFamily="34" charset="0"/>
                      </a:endParaRPr>
                    </a:p>
                  </a:txBody>
                  <a:tcPr marL="93247" marR="93247" marT="46623" marB="46623"/>
                </a:tc>
                <a:extLst>
                  <a:ext uri="{0D108BD9-81ED-4DB2-BD59-A6C34878D82A}">
                    <a16:rowId xmlns:a16="http://schemas.microsoft.com/office/drawing/2014/main" val="4138700140"/>
                  </a:ext>
                </a:extLst>
              </a:tr>
              <a:tr h="746068">
                <a:tc>
                  <a:txBody>
                    <a:bodyPr/>
                    <a:lstStyle/>
                    <a:p>
                      <a:pPr marL="0" algn="l" defTabSz="932563" rtl="0" eaLnBrk="1" latinLnBrk="0" hangingPunct="1"/>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tc>
                  <a:txBody>
                    <a:bodyPr/>
                    <a:lstStyle/>
                    <a:p>
                      <a:pPr marL="0" algn="l" defTabSz="932563" rtl="0" eaLnBrk="1" latinLnBrk="0" hangingPunct="1"/>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tc>
                  <a:txBody>
                    <a:bodyPr/>
                    <a:lstStyle/>
                    <a:p>
                      <a:pPr marL="0" algn="l" defTabSz="932563" rtl="0" eaLnBrk="1" latinLnBrk="0" hangingPunct="1"/>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tc>
                  <a:txBody>
                    <a:bodyPr/>
                    <a:lstStyle/>
                    <a:p>
                      <a:endParaRPr lang="en-US" sz="1400" i="1" dirty="0">
                        <a:latin typeface="Segoe UI" panose="020B0502040204020203" pitchFamily="34" charset="0"/>
                        <a:cs typeface="Segoe UI" panose="020B0502040204020203" pitchFamily="34" charset="0"/>
                      </a:endParaRPr>
                    </a:p>
                  </a:txBody>
                  <a:tcPr marL="93247" marR="93247" marT="46623" marB="46623"/>
                </a:tc>
                <a:extLst>
                  <a:ext uri="{0D108BD9-81ED-4DB2-BD59-A6C34878D82A}">
                    <a16:rowId xmlns:a16="http://schemas.microsoft.com/office/drawing/2014/main" val="2852784834"/>
                  </a:ext>
                </a:extLst>
              </a:tr>
              <a:tr h="310853">
                <a:tc>
                  <a:txBody>
                    <a:bodyPr/>
                    <a:lstStyle/>
                    <a:p>
                      <a:endParaRPr lang="en-US" sz="1400" dirty="0">
                        <a:latin typeface="Segoe UI" panose="020B0502040204020203" pitchFamily="34" charset="0"/>
                        <a:cs typeface="Segoe UI" panose="020B0502040204020203" pitchFamily="34" charset="0"/>
                      </a:endParaRPr>
                    </a:p>
                  </a:txBody>
                  <a:tcPr marL="93247" marR="93247" marT="46623" marB="46623"/>
                </a:tc>
                <a:tc>
                  <a:txBody>
                    <a:bodyPr/>
                    <a:lstStyle/>
                    <a:p>
                      <a:endParaRPr lang="en-US" sz="1400" dirty="0">
                        <a:latin typeface="Segoe UI" panose="020B0502040204020203" pitchFamily="34" charset="0"/>
                        <a:cs typeface="Segoe UI" panose="020B0502040204020203" pitchFamily="34" charset="0"/>
                      </a:endParaRPr>
                    </a:p>
                  </a:txBody>
                  <a:tcPr marL="93247" marR="93247" marT="46623" marB="46623"/>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extLst>
                  <a:ext uri="{0D108BD9-81ED-4DB2-BD59-A6C34878D82A}">
                    <a16:rowId xmlns:a16="http://schemas.microsoft.com/office/drawing/2014/main" val="2095259371"/>
                  </a:ext>
                </a:extLst>
              </a:tr>
              <a:tr h="310853">
                <a:tc>
                  <a:txBody>
                    <a:bodyPr/>
                    <a:lstStyle/>
                    <a:p>
                      <a:endParaRPr lang="en-US" sz="1400" dirty="0">
                        <a:latin typeface="Segoe UI" panose="020B0502040204020203" pitchFamily="34" charset="0"/>
                        <a:cs typeface="Segoe UI" panose="020B0502040204020203" pitchFamily="34" charset="0"/>
                      </a:endParaRPr>
                    </a:p>
                  </a:txBody>
                  <a:tcPr marL="93247" marR="93247" marT="46623" marB="46623"/>
                </a:tc>
                <a:tc>
                  <a:txBody>
                    <a:bodyPr/>
                    <a:lstStyle/>
                    <a:p>
                      <a:endParaRPr lang="en-US" sz="1400" dirty="0">
                        <a:latin typeface="Segoe UI" panose="020B0502040204020203" pitchFamily="34" charset="0"/>
                        <a:cs typeface="Segoe UI" panose="020B0502040204020203" pitchFamily="34" charset="0"/>
                      </a:endParaRPr>
                    </a:p>
                  </a:txBody>
                  <a:tcPr marL="93247" marR="93247" marT="46623" marB="46623"/>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tc>
                  <a: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extLst>
                  <a:ext uri="{0D108BD9-81ED-4DB2-BD59-A6C34878D82A}">
                    <a16:rowId xmlns:a16="http://schemas.microsoft.com/office/drawing/2014/main" val="3790660161"/>
                  </a:ext>
                </a:extLst>
              </a:tr>
              <a:tr h="310853">
                <a:tc>
                  <a:txBody>
                    <a:bodyPr/>
                    <a:lstStyle/>
                    <a:p>
                      <a:pPr marL="0" algn="l" defTabSz="914400" rtl="0" eaLnBrk="1" latinLnBrk="0" hangingPunct="1"/>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tc>
                  <a:txBody>
                    <a:bodyPr/>
                    <a:lstStyle/>
                    <a:p>
                      <a:pPr marL="0" algn="l" defTabSz="914400" rtl="0" eaLnBrk="1" latinLnBrk="0" hangingPunct="1"/>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tc>
                  <a:txBody>
                    <a:bodyPr/>
                    <a:lstStyle/>
                    <a:p>
                      <a:pPr marL="0" algn="l" defTabSz="914400" rtl="0" eaLnBrk="1" latinLnBrk="0" hangingPunct="1"/>
                      <a:endParaRPr lang="en-US" sz="1400" kern="1200" dirty="0">
                        <a:solidFill>
                          <a:schemeClr val="dk1"/>
                        </a:solidFill>
                        <a:latin typeface="Segoe UI" panose="020B0502040204020203" pitchFamily="34" charset="0"/>
                        <a:ea typeface="+mn-ea"/>
                        <a:cs typeface="Segoe UI" panose="020B0502040204020203" pitchFamily="34" charset="0"/>
                      </a:endParaRPr>
                    </a:p>
                  </a:txBody>
                  <a:tcPr marL="93247" marR="93247" marT="46623" marB="46623"/>
                </a:tc>
                <a:extLst>
                  <a:ext uri="{0D108BD9-81ED-4DB2-BD59-A6C34878D82A}">
                    <a16:rowId xmlns:a16="http://schemas.microsoft.com/office/drawing/2014/main" val="3311751417"/>
                  </a:ext>
                </a:extLst>
              </a:tr>
              <a:tr h="310853">
                <a:tc>
                  <a:txBody>
                    <a:bodyPr/>
                    <a:lstStyle/>
                    <a:p>
                      <a:endParaRPr lang="en-US" sz="1400"/>
                    </a:p>
                  </a:txBody>
                  <a:tcPr marL="93247" marR="93247" marT="46623" marB="46623"/>
                </a:tc>
                <a:tc>
                  <a:txBody>
                    <a:bodyPr/>
                    <a:lstStyle/>
                    <a:p>
                      <a:endParaRPr lang="en-US" sz="1400" dirty="0"/>
                    </a:p>
                  </a:txBody>
                  <a:tcPr marL="93247" marR="93247" marT="46623" marB="46623"/>
                </a:tc>
                <a:tc>
                  <a:txBody>
                    <a:bodyPr/>
                    <a:lstStyle/>
                    <a:p>
                      <a:pPr marL="0" marR="0" indent="0" algn="l" defTabSz="914367" rtl="0" eaLnBrk="1" fontAlgn="auto" latinLnBrk="0" hangingPunct="1">
                        <a:lnSpc>
                          <a:spcPct val="100000"/>
                        </a:lnSpc>
                        <a:spcBef>
                          <a:spcPts val="0"/>
                        </a:spcBef>
                        <a:spcAft>
                          <a:spcPts val="0"/>
                        </a:spcAft>
                        <a:buClrTx/>
                        <a:buSzTx/>
                        <a:buFontTx/>
                        <a:buNone/>
                        <a:tabLst/>
                        <a:defRPr/>
                      </a:pPr>
                      <a:endParaRPr lang="en-US" sz="1400"/>
                    </a:p>
                  </a:txBody>
                  <a:tcPr marL="93247" marR="93247" marT="46623" marB="46623"/>
                </a:tc>
                <a:tc>
                  <a:txBody>
                    <a:bodyPr/>
                    <a:lstStyle/>
                    <a:p>
                      <a:endParaRPr lang="en-US" sz="1400" dirty="0"/>
                    </a:p>
                  </a:txBody>
                  <a:tcPr marL="93247" marR="93247" marT="46623" marB="46623"/>
                </a:tc>
                <a:extLst>
                  <a:ext uri="{0D108BD9-81ED-4DB2-BD59-A6C34878D82A}">
                    <a16:rowId xmlns:a16="http://schemas.microsoft.com/office/drawing/2014/main" val="4202130073"/>
                  </a:ext>
                </a:extLst>
              </a:tr>
            </a:tbl>
          </a:graphicData>
        </a:graphic>
      </p:graphicFrame>
      <p:grpSp>
        <p:nvGrpSpPr>
          <p:cNvPr id="8" name="Group 7">
            <a:extLst>
              <a:ext uri="{FF2B5EF4-FFF2-40B4-BE49-F238E27FC236}">
                <a16:creationId xmlns:a16="http://schemas.microsoft.com/office/drawing/2014/main" id="{89BABC01-F15D-4E58-92C3-32FD293653AE}"/>
              </a:ext>
            </a:extLst>
          </p:cNvPr>
          <p:cNvGrpSpPr/>
          <p:nvPr/>
        </p:nvGrpSpPr>
        <p:grpSpPr>
          <a:xfrm rot="5400000">
            <a:off x="9939897" y="-11572"/>
            <a:ext cx="2495699" cy="2495699"/>
            <a:chOff x="8538693" y="3309870"/>
            <a:chExt cx="2446986" cy="2446986"/>
          </a:xfrm>
        </p:grpSpPr>
        <p:sp>
          <p:nvSpPr>
            <p:cNvPr id="9" name="Diagonal Stripe 8">
              <a:extLst>
                <a:ext uri="{FF2B5EF4-FFF2-40B4-BE49-F238E27FC236}">
                  <a16:creationId xmlns:a16="http://schemas.microsoft.com/office/drawing/2014/main" id="{72C2795E-0532-4CBD-ADFC-262C9FA97784}"/>
                </a:ext>
              </a:extLst>
            </p:cNvPr>
            <p:cNvSpPr/>
            <p:nvPr/>
          </p:nvSpPr>
          <p:spPr bwMode="auto">
            <a:xfrm>
              <a:off x="8538693" y="3309870"/>
              <a:ext cx="2446986" cy="2446986"/>
            </a:xfrm>
            <a:prstGeom prst="diagStripe">
              <a:avLst/>
            </a:prstGeom>
            <a:ln>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defRPr/>
              </a:pPr>
              <a:endParaRPr lang="de-AT" sz="2448">
                <a:solidFill>
                  <a:srgbClr val="FFFFFF"/>
                </a:solidFill>
                <a:latin typeface="Segoe UI"/>
                <a:ea typeface="Segoe UI" pitchFamily="34" charset="0"/>
                <a:cs typeface="Segoe UI" pitchFamily="34" charset="0"/>
              </a:endParaRPr>
            </a:p>
          </p:txBody>
        </p:sp>
        <p:sp>
          <p:nvSpPr>
            <p:cNvPr id="10" name="TextBox 9">
              <a:extLst>
                <a:ext uri="{FF2B5EF4-FFF2-40B4-BE49-F238E27FC236}">
                  <a16:creationId xmlns:a16="http://schemas.microsoft.com/office/drawing/2014/main" id="{C5504C59-8077-42AA-AFDE-2FAC5ECE01B5}"/>
                </a:ext>
              </a:extLst>
            </p:cNvPr>
            <p:cNvSpPr txBox="1"/>
            <p:nvPr/>
          </p:nvSpPr>
          <p:spPr>
            <a:xfrm rot="18975944">
              <a:off x="8624310" y="4024993"/>
              <a:ext cx="1684500" cy="37670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lIns="0" tIns="0" rIns="0" bIns="0" rtlCol="0">
              <a:spAutoFit/>
            </a:bodyPr>
            <a:lstStyle/>
            <a:p>
              <a:pPr defTabSz="932597">
                <a:defRPr/>
              </a:pPr>
              <a:r>
                <a:rPr lang="en-US" sz="2448" b="1" spc="-71">
                  <a:solidFill>
                    <a:srgbClr val="FFFFFF"/>
                  </a:solidFill>
                  <a:latin typeface="Segoe UI"/>
                </a:rPr>
                <a:t>hidden slide</a:t>
              </a:r>
              <a:endParaRPr lang="de-AT" sz="2448" b="1" spc="-71">
                <a:solidFill>
                  <a:srgbClr val="FFFFFF"/>
                </a:solidFill>
                <a:latin typeface="Segoe UI"/>
              </a:endParaRPr>
            </a:p>
          </p:txBody>
        </p:sp>
      </p:grpSp>
      <p:sp>
        <p:nvSpPr>
          <p:cNvPr id="2" name="TextBox 1">
            <a:extLst>
              <a:ext uri="{FF2B5EF4-FFF2-40B4-BE49-F238E27FC236}">
                <a16:creationId xmlns:a16="http://schemas.microsoft.com/office/drawing/2014/main" id="{0D8DA7B1-6A7E-4B4F-9413-19D163E7A672}"/>
              </a:ext>
            </a:extLst>
          </p:cNvPr>
          <p:cNvSpPr txBox="1"/>
          <p:nvPr/>
        </p:nvSpPr>
        <p:spPr>
          <a:xfrm>
            <a:off x="3017837" y="2675324"/>
            <a:ext cx="6248400" cy="1292662"/>
          </a:xfrm>
          <a:prstGeom prst="rect">
            <a:avLst/>
          </a:prstGeom>
          <a:noFill/>
        </p:spPr>
        <p:txBody>
          <a:bodyPr wrap="square" lIns="182880" tIns="146304" rIns="182880" bIns="146304" rtlCol="0">
            <a:spAutoFit/>
          </a:bodyPr>
          <a:lstStyle/>
          <a:p>
            <a:pPr>
              <a:lnSpc>
                <a:spcPct val="90000"/>
              </a:lnSpc>
              <a:spcAft>
                <a:spcPts val="600"/>
              </a:spcAft>
            </a:pPr>
            <a:r>
              <a:rPr lang="en-US" sz="2400" dirty="0">
                <a:solidFill>
                  <a:srgbClr val="FF0000"/>
                </a:solidFill>
              </a:rPr>
              <a:t>NOTE:  This is an early release preview.  Please check </a:t>
            </a:r>
            <a:r>
              <a:rPr lang="en-US" sz="2400" dirty="0">
                <a:solidFill>
                  <a:srgbClr val="FF0000"/>
                </a:solidFill>
                <a:hlinkClick r:id="rId3"/>
              </a:rPr>
              <a:t>http://aka.ms/bsecure</a:t>
            </a:r>
            <a:r>
              <a:rPr lang="en-US" sz="2400" dirty="0">
                <a:solidFill>
                  <a:srgbClr val="FF0000"/>
                </a:solidFill>
              </a:rPr>
              <a:t> for the updated release.</a:t>
            </a:r>
          </a:p>
        </p:txBody>
      </p:sp>
    </p:spTree>
    <p:extLst>
      <p:ext uri="{BB962C8B-B14F-4D97-AF65-F5344CB8AC3E}">
        <p14:creationId xmlns:p14="http://schemas.microsoft.com/office/powerpoint/2010/main" val="407505492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C4520-1132-43FF-B7AA-DF774F6A36CC}"/>
              </a:ext>
            </a:extLst>
          </p:cNvPr>
          <p:cNvSpPr>
            <a:spLocks noGrp="1"/>
          </p:cNvSpPr>
          <p:nvPr>
            <p:ph type="title"/>
          </p:nvPr>
        </p:nvSpPr>
        <p:spPr>
          <a:xfrm>
            <a:off x="274638" y="2125662"/>
            <a:ext cx="11887200" cy="1181862"/>
          </a:xfrm>
        </p:spPr>
        <p:txBody>
          <a:bodyPr/>
          <a:lstStyle/>
          <a:p>
            <a:r>
              <a:rPr lang="en-US" dirty="0"/>
              <a:t>Thank you!</a:t>
            </a:r>
          </a:p>
        </p:txBody>
      </p:sp>
    </p:spTree>
    <p:extLst>
      <p:ext uri="{BB962C8B-B14F-4D97-AF65-F5344CB8AC3E}">
        <p14:creationId xmlns:p14="http://schemas.microsoft.com/office/powerpoint/2010/main" val="411815040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642" y="4640262"/>
            <a:ext cx="11950460" cy="1655762"/>
          </a:xfrm>
          <a:noFill/>
        </p:spPr>
        <p:txBody>
          <a:bodyPr>
            <a:normAutofit/>
          </a:bodyPr>
          <a:lstStyle/>
          <a:p>
            <a:pPr algn="l" defTabSz="1218846">
              <a:lnSpc>
                <a:spcPts val="1413"/>
              </a:lnSpc>
            </a:pPr>
            <a:r>
              <a:rPr lang="en-US" sz="1050" dirty="0">
                <a:solidFill>
                  <a:schemeClr val="bg1"/>
                </a:solidFill>
                <a:latin typeface="Segoe UI" panose="020B0502040204020203" pitchFamily="34" charset="0"/>
                <a:cs typeface="Segoe UI" panose="020B0502040204020203" pitchFamily="34" charset="0"/>
              </a:rPr>
              <a:t>
© 2018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 Microsoft, Windows, Windows Server, Windows Server 2008 R2, Windows Server 2012 R2 are either registered trademarks or trademarks of Microsoft Corporation in the United States and/or other countries.
 Other products mentioned that are not trademarks include: PowerShell.</a:t>
            </a:r>
          </a:p>
          <a:p>
            <a:endParaRPr lang="en-US" dirty="0">
              <a:solidFill>
                <a:schemeClr val="bg1"/>
              </a:solidFill>
            </a:endParaRPr>
          </a:p>
        </p:txBody>
      </p:sp>
    </p:spTree>
    <p:extLst>
      <p:ext uri="{BB962C8B-B14F-4D97-AF65-F5344CB8AC3E}">
        <p14:creationId xmlns:p14="http://schemas.microsoft.com/office/powerpoint/2010/main" val="1175000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F7D14-9932-4819-A865-836362529345}"/>
              </a:ext>
            </a:extLst>
          </p:cNvPr>
          <p:cNvSpPr>
            <a:spLocks noGrp="1"/>
          </p:cNvSpPr>
          <p:nvPr>
            <p:ph type="title"/>
          </p:nvPr>
        </p:nvSpPr>
        <p:spPr>
          <a:xfrm>
            <a:off x="274701" y="2125677"/>
            <a:ext cx="6553135" cy="1828800"/>
          </a:xfrm>
        </p:spPr>
        <p:txBody>
          <a:bodyPr/>
          <a:lstStyle/>
          <a:p>
            <a:r>
              <a:rPr lang="en-US" sz="4400" dirty="0"/>
              <a:t>Security Workshop</a:t>
            </a:r>
            <a:br>
              <a:rPr lang="en-US" sz="4400" dirty="0"/>
            </a:br>
            <a:r>
              <a:rPr lang="en-US" sz="2000" dirty="0"/>
              <a:t>Microsoft 365 Business Secure Deployment Toolkit</a:t>
            </a:r>
            <a:endParaRPr lang="en-US" sz="4400" dirty="0"/>
          </a:p>
        </p:txBody>
      </p:sp>
      <p:sp>
        <p:nvSpPr>
          <p:cNvPr id="3" name="Text Placeholder 2">
            <a:extLst>
              <a:ext uri="{FF2B5EF4-FFF2-40B4-BE49-F238E27FC236}">
                <a16:creationId xmlns:a16="http://schemas.microsoft.com/office/drawing/2014/main" id="{6033C60B-6DA0-4BBD-9263-70849A372DA5}"/>
              </a:ext>
            </a:extLst>
          </p:cNvPr>
          <p:cNvSpPr>
            <a:spLocks noGrp="1"/>
          </p:cNvSpPr>
          <p:nvPr>
            <p:ph type="body" sz="quarter" idx="14"/>
          </p:nvPr>
        </p:nvSpPr>
        <p:spPr>
          <a:xfrm>
            <a:off x="273050" y="4262437"/>
            <a:ext cx="6402388" cy="1825625"/>
          </a:xfrm>
        </p:spPr>
        <p:txBody>
          <a:bodyPr/>
          <a:lstStyle/>
          <a:p>
            <a:r>
              <a:rPr lang="en-US" dirty="0"/>
              <a:t>Speaker name</a:t>
            </a:r>
          </a:p>
          <a:p>
            <a:r>
              <a:rPr lang="en-US" sz="2400" dirty="0"/>
              <a:t>&lt;Partner Name&gt;</a:t>
            </a:r>
          </a:p>
        </p:txBody>
      </p:sp>
    </p:spTree>
    <p:extLst>
      <p:ext uri="{BB962C8B-B14F-4D97-AF65-F5344CB8AC3E}">
        <p14:creationId xmlns:p14="http://schemas.microsoft.com/office/powerpoint/2010/main" val="2565920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3286" t="13825" r="-1" b="2154"/>
          <a:stretch/>
        </p:blipFill>
        <p:spPr>
          <a:xfrm flipH="1">
            <a:off x="1615847" y="-1"/>
            <a:ext cx="10836630" cy="6994526"/>
          </a:xfrm>
          <a:prstGeom prst="rect">
            <a:avLst/>
          </a:prstGeom>
        </p:spPr>
      </p:pic>
      <p:sp>
        <p:nvSpPr>
          <p:cNvPr id="7" name="Rectangle 6"/>
          <p:cNvSpPr/>
          <p:nvPr/>
        </p:nvSpPr>
        <p:spPr bwMode="auto">
          <a:xfrm>
            <a:off x="9361" y="0"/>
            <a:ext cx="12436122" cy="6994525"/>
          </a:xfrm>
          <a:prstGeom prst="rect">
            <a:avLst/>
          </a:prstGeom>
          <a:gradFill flip="none" rotWithShape="1">
            <a:gsLst>
              <a:gs pos="48000">
                <a:schemeClr val="bg1"/>
              </a:gs>
              <a:gs pos="76000">
                <a:schemeClr val="bg1">
                  <a:alpha val="50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Rectangle 7"/>
          <p:cNvSpPr/>
          <p:nvPr/>
        </p:nvSpPr>
        <p:spPr bwMode="auto">
          <a:xfrm>
            <a:off x="-6641" y="-1"/>
            <a:ext cx="12436122" cy="1212851"/>
          </a:xfrm>
          <a:prstGeom prst="rect">
            <a:avLst/>
          </a:prstGeom>
          <a:gradFill flip="none" rotWithShape="1">
            <a:gsLst>
              <a:gs pos="0">
                <a:schemeClr val="bg1"/>
              </a:gs>
              <a:gs pos="99000">
                <a:schemeClr val="bg1">
                  <a:alpha val="0"/>
                </a:schemeClr>
              </a:gs>
              <a:gs pos="36000">
                <a:schemeClr val="bg1">
                  <a:alpha val="5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itle 16"/>
          <p:cNvSpPr>
            <a:spLocks noGrp="1"/>
          </p:cNvSpPr>
          <p:nvPr>
            <p:ph type="title"/>
          </p:nvPr>
        </p:nvSpPr>
        <p:spPr/>
        <p:txBody>
          <a:bodyPr/>
          <a:lstStyle/>
          <a:p>
            <a:pPr lvl="0" defTabSz="1243493">
              <a:lnSpc>
                <a:spcPct val="100000"/>
              </a:lnSpc>
              <a:spcBef>
                <a:spcPts val="0"/>
              </a:spcBef>
              <a:defRPr/>
            </a:pPr>
            <a:r>
              <a:rPr lang="en-US" dirty="0">
                <a:gradFill>
                  <a:gsLst>
                    <a:gs pos="1250">
                      <a:srgbClr val="505050"/>
                    </a:gs>
                    <a:gs pos="100000">
                      <a:srgbClr val="505050"/>
                    </a:gs>
                  </a:gsLst>
                  <a:lin ang="5400000" scaled="0"/>
                </a:gradFill>
              </a:rPr>
              <a:t>Security Workshop Agenda</a:t>
            </a:r>
          </a:p>
        </p:txBody>
      </p:sp>
      <p:sp>
        <p:nvSpPr>
          <p:cNvPr id="14" name="Text Placeholder 5"/>
          <p:cNvSpPr txBox="1">
            <a:spLocks/>
          </p:cNvSpPr>
          <p:nvPr/>
        </p:nvSpPr>
        <p:spPr>
          <a:xfrm>
            <a:off x="274638" y="1211262"/>
            <a:ext cx="6705599" cy="3139321"/>
          </a:xfrm>
          <a:prstGeom prst="rect">
            <a:avLst/>
          </a:prstGeom>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2800" kern="1200" spc="0" baseline="0">
                <a:solidFill>
                  <a:schemeClr val="accent2"/>
                </a:solidFill>
                <a:latin typeface="+mj-lt"/>
                <a:ea typeface="+mn-ea"/>
                <a:cs typeface="+mn-cs"/>
              </a:defRPr>
            </a:lvl1pPr>
            <a:lvl2pPr marL="0" marR="0" indent="0" algn="l" defTabSz="932742" rtl="0" eaLnBrk="1" fontAlgn="auto" latinLnBrk="0" hangingPunct="1">
              <a:lnSpc>
                <a:spcPct val="90000"/>
              </a:lnSpc>
              <a:spcBef>
                <a:spcPct val="20000"/>
              </a:spcBef>
              <a:spcAft>
                <a:spcPts val="0"/>
              </a:spcAft>
              <a:buClrTx/>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6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3pPr>
            <a:lvl4pPr marL="4572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4pPr>
            <a:lvl5pPr marL="68580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6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nSpc>
                <a:spcPct val="100000"/>
              </a:lnSpc>
              <a:spcBef>
                <a:spcPts val="600"/>
              </a:spcBef>
              <a:spcAft>
                <a:spcPts val="600"/>
              </a:spcAft>
              <a:defRPr/>
            </a:pPr>
            <a:r>
              <a:rPr lang="en-US" sz="2400" dirty="0">
                <a:solidFill>
                  <a:srgbClr val="0078D7"/>
                </a:solidFill>
              </a:rPr>
              <a:t>This session is intended to share, and capture, information that will help deploy and configure Microsoft 365 Business.</a:t>
            </a:r>
          </a:p>
          <a:p>
            <a:pPr lvl="0">
              <a:lnSpc>
                <a:spcPct val="100000"/>
              </a:lnSpc>
              <a:spcBef>
                <a:spcPts val="600"/>
              </a:spcBef>
              <a:spcAft>
                <a:spcPts val="600"/>
              </a:spcAft>
              <a:defRPr/>
            </a:pPr>
            <a:r>
              <a:rPr lang="en-US" sz="2000" dirty="0">
                <a:solidFill>
                  <a:srgbClr val="282828"/>
                </a:solidFill>
              </a:rPr>
              <a:t>Microsoft 365 Business Overview</a:t>
            </a:r>
          </a:p>
          <a:p>
            <a:pPr lvl="0">
              <a:lnSpc>
                <a:spcPct val="100000"/>
              </a:lnSpc>
              <a:spcBef>
                <a:spcPts val="600"/>
              </a:spcBef>
              <a:spcAft>
                <a:spcPts val="600"/>
              </a:spcAft>
              <a:defRPr/>
            </a:pPr>
            <a:r>
              <a:rPr lang="en-US" sz="2000" dirty="0">
                <a:solidFill>
                  <a:srgbClr val="282828"/>
                </a:solidFill>
              </a:rPr>
              <a:t>Microsoft 365 Tenant Security</a:t>
            </a:r>
          </a:p>
          <a:p>
            <a:pPr lvl="0">
              <a:lnSpc>
                <a:spcPct val="100000"/>
              </a:lnSpc>
              <a:spcBef>
                <a:spcPts val="600"/>
              </a:spcBef>
              <a:spcAft>
                <a:spcPts val="600"/>
              </a:spcAft>
              <a:defRPr/>
            </a:pPr>
            <a:r>
              <a:rPr lang="en-US" sz="2000" dirty="0">
                <a:solidFill>
                  <a:srgbClr val="282828"/>
                </a:solidFill>
              </a:rPr>
              <a:t>Office 365 ATP</a:t>
            </a:r>
          </a:p>
          <a:p>
            <a:pPr lvl="0">
              <a:lnSpc>
                <a:spcPct val="100000"/>
              </a:lnSpc>
              <a:spcBef>
                <a:spcPts val="600"/>
              </a:spcBef>
              <a:spcAft>
                <a:spcPts val="600"/>
              </a:spcAft>
              <a:defRPr/>
            </a:pPr>
            <a:r>
              <a:rPr lang="en-US" sz="2000" dirty="0">
                <a:solidFill>
                  <a:srgbClr val="282828"/>
                </a:solidFill>
              </a:rPr>
              <a:t>Windows Defender Exploit Guard</a:t>
            </a:r>
          </a:p>
        </p:txBody>
      </p:sp>
    </p:spTree>
    <p:extLst>
      <p:ext uri="{BB962C8B-B14F-4D97-AF65-F5344CB8AC3E}">
        <p14:creationId xmlns:p14="http://schemas.microsoft.com/office/powerpoint/2010/main" val="178083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09D5D2-3B69-4404-9338-C5089C9414EC}"/>
              </a:ext>
            </a:extLst>
          </p:cNvPr>
          <p:cNvPicPr>
            <a:picLocks noChangeAspect="1"/>
          </p:cNvPicPr>
          <p:nvPr/>
        </p:nvPicPr>
        <p:blipFill>
          <a:blip r:embed="rId3"/>
          <a:stretch>
            <a:fillRect/>
          </a:stretch>
        </p:blipFill>
        <p:spPr>
          <a:xfrm>
            <a:off x="883" y="496"/>
            <a:ext cx="12434710" cy="7013638"/>
          </a:xfrm>
          <a:prstGeom prst="rect">
            <a:avLst/>
          </a:prstGeom>
        </p:spPr>
      </p:pic>
    </p:spTree>
    <p:extLst>
      <p:ext uri="{BB962C8B-B14F-4D97-AF65-F5344CB8AC3E}">
        <p14:creationId xmlns:p14="http://schemas.microsoft.com/office/powerpoint/2010/main" val="1491119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6DAD45-04A2-48B4-BE7F-44D478C48911}"/>
              </a:ext>
            </a:extLst>
          </p:cNvPr>
          <p:cNvSpPr>
            <a:spLocks noGrp="1"/>
          </p:cNvSpPr>
          <p:nvPr>
            <p:ph type="title"/>
          </p:nvPr>
        </p:nvSpPr>
        <p:spPr/>
        <p:txBody>
          <a:bodyPr/>
          <a:lstStyle/>
          <a:p>
            <a:r>
              <a:rPr lang="en-US" sz="3264" dirty="0"/>
              <a:t>What’s new?</a:t>
            </a:r>
            <a:endParaRPr lang="en-US" dirty="0"/>
          </a:p>
        </p:txBody>
      </p:sp>
      <p:sp>
        <p:nvSpPr>
          <p:cNvPr id="6" name="TextBox 5">
            <a:extLst>
              <a:ext uri="{FF2B5EF4-FFF2-40B4-BE49-F238E27FC236}">
                <a16:creationId xmlns:a16="http://schemas.microsoft.com/office/drawing/2014/main" id="{DB633B43-DC4E-410C-90A6-9F617548F34E}"/>
              </a:ext>
            </a:extLst>
          </p:cNvPr>
          <p:cNvSpPr txBox="1"/>
          <p:nvPr/>
        </p:nvSpPr>
        <p:spPr>
          <a:xfrm>
            <a:off x="435795" y="1311839"/>
            <a:ext cx="10115162" cy="939873"/>
          </a:xfrm>
          <a:prstGeom prst="rect">
            <a:avLst/>
          </a:prstGeom>
          <a:noFill/>
        </p:spPr>
        <p:txBody>
          <a:bodyPr wrap="square" lIns="0" rtlCol="0">
            <a:spAutoFit/>
          </a:bodyPr>
          <a:lstStyle/>
          <a:p>
            <a:pPr defTabSz="932597">
              <a:defRPr/>
            </a:pPr>
            <a:r>
              <a:rPr lang="en-US" sz="1836" dirty="0">
                <a:solidFill>
                  <a:srgbClr val="282828"/>
                </a:solidFill>
                <a:latin typeface="Segoe UI"/>
              </a:rPr>
              <a:t>We’ve recently added advanced security features to Microsoft 365 Business to help businesses protect against cyberthreats and safeguard sensitive information (e.g. credit card nos., SSNs, etc.)</a:t>
            </a:r>
          </a:p>
          <a:p>
            <a:pPr defTabSz="932597">
              <a:defRPr/>
            </a:pPr>
            <a:endParaRPr lang="en-US" sz="1836" dirty="0">
              <a:solidFill>
                <a:srgbClr val="282828"/>
              </a:solidFill>
              <a:latin typeface="Segoe UI"/>
            </a:endParaRPr>
          </a:p>
        </p:txBody>
      </p:sp>
      <p:grpSp>
        <p:nvGrpSpPr>
          <p:cNvPr id="13" name="Group 12">
            <a:extLst>
              <a:ext uri="{FF2B5EF4-FFF2-40B4-BE49-F238E27FC236}">
                <a16:creationId xmlns:a16="http://schemas.microsoft.com/office/drawing/2014/main" id="{33FA89B0-BE3F-4563-A57D-B6EEECC0743D}"/>
              </a:ext>
            </a:extLst>
          </p:cNvPr>
          <p:cNvGrpSpPr/>
          <p:nvPr/>
        </p:nvGrpSpPr>
        <p:grpSpPr>
          <a:xfrm>
            <a:off x="435794" y="2299159"/>
            <a:ext cx="4407451" cy="2443654"/>
            <a:chOff x="426423" y="2410362"/>
            <a:chExt cx="4321423" cy="3873268"/>
          </a:xfrm>
        </p:grpSpPr>
        <p:sp>
          <p:nvSpPr>
            <p:cNvPr id="9" name="TextBox 8">
              <a:extLst>
                <a:ext uri="{FF2B5EF4-FFF2-40B4-BE49-F238E27FC236}">
                  <a16:creationId xmlns:a16="http://schemas.microsoft.com/office/drawing/2014/main" id="{4FF86911-E53F-4964-9557-9F11008322BC}"/>
                </a:ext>
              </a:extLst>
            </p:cNvPr>
            <p:cNvSpPr txBox="1"/>
            <p:nvPr/>
          </p:nvSpPr>
          <p:spPr>
            <a:xfrm>
              <a:off x="426424" y="2845536"/>
              <a:ext cx="4321422" cy="3438094"/>
            </a:xfrm>
            <a:prstGeom prst="rect">
              <a:avLst/>
            </a:prstGeom>
            <a:noFill/>
          </p:spPr>
          <p:txBody>
            <a:bodyPr wrap="square" lIns="0" rtlCol="0">
              <a:spAutoFit/>
            </a:bodyPr>
            <a:lstStyle/>
            <a:p>
              <a:pPr marL="349724" indent="-349724" defTabSz="932597">
                <a:buFont typeface="+mj-lt"/>
                <a:buAutoNum type="arabicPeriod"/>
                <a:defRPr/>
              </a:pPr>
              <a:r>
                <a:rPr lang="en-US" sz="1836" dirty="0">
                  <a:solidFill>
                    <a:srgbClr val="282828"/>
                  </a:solidFill>
                  <a:latin typeface="Segoe UI"/>
                </a:rPr>
                <a:t>Office 365 Advanced Threat Protection</a:t>
              </a:r>
            </a:p>
            <a:p>
              <a:pPr marL="349724" defTabSz="932597">
                <a:lnSpc>
                  <a:spcPct val="90000"/>
                </a:lnSpc>
                <a:spcBef>
                  <a:spcPts val="612"/>
                </a:spcBef>
                <a:defRPr/>
              </a:pPr>
              <a:r>
                <a:rPr lang="en-US" sz="1224" dirty="0">
                  <a:solidFill>
                    <a:srgbClr val="282828"/>
                  </a:solidFill>
                  <a:latin typeface="Segoe UI"/>
                </a:rPr>
                <a:t>Attachment scanning &amp; ML detection to catch </a:t>
              </a:r>
              <a:br>
                <a:rPr lang="en-US" sz="1224" dirty="0">
                  <a:solidFill>
                    <a:srgbClr val="282828"/>
                  </a:solidFill>
                  <a:latin typeface="Segoe UI"/>
                </a:rPr>
              </a:br>
              <a:r>
                <a:rPr lang="en-US" sz="1224" dirty="0">
                  <a:solidFill>
                    <a:srgbClr val="282828"/>
                  </a:solidFill>
                  <a:latin typeface="Segoe UI"/>
                </a:rPr>
                <a:t>suspicious attachments</a:t>
              </a:r>
            </a:p>
            <a:p>
              <a:pPr marL="349724" defTabSz="932597">
                <a:lnSpc>
                  <a:spcPct val="90000"/>
                </a:lnSpc>
                <a:spcBef>
                  <a:spcPts val="612"/>
                </a:spcBef>
                <a:defRPr/>
              </a:pPr>
              <a:r>
                <a:rPr lang="en-US" sz="1224" dirty="0">
                  <a:solidFill>
                    <a:srgbClr val="282828"/>
                  </a:solidFill>
                  <a:latin typeface="Segoe UI"/>
                </a:rPr>
                <a:t>Link Scanning/Checking to prevent users from </a:t>
              </a:r>
              <a:br>
                <a:rPr lang="en-US" sz="1224" dirty="0">
                  <a:solidFill>
                    <a:srgbClr val="282828"/>
                  </a:solidFill>
                  <a:latin typeface="Segoe UI"/>
                </a:rPr>
              </a:br>
              <a:r>
                <a:rPr lang="en-US" sz="1224" dirty="0">
                  <a:solidFill>
                    <a:srgbClr val="282828"/>
                  </a:solidFill>
                  <a:latin typeface="Segoe UI"/>
                </a:rPr>
                <a:t>clicking suspicious links</a:t>
              </a:r>
            </a:p>
            <a:p>
              <a:pPr marL="349724" indent="-349724" defTabSz="932597">
                <a:lnSpc>
                  <a:spcPct val="90000"/>
                </a:lnSpc>
                <a:spcBef>
                  <a:spcPts val="1224"/>
                </a:spcBef>
                <a:buFont typeface="+mj-lt"/>
                <a:buAutoNum type="arabicPeriod" startAt="2"/>
                <a:defRPr/>
              </a:pPr>
              <a:r>
                <a:rPr lang="en-US" sz="1836" dirty="0">
                  <a:solidFill>
                    <a:srgbClr val="282828"/>
                  </a:solidFill>
                  <a:latin typeface="Segoe UI"/>
                </a:rPr>
                <a:t>Windows Exploit Guard Enforcement</a:t>
              </a:r>
            </a:p>
            <a:p>
              <a:pPr marL="349724" defTabSz="932597">
                <a:lnSpc>
                  <a:spcPct val="90000"/>
                </a:lnSpc>
                <a:spcBef>
                  <a:spcPts val="612"/>
                </a:spcBef>
                <a:defRPr/>
              </a:pPr>
              <a:r>
                <a:rPr lang="en-US" sz="1224" dirty="0">
                  <a:solidFill>
                    <a:srgbClr val="282828"/>
                  </a:solidFill>
                  <a:latin typeface="Segoe UI"/>
                </a:rPr>
                <a:t>Preventing devices from ransomware and malicious websites at device end points</a:t>
              </a:r>
            </a:p>
            <a:p>
              <a:pPr marL="233149" indent="-291436" defTabSz="932597">
                <a:buFont typeface="Arial" panose="020B0604020202020204" pitchFamily="34" charset="0"/>
                <a:buChar char="•"/>
                <a:defRPr/>
              </a:pPr>
              <a:endParaRPr lang="en-US" sz="1428" dirty="0">
                <a:solidFill>
                  <a:srgbClr val="282828"/>
                </a:solidFill>
                <a:latin typeface="Segoe UI"/>
              </a:endParaRPr>
            </a:p>
            <a:p>
              <a:pPr marL="291436" indent="-291436" defTabSz="932597">
                <a:buFont typeface="Arial" panose="020B0604020202020204" pitchFamily="34" charset="0"/>
                <a:buChar char="•"/>
                <a:defRPr/>
              </a:pPr>
              <a:endParaRPr lang="en-US" sz="1632" dirty="0">
                <a:solidFill>
                  <a:srgbClr val="282828"/>
                </a:solidFill>
                <a:latin typeface="Segoe UI"/>
              </a:endParaRPr>
            </a:p>
            <a:p>
              <a:pPr marL="291436" indent="-291436" defTabSz="932597">
                <a:buFont typeface="Arial" panose="020B0604020202020204" pitchFamily="34" charset="0"/>
                <a:buChar char="•"/>
                <a:defRPr/>
              </a:pPr>
              <a:endParaRPr lang="en-US" sz="1632" dirty="0">
                <a:solidFill>
                  <a:srgbClr val="282828"/>
                </a:solidFill>
                <a:latin typeface="Segoe UI"/>
              </a:endParaRPr>
            </a:p>
            <a:p>
              <a:pPr marL="291436" indent="-291436" defTabSz="932597">
                <a:buFont typeface="Arial" panose="020B0604020202020204" pitchFamily="34" charset="0"/>
                <a:buChar char="•"/>
                <a:defRPr/>
              </a:pPr>
              <a:endParaRPr lang="en-US" sz="1632" dirty="0">
                <a:solidFill>
                  <a:srgbClr val="282828"/>
                </a:solidFill>
                <a:latin typeface="Segoe UI"/>
              </a:endParaRPr>
            </a:p>
            <a:p>
              <a:pPr marL="1690549" lvl="3" indent="-291436" defTabSz="932597">
                <a:buFont typeface="Arial" panose="020B0604020202020204" pitchFamily="34" charset="0"/>
                <a:buChar char="•"/>
                <a:defRPr/>
              </a:pPr>
              <a:endParaRPr lang="en-US" sz="1632" dirty="0">
                <a:solidFill>
                  <a:srgbClr val="282828"/>
                </a:solidFill>
                <a:latin typeface="Segoe UI"/>
              </a:endParaRPr>
            </a:p>
            <a:p>
              <a:pPr marL="291436" indent="-291436" defTabSz="932597">
                <a:buFont typeface="Arial" panose="020B0604020202020204" pitchFamily="34" charset="0"/>
                <a:buChar char="•"/>
                <a:defRPr/>
              </a:pPr>
              <a:endParaRPr lang="en-US" sz="1632" dirty="0">
                <a:solidFill>
                  <a:srgbClr val="282828"/>
                </a:solidFill>
                <a:latin typeface="Segoe UI"/>
              </a:endParaRPr>
            </a:p>
          </p:txBody>
        </p:sp>
        <p:sp>
          <p:nvSpPr>
            <p:cNvPr id="11" name="TextBox 10">
              <a:extLst>
                <a:ext uri="{FF2B5EF4-FFF2-40B4-BE49-F238E27FC236}">
                  <a16:creationId xmlns:a16="http://schemas.microsoft.com/office/drawing/2014/main" id="{F0B40E39-DF65-4C1D-BD81-FE991EB7311A}"/>
                </a:ext>
              </a:extLst>
            </p:cNvPr>
            <p:cNvSpPr txBox="1"/>
            <p:nvPr/>
          </p:nvSpPr>
          <p:spPr>
            <a:xfrm>
              <a:off x="426423" y="2410362"/>
              <a:ext cx="1972573" cy="374846"/>
            </a:xfrm>
            <a:prstGeom prst="rect">
              <a:avLst/>
            </a:prstGeom>
            <a:noFill/>
          </p:spPr>
          <p:txBody>
            <a:bodyPr wrap="square" lIns="0" rtlCol="0">
              <a:spAutoFit/>
            </a:bodyPr>
            <a:lstStyle/>
            <a:p>
              <a:pPr defTabSz="932597">
                <a:defRPr/>
              </a:pPr>
              <a:r>
                <a:rPr lang="en-US" sz="1836" dirty="0">
                  <a:solidFill>
                    <a:srgbClr val="0078D4"/>
                  </a:solidFill>
                  <a:latin typeface="Segoe UI Semibold"/>
                </a:rPr>
                <a:t>Cyber Threats</a:t>
              </a:r>
            </a:p>
          </p:txBody>
        </p:sp>
      </p:grpSp>
      <p:grpSp>
        <p:nvGrpSpPr>
          <p:cNvPr id="14" name="Group 13">
            <a:extLst>
              <a:ext uri="{FF2B5EF4-FFF2-40B4-BE49-F238E27FC236}">
                <a16:creationId xmlns:a16="http://schemas.microsoft.com/office/drawing/2014/main" id="{4F8106E0-C3F5-493F-AF01-474258F0BD12}"/>
              </a:ext>
            </a:extLst>
          </p:cNvPr>
          <p:cNvGrpSpPr/>
          <p:nvPr/>
        </p:nvGrpSpPr>
        <p:grpSpPr>
          <a:xfrm>
            <a:off x="5900910" y="2300595"/>
            <a:ext cx="4451540" cy="4258863"/>
            <a:chOff x="5784866" y="2411771"/>
            <a:chExt cx="4364651" cy="4175735"/>
          </a:xfrm>
        </p:grpSpPr>
        <p:sp>
          <p:nvSpPr>
            <p:cNvPr id="10" name="TextBox 9">
              <a:extLst>
                <a:ext uri="{FF2B5EF4-FFF2-40B4-BE49-F238E27FC236}">
                  <a16:creationId xmlns:a16="http://schemas.microsoft.com/office/drawing/2014/main" id="{9EB18079-9898-4F6B-BBE0-A0F65355C800}"/>
                </a:ext>
              </a:extLst>
            </p:cNvPr>
            <p:cNvSpPr txBox="1"/>
            <p:nvPr/>
          </p:nvSpPr>
          <p:spPr>
            <a:xfrm>
              <a:off x="5784866" y="2874111"/>
              <a:ext cx="4212252" cy="3713395"/>
            </a:xfrm>
            <a:prstGeom prst="rect">
              <a:avLst/>
            </a:prstGeom>
            <a:noFill/>
          </p:spPr>
          <p:txBody>
            <a:bodyPr wrap="square" rtlCol="0">
              <a:spAutoFit/>
            </a:bodyPr>
            <a:lstStyle>
              <a:defPPr>
                <a:defRPr lang="en-US"/>
              </a:defPPr>
            </a:lstStyle>
            <a:p>
              <a:pPr marL="349724" indent="-349724" defTabSz="932597">
                <a:lnSpc>
                  <a:spcPct val="90000"/>
                </a:lnSpc>
                <a:spcBef>
                  <a:spcPts val="1224"/>
                </a:spcBef>
                <a:buFont typeface="+mj-lt"/>
                <a:buAutoNum type="arabicPeriod"/>
                <a:defRPr/>
              </a:pPr>
              <a:r>
                <a:rPr lang="en-US" sz="1836" dirty="0">
                  <a:solidFill>
                    <a:srgbClr val="282828"/>
                  </a:solidFill>
                  <a:latin typeface="Segoe UI"/>
                </a:rPr>
                <a:t>Data Loss Prevention*</a:t>
              </a:r>
              <a:br>
                <a:rPr lang="en-US" sz="1632" dirty="0">
                  <a:solidFill>
                    <a:srgbClr val="282828"/>
                  </a:solidFill>
                  <a:latin typeface="Segoe UI"/>
                </a:rPr>
              </a:br>
              <a:r>
                <a:rPr lang="en-US" sz="408" dirty="0">
                  <a:solidFill>
                    <a:srgbClr val="282828"/>
                  </a:solidFill>
                  <a:latin typeface="Segoe UI"/>
                </a:rPr>
                <a:t> </a:t>
              </a:r>
              <a:br>
                <a:rPr lang="en-US" sz="1632" dirty="0">
                  <a:solidFill>
                    <a:srgbClr val="282828"/>
                  </a:solidFill>
                  <a:latin typeface="Segoe UI"/>
                </a:rPr>
              </a:br>
              <a:r>
                <a:rPr lang="en-US" sz="1224" dirty="0">
                  <a:solidFill>
                    <a:srgbClr val="282828"/>
                  </a:solidFill>
                  <a:latin typeface="Segoe UI"/>
                </a:rPr>
                <a:t>Does Deep Content Analysis to easily identify, monitor, and protect sensitive information from leaving org</a:t>
              </a:r>
            </a:p>
            <a:p>
              <a:pPr marL="349724" indent="-349724" defTabSz="932597">
                <a:lnSpc>
                  <a:spcPct val="90000"/>
                </a:lnSpc>
                <a:spcBef>
                  <a:spcPts val="1224"/>
                </a:spcBef>
                <a:buFont typeface="+mj-lt"/>
                <a:buAutoNum type="arabicPeriod"/>
                <a:defRPr/>
              </a:pPr>
              <a:r>
                <a:rPr lang="en-US" sz="1836" dirty="0">
                  <a:solidFill>
                    <a:srgbClr val="282828"/>
                  </a:solidFill>
                  <a:latin typeface="Segoe UI"/>
                </a:rPr>
                <a:t>Azure Information Protection*</a:t>
              </a:r>
              <a:br>
                <a:rPr lang="en-US" sz="1632" dirty="0">
                  <a:solidFill>
                    <a:srgbClr val="282828"/>
                  </a:solidFill>
                  <a:latin typeface="Segoe UI"/>
                </a:rPr>
              </a:br>
              <a:r>
                <a:rPr lang="en-US" sz="408" dirty="0">
                  <a:solidFill>
                    <a:srgbClr val="282828"/>
                  </a:solidFill>
                  <a:latin typeface="Segoe UI"/>
                </a:rPr>
                <a:t> </a:t>
              </a:r>
              <a:br>
                <a:rPr lang="en-US" sz="1632" dirty="0">
                  <a:solidFill>
                    <a:srgbClr val="282828"/>
                  </a:solidFill>
                  <a:latin typeface="Segoe UI"/>
                </a:rPr>
              </a:br>
              <a:r>
                <a:rPr lang="en-US" sz="1224" dirty="0">
                  <a:solidFill>
                    <a:srgbClr val="282828"/>
                  </a:solidFill>
                  <a:latin typeface="Segoe UI"/>
                </a:rPr>
                <a:t>Controls &amp; Manages how sensitive content is accessed</a:t>
              </a:r>
            </a:p>
            <a:p>
              <a:pPr marL="349724" indent="-349724" defTabSz="932597">
                <a:lnSpc>
                  <a:spcPct val="90000"/>
                </a:lnSpc>
                <a:spcBef>
                  <a:spcPts val="1224"/>
                </a:spcBef>
                <a:buFont typeface="+mj-lt"/>
                <a:buAutoNum type="arabicPeriod"/>
                <a:defRPr/>
              </a:pPr>
              <a:r>
                <a:rPr lang="en-US" sz="1836" dirty="0">
                  <a:solidFill>
                    <a:srgbClr val="282828"/>
                  </a:solidFill>
                  <a:latin typeface="Segoe UI"/>
                </a:rPr>
                <a:t>Intune Availability</a:t>
              </a:r>
              <a:br>
                <a:rPr lang="en-US" sz="1632" dirty="0">
                  <a:solidFill>
                    <a:srgbClr val="282828"/>
                  </a:solidFill>
                  <a:latin typeface="Segoe UI"/>
                </a:rPr>
              </a:br>
              <a:r>
                <a:rPr lang="en-US" sz="408" dirty="0">
                  <a:solidFill>
                    <a:srgbClr val="282828"/>
                  </a:solidFill>
                  <a:latin typeface="Segoe UI"/>
                </a:rPr>
                <a:t> </a:t>
              </a:r>
              <a:br>
                <a:rPr lang="en-US" sz="1632" dirty="0">
                  <a:solidFill>
                    <a:srgbClr val="282828"/>
                  </a:solidFill>
                  <a:latin typeface="Segoe UI"/>
                </a:rPr>
              </a:br>
              <a:r>
                <a:rPr lang="en-US" sz="1224" dirty="0">
                  <a:solidFill>
                    <a:srgbClr val="282828"/>
                  </a:solidFill>
                  <a:latin typeface="Segoe UI"/>
                </a:rPr>
                <a:t>Protecting data across devices with E2E Device and app management</a:t>
              </a:r>
            </a:p>
            <a:p>
              <a:pPr marL="349724" indent="-349724" defTabSz="932597">
                <a:lnSpc>
                  <a:spcPct val="90000"/>
                </a:lnSpc>
                <a:spcBef>
                  <a:spcPts val="1224"/>
                </a:spcBef>
                <a:buFont typeface="+mj-lt"/>
                <a:buAutoNum type="arabicPeriod"/>
                <a:defRPr/>
              </a:pPr>
              <a:r>
                <a:rPr lang="en-US" sz="1836" dirty="0">
                  <a:solidFill>
                    <a:srgbClr val="282828"/>
                  </a:solidFill>
                  <a:latin typeface="Segoe UI"/>
                </a:rPr>
                <a:t>Exchange Online archiving</a:t>
              </a:r>
              <a:br>
                <a:rPr lang="en-US" sz="1632" dirty="0">
                  <a:solidFill>
                    <a:srgbClr val="282828"/>
                  </a:solidFill>
                  <a:latin typeface="Segoe UI"/>
                </a:rPr>
              </a:br>
              <a:r>
                <a:rPr lang="en-US" sz="408" dirty="0">
                  <a:solidFill>
                    <a:srgbClr val="282828"/>
                  </a:solidFill>
                  <a:latin typeface="Segoe UI"/>
                </a:rPr>
                <a:t> </a:t>
              </a:r>
              <a:br>
                <a:rPr lang="en-US" sz="1632" dirty="0">
                  <a:solidFill>
                    <a:srgbClr val="282828"/>
                  </a:solidFill>
                  <a:latin typeface="Segoe UI"/>
                </a:rPr>
              </a:br>
              <a:r>
                <a:rPr lang="en-US" sz="1224" dirty="0">
                  <a:solidFill>
                    <a:srgbClr val="282828"/>
                  </a:solidFill>
                  <a:latin typeface="Segoe UI"/>
                </a:rPr>
                <a:t>100GB Archiving &amp; preservation policies to recover data or remain compliant </a:t>
              </a:r>
            </a:p>
            <a:p>
              <a:pPr marL="349724" indent="-349724" defTabSz="932597">
                <a:lnSpc>
                  <a:spcPct val="90000"/>
                </a:lnSpc>
                <a:spcBef>
                  <a:spcPts val="1224"/>
                </a:spcBef>
                <a:buFont typeface="+mj-lt"/>
                <a:buAutoNum type="arabicPeriod"/>
                <a:defRPr/>
              </a:pPr>
              <a:r>
                <a:rPr lang="en-US" sz="1836" dirty="0">
                  <a:solidFill>
                    <a:srgbClr val="282828"/>
                  </a:solidFill>
                  <a:latin typeface="Segoe UI"/>
                </a:rPr>
                <a:t>BitLocker Enforcement</a:t>
              </a:r>
              <a:br>
                <a:rPr lang="en-US" sz="1632" dirty="0">
                  <a:solidFill>
                    <a:srgbClr val="282828"/>
                  </a:solidFill>
                  <a:latin typeface="Segoe UI"/>
                </a:rPr>
              </a:br>
              <a:r>
                <a:rPr lang="en-US" sz="408" dirty="0">
                  <a:solidFill>
                    <a:srgbClr val="282828"/>
                  </a:solidFill>
                  <a:latin typeface="Segoe UI"/>
                </a:rPr>
                <a:t> </a:t>
              </a:r>
              <a:br>
                <a:rPr lang="en-US" sz="1632" dirty="0">
                  <a:solidFill>
                    <a:srgbClr val="282828"/>
                  </a:solidFill>
                  <a:latin typeface="Segoe UI"/>
                </a:rPr>
              </a:br>
              <a:r>
                <a:rPr lang="en-US" sz="1224" dirty="0">
                  <a:solidFill>
                    <a:srgbClr val="282828"/>
                  </a:solidFill>
                  <a:latin typeface="Segoe UI"/>
                </a:rPr>
                <a:t>Encrypt Data on devices to protect data if device </a:t>
              </a:r>
              <a:br>
                <a:rPr lang="en-US" sz="1224" dirty="0">
                  <a:solidFill>
                    <a:srgbClr val="282828"/>
                  </a:solidFill>
                  <a:latin typeface="Segoe UI"/>
                </a:rPr>
              </a:br>
              <a:r>
                <a:rPr lang="en-US" sz="1224" dirty="0">
                  <a:solidFill>
                    <a:srgbClr val="282828"/>
                  </a:solidFill>
                  <a:latin typeface="Segoe UI"/>
                </a:rPr>
                <a:t>lost or stolen</a:t>
              </a:r>
            </a:p>
          </p:txBody>
        </p:sp>
        <p:sp>
          <p:nvSpPr>
            <p:cNvPr id="12" name="TextBox 11">
              <a:extLst>
                <a:ext uri="{FF2B5EF4-FFF2-40B4-BE49-F238E27FC236}">
                  <a16:creationId xmlns:a16="http://schemas.microsoft.com/office/drawing/2014/main" id="{999C3154-0F8B-41D7-A933-6EEB9D6FC8CA}"/>
                </a:ext>
              </a:extLst>
            </p:cNvPr>
            <p:cNvSpPr txBox="1"/>
            <p:nvPr/>
          </p:nvSpPr>
          <p:spPr>
            <a:xfrm>
              <a:off x="5784866" y="2411771"/>
              <a:ext cx="4364651" cy="374846"/>
            </a:xfrm>
            <a:prstGeom prst="rect">
              <a:avLst/>
            </a:prstGeom>
            <a:noFill/>
          </p:spPr>
          <p:txBody>
            <a:bodyPr wrap="square" rtlCol="0">
              <a:spAutoFit/>
            </a:bodyPr>
            <a:lstStyle/>
            <a:p>
              <a:pPr defTabSz="932597">
                <a:defRPr/>
              </a:pPr>
              <a:r>
                <a:rPr lang="en-US" sz="1836" dirty="0">
                  <a:solidFill>
                    <a:srgbClr val="0078D4"/>
                  </a:solidFill>
                  <a:latin typeface="Segoe UI Semibold"/>
                </a:rPr>
                <a:t>Safeguard Sensitive Information</a:t>
              </a:r>
            </a:p>
          </p:txBody>
        </p:sp>
      </p:grpSp>
      <p:sp>
        <p:nvSpPr>
          <p:cNvPr id="2" name="TextBox 1">
            <a:extLst>
              <a:ext uri="{FF2B5EF4-FFF2-40B4-BE49-F238E27FC236}">
                <a16:creationId xmlns:a16="http://schemas.microsoft.com/office/drawing/2014/main" id="{265C66D2-283D-4DDE-8C4D-1E1EA66994EF}"/>
              </a:ext>
            </a:extLst>
          </p:cNvPr>
          <p:cNvSpPr txBox="1"/>
          <p:nvPr/>
        </p:nvSpPr>
        <p:spPr>
          <a:xfrm>
            <a:off x="391704" y="5859462"/>
            <a:ext cx="5509205" cy="738664"/>
          </a:xfrm>
          <a:prstGeom prst="rect">
            <a:avLst/>
          </a:prstGeom>
          <a:noFill/>
        </p:spPr>
        <p:txBody>
          <a:bodyPr wrap="square" lIns="182880" tIns="146304" rIns="182880" bIns="146304" rtlCol="0">
            <a:spAutoFit/>
          </a:bodyPr>
          <a:lstStyle/>
          <a:p>
            <a:pPr>
              <a:lnSpc>
                <a:spcPct val="90000"/>
              </a:lnSpc>
              <a:spcAft>
                <a:spcPts val="600"/>
              </a:spcAft>
            </a:pPr>
            <a:r>
              <a:rPr lang="en-US" sz="1600" dirty="0">
                <a:gradFill>
                  <a:gsLst>
                    <a:gs pos="2917">
                      <a:schemeClr val="tx1"/>
                    </a:gs>
                    <a:gs pos="30000">
                      <a:schemeClr val="tx1"/>
                    </a:gs>
                  </a:gsLst>
                  <a:lin ang="5400000" scaled="0"/>
                </a:gradFill>
              </a:rPr>
              <a:t>*While these are security features, they will be covered in detail in module 5.</a:t>
            </a:r>
          </a:p>
        </p:txBody>
      </p:sp>
    </p:spTree>
    <p:extLst>
      <p:ext uri="{BB962C8B-B14F-4D97-AF65-F5344CB8AC3E}">
        <p14:creationId xmlns:p14="http://schemas.microsoft.com/office/powerpoint/2010/main" val="2679229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1191095"/>
          </a:xfrm>
        </p:spPr>
        <p:txBody>
          <a:bodyPr/>
          <a:lstStyle/>
          <a:p>
            <a:r>
              <a:rPr lang="en-US" dirty="0"/>
              <a:t>How will we secure the tenant?</a:t>
            </a:r>
          </a:p>
          <a:p>
            <a:pPr>
              <a:spcBef>
                <a:spcPts val="1800"/>
              </a:spcBef>
              <a:spcAft>
                <a:spcPts val="600"/>
              </a:spcAft>
            </a:pPr>
            <a:r>
              <a:rPr lang="en-US" dirty="0"/>
              <a:t>Recommendations:</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7</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Secure Score - Account</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1802194228"/>
              </p:ext>
            </p:extLst>
          </p:nvPr>
        </p:nvGraphicFramePr>
        <p:xfrm>
          <a:off x="6309677" y="1212849"/>
          <a:ext cx="5852160" cy="3924684"/>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DD-01</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5000"/>
                        </a:lnSpc>
                        <a:spcBef>
                          <a:spcPts val="600"/>
                        </a:spcBef>
                        <a:spcAft>
                          <a:spcPts val="600"/>
                        </a:spcAft>
                        <a:buClrTx/>
                        <a:buSzTx/>
                        <a:buFontTx/>
                        <a:buNone/>
                        <a:tabLst/>
                        <a:defRPr/>
                      </a:pPr>
                      <a:r>
                        <a:rPr lang="en-US" sz="1800" kern="1200" dirty="0">
                          <a:solidFill>
                            <a:schemeClr val="tx1"/>
                          </a:solidFill>
                          <a:latin typeface="Segoe UI Light" panose="020B0502040204020203" pitchFamily="34" charset="0"/>
                          <a:ea typeface="+mn-ea"/>
                          <a:cs typeface="Segoe UI Light" panose="020B0502040204020203" pitchFamily="34" charset="0"/>
                        </a:rPr>
                        <a:t>Enable MFA for all admins</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363261"/>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DD-02</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MFA for all users</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562152"/>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DD-03</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mailbox owner auditing</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748369"/>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DD-04</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5000"/>
                        </a:lnSpc>
                        <a:spcBef>
                          <a:spcPts val="600"/>
                        </a:spcBef>
                        <a:spcAft>
                          <a:spcPts val="600"/>
                        </a:spcAft>
                        <a:buClrTx/>
                        <a:buSzTx/>
                        <a:buFontTx/>
                        <a:buNone/>
                        <a:tabLst/>
                        <a:defRPr/>
                      </a:pPr>
                      <a:r>
                        <a:rPr lang="en-US" sz="1800" kern="1200" dirty="0">
                          <a:solidFill>
                            <a:schemeClr val="tx1"/>
                          </a:solidFill>
                          <a:latin typeface="Segoe UI Light" panose="020B0502040204020203" pitchFamily="34" charset="0"/>
                          <a:ea typeface="+mn-ea"/>
                          <a:cs typeface="Segoe UI Light" panose="020B0502040204020203" pitchFamily="34" charset="0"/>
                        </a:rPr>
                        <a:t>Who will review reports?</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683756"/>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DD-05</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15000"/>
                        </a:lnSpc>
                        <a:spcBef>
                          <a:spcPts val="600"/>
                        </a:spcBef>
                        <a:spcAft>
                          <a:spcPts val="600"/>
                        </a:spcAft>
                        <a:buClrTx/>
                        <a:buSzTx/>
                        <a:buFontTx/>
                        <a:buNone/>
                        <a:tabLst/>
                        <a:defRPr/>
                      </a:pPr>
                      <a:r>
                        <a:rPr lang="en-US" sz="1800" kern="1200" dirty="0">
                          <a:solidFill>
                            <a:schemeClr val="tx1"/>
                          </a:solidFill>
                          <a:latin typeface="Segoe UI Light" panose="020B0502040204020203" pitchFamily="34" charset="0"/>
                          <a:ea typeface="+mn-ea"/>
                          <a:cs typeface="Segoe UI Light" panose="020B0502040204020203" pitchFamily="34" charset="0"/>
                        </a:rPr>
                        <a:t>Who will review privileged access?</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269000"/>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dirty="0">
                        <a:latin typeface="Segoe UI Light" panose="020B0502040204020203" pitchFamily="34" charset="0"/>
                        <a:cs typeface="Segoe UI Light" panose="020B0502040204020203" pitchFamily="34" charset="0"/>
                      </a:endParaRPr>
                    </a:p>
                  </a:txBody>
                  <a:tcPr marL="137160" marR="137160" marT="137160" marB="137160">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endParaRPr lang="en-US" sz="1800" kern="1200" dirty="0">
                        <a:solidFill>
                          <a:schemeClr val="tx1"/>
                        </a:solidFill>
                        <a:latin typeface="Segoe UI Light" panose="020B0502040204020203" pitchFamily="34" charset="0"/>
                        <a:ea typeface="+mn-ea"/>
                        <a:cs typeface="Segoe UI Light" panose="020B0502040204020203" pitchFamily="34" charset="0"/>
                      </a:endParaRP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397783914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1191095"/>
          </a:xfrm>
        </p:spPr>
        <p:txBody>
          <a:bodyPr/>
          <a:lstStyle/>
          <a:p>
            <a:r>
              <a:rPr lang="en-US" dirty="0"/>
              <a:t>How will we secure the tenant?</a:t>
            </a:r>
          </a:p>
          <a:p>
            <a:pPr>
              <a:spcBef>
                <a:spcPts val="1800"/>
              </a:spcBef>
              <a:spcAft>
                <a:spcPts val="600"/>
              </a:spcAft>
            </a:pPr>
            <a:r>
              <a:rPr lang="en-US" dirty="0"/>
              <a:t>Recommendations:</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8</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dirty="0"/>
              <a:t>Secure Score - Data</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2277142158"/>
              </p:ext>
            </p:extLst>
          </p:nvPr>
        </p:nvGraphicFramePr>
        <p:xfrm>
          <a:off x="6309677" y="1212849"/>
          <a:ext cx="5852160" cy="3924684"/>
        </p:xfrm>
        <a:graphic>
          <a:graphicData uri="http://schemas.openxmlformats.org/drawingml/2006/table">
            <a:tbl>
              <a:tblPr firstRow="1" bandRow="1">
                <a:tableStyleId>{2D5ABB26-0587-4C30-8999-92F81FD0307C}</a:tableStyleId>
              </a:tblPr>
              <a:tblGrid>
                <a:gridCol w="1127760">
                  <a:extLst>
                    <a:ext uri="{9D8B030D-6E8A-4147-A177-3AD203B41FA5}">
                      <a16:colId xmlns:a16="http://schemas.microsoft.com/office/drawing/2014/main" val="329433331"/>
                    </a:ext>
                  </a:extLst>
                </a:gridCol>
                <a:gridCol w="47244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DD-06</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client rules forwarding block?</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363261"/>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DD-07</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audit data recording?</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562152"/>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DD-08</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additional mailbox auditing?</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8748369"/>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DD-09</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Disable external sharing?</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54683756"/>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DD-10</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Disable external SIP federation?</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9269000"/>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dirty="0">
                        <a:latin typeface="Segoe UI Light" panose="020B0502040204020203" pitchFamily="34" charset="0"/>
                        <a:cs typeface="Segoe UI Light" panose="020B0502040204020203" pitchFamily="34" charset="0"/>
                      </a:endParaRPr>
                    </a:p>
                  </a:txBody>
                  <a:tcPr marL="137160" marR="137160" marT="137160" marB="137160">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endParaRPr lang="en-US" sz="1800" kern="1200" dirty="0">
                        <a:solidFill>
                          <a:schemeClr val="tx1"/>
                        </a:solidFill>
                        <a:latin typeface="Segoe UI Light" panose="020B0502040204020203" pitchFamily="34" charset="0"/>
                        <a:ea typeface="+mn-ea"/>
                        <a:cs typeface="Segoe UI Light" panose="020B0502040204020203" pitchFamily="34" charset="0"/>
                      </a:endParaRP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271217981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8EF2B0-CD3C-4CDF-A461-E465B1E02EC2}"/>
              </a:ext>
            </a:extLst>
          </p:cNvPr>
          <p:cNvSpPr>
            <a:spLocks noGrp="1"/>
          </p:cNvSpPr>
          <p:nvPr>
            <p:ph type="body" sz="quarter" idx="10"/>
          </p:nvPr>
        </p:nvSpPr>
        <p:spPr>
          <a:xfrm>
            <a:off x="274638" y="1323328"/>
            <a:ext cx="5852160" cy="1191095"/>
          </a:xfrm>
        </p:spPr>
        <p:txBody>
          <a:bodyPr/>
          <a:lstStyle/>
          <a:p>
            <a:r>
              <a:rPr lang="en-US" dirty="0"/>
              <a:t>How will we secure the tenant?</a:t>
            </a:r>
          </a:p>
          <a:p>
            <a:pPr>
              <a:spcBef>
                <a:spcPts val="1800"/>
              </a:spcBef>
              <a:spcAft>
                <a:spcPts val="600"/>
              </a:spcAft>
            </a:pPr>
            <a:r>
              <a:rPr lang="en-US" dirty="0"/>
              <a:t>Recommendations:</a:t>
            </a:r>
          </a:p>
        </p:txBody>
      </p:sp>
      <p:sp>
        <p:nvSpPr>
          <p:cNvPr id="3" name="Slide Number Placeholder 2">
            <a:extLst>
              <a:ext uri="{FF2B5EF4-FFF2-40B4-BE49-F238E27FC236}">
                <a16:creationId xmlns:a16="http://schemas.microsoft.com/office/drawing/2014/main" id="{EB70D90C-B3ED-447A-8319-26727673BFD4}"/>
              </a:ext>
            </a:extLst>
          </p:cNvPr>
          <p:cNvSpPr>
            <a:spLocks noGrp="1"/>
          </p:cNvSpPr>
          <p:nvPr>
            <p:ph type="sldNum" sz="quarter" idx="4"/>
          </p:nvPr>
        </p:nvSpPr>
        <p:spPr/>
        <p:txBody>
          <a:bodyPr/>
          <a:lstStyle/>
          <a:p>
            <a:fld id="{181750B2-C378-4896-80E6-341FDC8E0FED}" type="slidenum">
              <a:rPr lang="en-IN" smtClean="0"/>
              <a:pPr/>
              <a:t>9</a:t>
            </a:fld>
            <a:endParaRPr lang="en-IN" dirty="0"/>
          </a:p>
        </p:txBody>
      </p:sp>
      <p:sp>
        <p:nvSpPr>
          <p:cNvPr id="4" name="Title 3">
            <a:extLst>
              <a:ext uri="{FF2B5EF4-FFF2-40B4-BE49-F238E27FC236}">
                <a16:creationId xmlns:a16="http://schemas.microsoft.com/office/drawing/2014/main" id="{E45985EB-4B93-442E-A3CA-A47DA041429E}"/>
              </a:ext>
            </a:extLst>
          </p:cNvPr>
          <p:cNvSpPr>
            <a:spLocks noGrp="1"/>
          </p:cNvSpPr>
          <p:nvPr>
            <p:ph type="title"/>
          </p:nvPr>
        </p:nvSpPr>
        <p:spPr/>
        <p:txBody>
          <a:bodyPr/>
          <a:lstStyle/>
          <a:p>
            <a:r>
              <a:rPr lang="en-US"/>
              <a:t>Secure </a:t>
            </a:r>
            <a:r>
              <a:rPr lang="en-US" dirty="0"/>
              <a:t>Score - Device</a:t>
            </a:r>
          </a:p>
        </p:txBody>
      </p:sp>
      <p:graphicFrame>
        <p:nvGraphicFramePr>
          <p:cNvPr id="5" name="Table 4">
            <a:extLst>
              <a:ext uri="{FF2B5EF4-FFF2-40B4-BE49-F238E27FC236}">
                <a16:creationId xmlns:a16="http://schemas.microsoft.com/office/drawing/2014/main" id="{1FAA5B16-1AE5-45B9-BFF2-555519C6D438}"/>
              </a:ext>
            </a:extLst>
          </p:cNvPr>
          <p:cNvGraphicFramePr>
            <a:graphicFrameLocks noGrp="1"/>
          </p:cNvGraphicFramePr>
          <p:nvPr>
            <p:extLst>
              <p:ext uri="{D42A27DB-BD31-4B8C-83A1-F6EECF244321}">
                <p14:modId xmlns:p14="http://schemas.microsoft.com/office/powerpoint/2010/main" val="1847919457"/>
              </p:ext>
            </p:extLst>
          </p:nvPr>
        </p:nvGraphicFramePr>
        <p:xfrm>
          <a:off x="6309677" y="1212849"/>
          <a:ext cx="5852160" cy="2236662"/>
        </p:xfrm>
        <a:graphic>
          <a:graphicData uri="http://schemas.openxmlformats.org/drawingml/2006/table">
            <a:tbl>
              <a:tblPr firstRow="1" bandRow="1">
                <a:tableStyleId>{2D5ABB26-0587-4C30-8999-92F81FD0307C}</a:tableStyleId>
              </a:tblPr>
              <a:tblGrid>
                <a:gridCol w="1203960">
                  <a:extLst>
                    <a:ext uri="{9D8B030D-6E8A-4147-A177-3AD203B41FA5}">
                      <a16:colId xmlns:a16="http://schemas.microsoft.com/office/drawing/2014/main" val="329433331"/>
                    </a:ext>
                  </a:extLst>
                </a:gridCol>
                <a:gridCol w="4648200">
                  <a:extLst>
                    <a:ext uri="{9D8B030D-6E8A-4147-A177-3AD203B41FA5}">
                      <a16:colId xmlns:a16="http://schemas.microsoft.com/office/drawing/2014/main" val="2952840757"/>
                    </a:ext>
                  </a:extLst>
                </a:gridCol>
              </a:tblGrid>
              <a:tr h="370840">
                <a:tc>
                  <a:txBody>
                    <a:bodyPr/>
                    <a:lstStyle/>
                    <a:p>
                      <a:r>
                        <a:rPr lang="en-US" dirty="0">
                          <a:solidFill>
                            <a:srgbClr val="0078D7"/>
                          </a:solidFill>
                          <a:latin typeface="Segoe UI Light" panose="020B0502040204020203" pitchFamily="34" charset="0"/>
                          <a:cs typeface="Segoe UI Light" panose="020B0502040204020203" pitchFamily="34" charset="0"/>
                        </a:rPr>
                        <a:t>Decision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solidFill>
                            <a:srgbClr val="0078D7"/>
                          </a:solidFill>
                          <a:latin typeface="Segoe UI Light" panose="020B0502040204020203" pitchFamily="34" charset="0"/>
                          <a:cs typeface="Segoe UI Light" panose="020B0502040204020203" pitchFamily="34" charset="0"/>
                        </a:rPr>
                        <a:t>Description</a:t>
                      </a:r>
                    </a:p>
                  </a:txBody>
                  <a:tcPr marL="137160" marR="137160" marT="137160" marB="137160">
                    <a:lnL>
                      <a:noFill/>
                    </a:lnL>
                    <a:lnR>
                      <a:noFill/>
                    </a:lnR>
                    <a:lnT w="12700" cap="flat" cmpd="sng" algn="ctr">
                      <a:noFill/>
                      <a:prstDash val="solid"/>
                      <a:round/>
                      <a:headEnd type="none" w="med" len="med"/>
                      <a:tailEnd type="none" w="med" len="med"/>
                    </a:lnT>
                    <a:lnB w="12700" cap="flat" cmpd="sng" algn="ctr">
                      <a:solidFill>
                        <a:srgbClr val="0078D7"/>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41324267"/>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DD-11</a:t>
                      </a:r>
                    </a:p>
                  </a:txBody>
                  <a:tcPr marL="137160" marR="137160" marT="137160" marB="137160">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Enable mobile device management services?</a:t>
                      </a:r>
                    </a:p>
                  </a:txBody>
                  <a:tcPr marL="137160" marR="137160" marT="137160" marB="137160" anchor="ctr">
                    <a:lnL>
                      <a:noFill/>
                    </a:lnL>
                    <a:lnR>
                      <a:noFill/>
                    </a:lnR>
                    <a:lnT w="12700" cap="flat" cmpd="sng" algn="ctr">
                      <a:solidFill>
                        <a:srgbClr val="0078D7"/>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8363261"/>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r>
                        <a:rPr lang="en-US" dirty="0">
                          <a:latin typeface="Segoe UI Light" panose="020B0502040204020203" pitchFamily="34" charset="0"/>
                          <a:cs typeface="Segoe UI Light" panose="020B0502040204020203" pitchFamily="34" charset="0"/>
                        </a:rPr>
                        <a:t>DD-12</a:t>
                      </a:r>
                    </a:p>
                  </a:txBody>
                  <a:tcPr marL="137160" marR="137160" marT="137160" marB="137160">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r>
                        <a:rPr lang="en-US" sz="1800" kern="1200" dirty="0">
                          <a:solidFill>
                            <a:schemeClr val="tx1"/>
                          </a:solidFill>
                          <a:latin typeface="Segoe UI Light" panose="020B0502040204020203" pitchFamily="34" charset="0"/>
                          <a:ea typeface="+mn-ea"/>
                          <a:cs typeface="Segoe UI Light" panose="020B0502040204020203" pitchFamily="34" charset="0"/>
                        </a:rPr>
                        <a:t>Require mobile devices to use a password?</a:t>
                      </a: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w="12700" cap="flat" cmpd="sng" algn="ctr">
                      <a:solidFill>
                        <a:srgbClr val="C2C2C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562152"/>
                  </a:ext>
                </a:extLst>
              </a:tr>
              <a:tr h="370840">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dirty="0">
                        <a:latin typeface="Segoe UI Light" panose="020B0502040204020203" pitchFamily="34" charset="0"/>
                        <a:cs typeface="Segoe UI Light" panose="020B0502040204020203" pitchFamily="34" charset="0"/>
                      </a:endParaRPr>
                    </a:p>
                  </a:txBody>
                  <a:tcPr marL="137160" marR="137160" marT="137160" marB="137160">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marR="0">
                        <a:lnSpc>
                          <a:spcPct val="115000"/>
                        </a:lnSpc>
                        <a:spcBef>
                          <a:spcPts val="600"/>
                        </a:spcBef>
                        <a:spcAft>
                          <a:spcPts val="600"/>
                        </a:spcAft>
                      </a:pPr>
                      <a:endParaRPr lang="en-US" sz="1800" kern="1200" dirty="0">
                        <a:solidFill>
                          <a:schemeClr val="tx1"/>
                        </a:solidFill>
                        <a:latin typeface="Segoe UI Light" panose="020B0502040204020203" pitchFamily="34" charset="0"/>
                        <a:ea typeface="+mn-ea"/>
                        <a:cs typeface="Segoe UI Light" panose="020B0502040204020203" pitchFamily="34" charset="0"/>
                      </a:endParaRPr>
                    </a:p>
                  </a:txBody>
                  <a:tcPr marL="137160" marR="137160" marT="137160" marB="137160" anchor="ctr">
                    <a:lnL>
                      <a:noFill/>
                    </a:lnL>
                    <a:lnR>
                      <a:noFill/>
                    </a:lnR>
                    <a:lnT w="12700" cap="flat" cmpd="sng" algn="ctr">
                      <a:solidFill>
                        <a:srgbClr val="C2C2C2"/>
                      </a:solidFill>
                      <a:prstDash val="solid"/>
                      <a:round/>
                      <a:headEnd type="none" w="med" len="med"/>
                      <a:tailEnd type="none" w="med" len="med"/>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493547363"/>
                  </a:ext>
                </a:extLst>
              </a:tr>
            </a:tbl>
          </a:graphicData>
        </a:graphic>
      </p:graphicFrame>
    </p:spTree>
    <p:extLst>
      <p:ext uri="{BB962C8B-B14F-4D97-AF65-F5344CB8AC3E}">
        <p14:creationId xmlns:p14="http://schemas.microsoft.com/office/powerpoint/2010/main" val="240652766"/>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HITE TEMPLATE">
  <a:themeElements>
    <a:clrScheme name="Custom 6">
      <a:dk1>
        <a:srgbClr val="505050"/>
      </a:dk1>
      <a:lt1>
        <a:srgbClr val="FFFFFF"/>
      </a:lt1>
      <a:dk2>
        <a:srgbClr val="002050"/>
      </a:dk2>
      <a:lt2>
        <a:srgbClr val="00BCF2"/>
      </a:lt2>
      <a:accent1>
        <a:srgbClr val="008272"/>
      </a:accent1>
      <a:accent2>
        <a:srgbClr val="0078D7"/>
      </a:accent2>
      <a:accent3>
        <a:srgbClr val="5C2D91"/>
      </a:accent3>
      <a:accent4>
        <a:srgbClr val="107C10"/>
      </a:accent4>
      <a:accent5>
        <a:srgbClr val="B4009E"/>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1CEFCF73-EB2A-45D7-B34D-3D83F94B6F23}"/>
    </a:ext>
  </a:extLst>
</a:theme>
</file>

<file path=ppt/theme/theme2.xml><?xml version="1.0" encoding="utf-8"?>
<a:theme xmlns:a="http://schemas.openxmlformats.org/drawingml/2006/main" name="MCS Social_story_v1_18Feb15_DV">
  <a:themeElements>
    <a:clrScheme name="MSVID White and Mid Blue">
      <a:dk1>
        <a:srgbClr val="505050"/>
      </a:dk1>
      <a:lt1>
        <a:srgbClr val="FFFFFF"/>
      </a:lt1>
      <a:dk2>
        <a:srgbClr val="00188F"/>
      </a:dk2>
      <a:lt2>
        <a:srgbClr val="00BCF2"/>
      </a:lt2>
      <a:accent1>
        <a:srgbClr val="00188F"/>
      </a:accent1>
      <a:accent2>
        <a:srgbClr val="B4009E"/>
      </a:accent2>
      <a:accent3>
        <a:srgbClr val="0078D7"/>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black">
        <a:solidFill>
          <a:srgbClr val="FFFFFF"/>
        </a:solidFill>
        <a:ln>
          <a:noFill/>
        </a:ln>
        <a:extLst/>
      </a:spPr>
      <a:bodyPr vert="horz" wrap="square" lIns="69953" tIns="34976" rIns="69953" bIns="34976" numCol="1" anchor="t" anchorCtr="0" compatLnSpc="1">
        <a:prstTxWarp prst="textNoShape">
          <a:avLst/>
        </a:prstTxWarp>
      </a:bodyPr>
      <a:lstStyle>
        <a:defPPr marL="0" marR="0" indent="0" defTabSz="914400" eaLnBrk="1" fontAlgn="auto" latinLnBrk="0" hangingPunct="1">
          <a:lnSpc>
            <a:spcPct val="100000"/>
          </a:lnSpc>
          <a:spcBef>
            <a:spcPts val="0"/>
          </a:spcBef>
          <a:spcAft>
            <a:spcPts val="0"/>
          </a:spcAft>
          <a:buClrTx/>
          <a:buSzTx/>
          <a:buFontTx/>
          <a:buNone/>
          <a:tabLst/>
          <a:defRPr kumimoji="0" sz="1350" b="0" i="0" u="none" strike="noStrike" kern="0" cap="none" spc="0" normalizeH="0" baseline="0" noProof="0" dirty="0">
            <a:ln>
              <a:noFill/>
            </a:ln>
            <a:solidFill>
              <a:srgbClr val="000000"/>
            </a:solidFill>
            <a:effectLst/>
            <a:uLnTx/>
            <a:uFillTx/>
          </a:defRPr>
        </a:defPPr>
      </a:lst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Business_MID-BLUE_3.potx" id="{9F3C3879-106C-453C-A964-668F7EE593F8}" vid="{1C28A7F0-1674-405A-A8DF-20B360486B8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D64315AAEFDC84DADF8E01336FAD864" ma:contentTypeVersion="8" ma:contentTypeDescription="Create a new document." ma:contentTypeScope="" ma:versionID="e02ce89ea1777708ab214641d8d905a5">
  <xsd:schema xmlns:xsd="http://www.w3.org/2001/XMLSchema" xmlns:xs="http://www.w3.org/2001/XMLSchema" xmlns:p="http://schemas.microsoft.com/office/2006/metadata/properties" xmlns:ns2="d37fcfa8-e189-4193-819e-0739219046c7" xmlns:ns3="c920d83c-d04b-4587-8fc2-aa01a2832006" targetNamespace="http://schemas.microsoft.com/office/2006/metadata/properties" ma:root="true" ma:fieldsID="af4eecae838a77f1b1461f281ba122dd" ns2:_="" ns3:_="">
    <xsd:import namespace="d37fcfa8-e189-4193-819e-0739219046c7"/>
    <xsd:import namespace="c920d83c-d04b-4587-8fc2-aa01a283200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3:LastSharedByUser" minOccurs="0"/>
                <xsd:element ref="ns3:LastSharedByTime" minOccurs="0"/>
                <xsd:element ref="ns2:MediaServiceAutoTag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7fcfa8-e189-4193-819e-0739219046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920d83c-d04b-4587-8fc2-aa01a283200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hidden="true" ma:internalName="LastSharedByUser" ma:readOnly="true">
      <xsd:simpleType>
        <xsd:restriction base="dms:Note"/>
      </xsd:simpleType>
    </xsd:element>
    <xsd:element name="LastSharedByTime" ma:index="13"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0BBEC4-8733-41B4-8D25-0BC44AB1025D}">
  <ds:schemaRefs>
    <ds:schemaRef ds:uri="http://purl.org/dc/terms/"/>
    <ds:schemaRef ds:uri="http://schemas.openxmlformats.org/package/2006/metadata/core-properties"/>
    <ds:schemaRef ds:uri="d37fcfa8-e189-4193-819e-0739219046c7"/>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c920d83c-d04b-4587-8fc2-aa01a2832006"/>
    <ds:schemaRef ds:uri="http://www.w3.org/XML/1998/namespace"/>
  </ds:schemaRefs>
</ds:datastoreItem>
</file>

<file path=customXml/itemProps2.xml><?xml version="1.0" encoding="utf-8"?>
<ds:datastoreItem xmlns:ds="http://schemas.openxmlformats.org/officeDocument/2006/customXml" ds:itemID="{E2BBB520-915B-4D9E-A1AA-DFFD0CF87B31}">
  <ds:schemaRefs>
    <ds:schemaRef ds:uri="http://schemas.microsoft.com/sharepoint/v3/contenttype/forms"/>
  </ds:schemaRefs>
</ds:datastoreItem>
</file>

<file path=customXml/itemProps3.xml><?xml version="1.0" encoding="utf-8"?>
<ds:datastoreItem xmlns:ds="http://schemas.openxmlformats.org/officeDocument/2006/customXml" ds:itemID="{08989C8E-C8B6-4741-8BFA-9F04462254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37fcfa8-e189-4193-819e-0739219046c7"/>
    <ds:schemaRef ds:uri="c920d83c-d04b-4587-8fc2-aa01a28320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Premier_TDMCustomerPresentation_v1</Template>
  <TotalTime>0</TotalTime>
  <Words>1862</Words>
  <Application>Microsoft Office PowerPoint</Application>
  <PresentationFormat>Custom</PresentationFormat>
  <Paragraphs>284</Paragraphs>
  <Slides>21</Slides>
  <Notes>14</Notes>
  <HiddenSlides>3</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21</vt:i4>
      </vt:variant>
    </vt:vector>
  </HeadingPairs>
  <TitlesOfParts>
    <vt:vector size="31" baseType="lpstr">
      <vt:lpstr>Arial</vt:lpstr>
      <vt:lpstr>Consolas</vt:lpstr>
      <vt:lpstr>Segoe UI</vt:lpstr>
      <vt:lpstr>Segoe UI Light</vt:lpstr>
      <vt:lpstr>Segoe UI Semibold</vt:lpstr>
      <vt:lpstr>TitilliumText25L</vt:lpstr>
      <vt:lpstr>Wingdings</vt:lpstr>
      <vt:lpstr>WHITE TEMPLATE</vt:lpstr>
      <vt:lpstr>MCS Social_story_v1_18Feb15_DV</vt:lpstr>
      <vt:lpstr>think-cell Slide</vt:lpstr>
      <vt:lpstr>Partner instructions:</vt:lpstr>
      <vt:lpstr>Version History &amp; Updates</vt:lpstr>
      <vt:lpstr>Security Workshop Microsoft 365 Business Secure Deployment Toolkit</vt:lpstr>
      <vt:lpstr>Security Workshop Agenda</vt:lpstr>
      <vt:lpstr>PowerPoint Presentation</vt:lpstr>
      <vt:lpstr>What’s new?</vt:lpstr>
      <vt:lpstr>Secure Score - Account</vt:lpstr>
      <vt:lpstr>Secure Score - Data</vt:lpstr>
      <vt:lpstr>Secure Score - Device</vt:lpstr>
      <vt:lpstr>Security Workshop (O365 ATP) Agenda</vt:lpstr>
      <vt:lpstr>Protect – Mail Flow</vt:lpstr>
      <vt:lpstr>EOP - Anti-malware policy</vt:lpstr>
      <vt:lpstr>EOP - Anti-spam policy</vt:lpstr>
      <vt:lpstr>EOP - DKIM</vt:lpstr>
      <vt:lpstr>ATP - Safe Links</vt:lpstr>
      <vt:lpstr>ATP - Safe attachments</vt:lpstr>
      <vt:lpstr>ATP - anti-phishing</vt:lpstr>
      <vt:lpstr>ATP - Additional Design Decisions</vt:lpstr>
      <vt:lpstr>Questions &amp; Answers</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2018-03-23T21:08:13Z</dcterms:created>
  <dcterms:modified xsi:type="dcterms:W3CDTF">2018-07-10T23:42:45Z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scottm@simplicityci.com</vt:lpwstr>
  </property>
  <property fmtid="{D5CDD505-2E9C-101B-9397-08002B2CF9AE}" pid="5" name="MSIP_Label_f42aa342-8706-4288-bd11-ebb85995028c_SetDate">
    <vt:lpwstr>2018-03-23T21:20:55.3455181Z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0x0101006D64315AAEFDC84DADF8E01336FAD864</vt:lpwstr>
  </property>
</Properties>
</file>