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84" r:id="rId4"/>
  </p:sldMasterIdLst>
  <p:notesMasterIdLst>
    <p:notesMasterId r:id="rId7"/>
  </p:notesMasterIdLst>
  <p:sldIdLst>
    <p:sldId id="267" r:id="rId5"/>
    <p:sldId id="268" r:id="rId6"/>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guide id="3" pos="254" userDrawn="1">
          <p15:clr>
            <a:srgbClr val="A4A3A4"/>
          </p15:clr>
        </p15:guide>
        <p15:guide id="4" pos="4066" userDrawn="1">
          <p15:clr>
            <a:srgbClr val="A4A3A4"/>
          </p15:clr>
        </p15:guide>
        <p15:guide id="5" orient="horz" pos="262" userDrawn="1">
          <p15:clr>
            <a:srgbClr val="A4A3A4"/>
          </p15:clr>
        </p15:guide>
        <p15:guide id="6" orient="horz" pos="549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7F7F7F"/>
    <a:srgbClr val="0078D7"/>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2A3CEF-2447-48E6-8E5A-F68168F85CA0}" v="2" dt="2018-10-25T10:21:36.8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706" autoAdjust="0"/>
    <p:restoredTop sz="94280" autoAdjust="0"/>
  </p:normalViewPr>
  <p:slideViewPr>
    <p:cSldViewPr snapToGrid="0">
      <p:cViewPr>
        <p:scale>
          <a:sx n="120" d="100"/>
          <a:sy n="120" d="100"/>
        </p:scale>
        <p:origin x="1341" y="-336"/>
      </p:cViewPr>
      <p:guideLst>
        <p:guide orient="horz" pos="2880"/>
        <p:guide pos="2160"/>
        <p:guide pos="254"/>
        <p:guide pos="4066"/>
        <p:guide orient="horz" pos="262"/>
        <p:guide orient="horz" pos="549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FFEE72-D06F-495D-B983-79A0811A9E0F}" type="datetimeFigureOut">
              <a:rPr lang="en-US" smtClean="0"/>
              <a:t>10/29/2018</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83B9AE-C3D3-47E7-AAC6-DD1ECA852DD6}" type="slidenum">
              <a:rPr lang="en-US" smtClean="0"/>
              <a:t>‹Nr.›</a:t>
            </a:fld>
            <a:endParaRPr lang="en-US"/>
          </a:p>
        </p:txBody>
      </p:sp>
    </p:spTree>
    <p:extLst>
      <p:ext uri="{BB962C8B-B14F-4D97-AF65-F5344CB8AC3E}">
        <p14:creationId xmlns:p14="http://schemas.microsoft.com/office/powerpoint/2010/main" val="1694678926"/>
      </p:ext>
    </p:extLst>
  </p:cSld>
  <p:clrMap bg1="lt1" tx1="dk1" bg2="lt2" tx2="dk2" accent1="accent1" accent2="accent2" accent3="accent3" accent4="accent4" accent5="accent5" accent6="accent6" hlink="hlink" folHlink="folHlink"/>
  <p:notesStyle>
    <a:lvl1pPr marL="0" algn="l" defTabSz="820583" rtl="0" eaLnBrk="1" latinLnBrk="0" hangingPunct="1">
      <a:defRPr sz="1077" kern="1200">
        <a:solidFill>
          <a:schemeClr val="tx1"/>
        </a:solidFill>
        <a:latin typeface="+mn-lt"/>
        <a:ea typeface="+mn-ea"/>
        <a:cs typeface="+mn-cs"/>
      </a:defRPr>
    </a:lvl1pPr>
    <a:lvl2pPr marL="410291" algn="l" defTabSz="820583" rtl="0" eaLnBrk="1" latinLnBrk="0" hangingPunct="1">
      <a:defRPr sz="1077" kern="1200">
        <a:solidFill>
          <a:schemeClr val="tx1"/>
        </a:solidFill>
        <a:latin typeface="+mn-lt"/>
        <a:ea typeface="+mn-ea"/>
        <a:cs typeface="+mn-cs"/>
      </a:defRPr>
    </a:lvl2pPr>
    <a:lvl3pPr marL="820583" algn="l" defTabSz="820583" rtl="0" eaLnBrk="1" latinLnBrk="0" hangingPunct="1">
      <a:defRPr sz="1077" kern="1200">
        <a:solidFill>
          <a:schemeClr val="tx1"/>
        </a:solidFill>
        <a:latin typeface="+mn-lt"/>
        <a:ea typeface="+mn-ea"/>
        <a:cs typeface="+mn-cs"/>
      </a:defRPr>
    </a:lvl3pPr>
    <a:lvl4pPr marL="1230874" algn="l" defTabSz="820583" rtl="0" eaLnBrk="1" latinLnBrk="0" hangingPunct="1">
      <a:defRPr sz="1077" kern="1200">
        <a:solidFill>
          <a:schemeClr val="tx1"/>
        </a:solidFill>
        <a:latin typeface="+mn-lt"/>
        <a:ea typeface="+mn-ea"/>
        <a:cs typeface="+mn-cs"/>
      </a:defRPr>
    </a:lvl4pPr>
    <a:lvl5pPr marL="1641165" algn="l" defTabSz="820583" rtl="0" eaLnBrk="1" latinLnBrk="0" hangingPunct="1">
      <a:defRPr sz="1077" kern="1200">
        <a:solidFill>
          <a:schemeClr val="tx1"/>
        </a:solidFill>
        <a:latin typeface="+mn-lt"/>
        <a:ea typeface="+mn-ea"/>
        <a:cs typeface="+mn-cs"/>
      </a:defRPr>
    </a:lvl5pPr>
    <a:lvl6pPr marL="2051456" algn="l" defTabSz="820583" rtl="0" eaLnBrk="1" latinLnBrk="0" hangingPunct="1">
      <a:defRPr sz="1077" kern="1200">
        <a:solidFill>
          <a:schemeClr val="tx1"/>
        </a:solidFill>
        <a:latin typeface="+mn-lt"/>
        <a:ea typeface="+mn-ea"/>
        <a:cs typeface="+mn-cs"/>
      </a:defRPr>
    </a:lvl6pPr>
    <a:lvl7pPr marL="2461748" algn="l" defTabSz="820583" rtl="0" eaLnBrk="1" latinLnBrk="0" hangingPunct="1">
      <a:defRPr sz="1077" kern="1200">
        <a:solidFill>
          <a:schemeClr val="tx1"/>
        </a:solidFill>
        <a:latin typeface="+mn-lt"/>
        <a:ea typeface="+mn-ea"/>
        <a:cs typeface="+mn-cs"/>
      </a:defRPr>
    </a:lvl7pPr>
    <a:lvl8pPr marL="2872039" algn="l" defTabSz="820583" rtl="0" eaLnBrk="1" latinLnBrk="0" hangingPunct="1">
      <a:defRPr sz="1077" kern="1200">
        <a:solidFill>
          <a:schemeClr val="tx1"/>
        </a:solidFill>
        <a:latin typeface="+mn-lt"/>
        <a:ea typeface="+mn-ea"/>
        <a:cs typeface="+mn-cs"/>
      </a:defRPr>
    </a:lvl8pPr>
    <a:lvl9pPr marL="3282330" algn="l" defTabSz="820583" rtl="0" eaLnBrk="1" latinLnBrk="0" hangingPunct="1">
      <a:defRPr sz="107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1713" y="1143000"/>
            <a:ext cx="2314575" cy="3086100"/>
          </a:xfrm>
        </p:spPr>
      </p:sp>
      <p:sp>
        <p:nvSpPr>
          <p:cNvPr id="3" name="Notes Placeholder 2"/>
          <p:cNvSpPr>
            <a:spLocks noGrp="1"/>
          </p:cNvSpPr>
          <p:nvPr>
            <p:ph type="body" idx="1"/>
          </p:nvPr>
        </p:nvSpPr>
        <p:spPr/>
        <p:txBody>
          <a:bodyPr/>
          <a:lstStyle/>
          <a:p>
            <a:pPr rtl="0" latinLnBrk="0"/>
            <a:endParaRPr lang="en-US" sz="1200" dirty="0">
              <a:solidFill>
                <a:srgbClr val="2F2F2F"/>
              </a:solidFill>
              <a:latin typeface="Segoe UI"/>
            </a:endParaRPr>
          </a:p>
        </p:txBody>
      </p:sp>
      <p:sp>
        <p:nvSpPr>
          <p:cNvPr id="4" name="Slide Number Placeholder 3"/>
          <p:cNvSpPr>
            <a:spLocks noGrp="1"/>
          </p:cNvSpPr>
          <p:nvPr>
            <p:ph type="sldNum" sz="quarter" idx="10"/>
          </p:nvPr>
        </p:nvSpPr>
        <p:spPr/>
        <p:txBody>
          <a:bodyPr/>
          <a:lstStyle/>
          <a:p>
            <a:fld id="{7483B9AE-C3D3-47E7-AAC6-DD1ECA852DD6}" type="slidenum">
              <a:rPr lang="en-US" smtClean="0"/>
              <a:t>1</a:t>
            </a:fld>
            <a:endParaRPr lang="en-US"/>
          </a:p>
        </p:txBody>
      </p:sp>
    </p:spTree>
    <p:extLst>
      <p:ext uri="{BB962C8B-B14F-4D97-AF65-F5344CB8AC3E}">
        <p14:creationId xmlns:p14="http://schemas.microsoft.com/office/powerpoint/2010/main" val="4047664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1713" y="1143000"/>
            <a:ext cx="2314575" cy="3086100"/>
          </a:xfrm>
        </p:spPr>
      </p:sp>
      <p:sp>
        <p:nvSpPr>
          <p:cNvPr id="3" name="Notes Placeholder 2"/>
          <p:cNvSpPr>
            <a:spLocks noGrp="1"/>
          </p:cNvSpPr>
          <p:nvPr>
            <p:ph type="body" idx="1"/>
          </p:nvPr>
        </p:nvSpPr>
        <p:spPr/>
        <p:txBody>
          <a:bodyPr/>
          <a:lstStyle/>
          <a:p>
            <a:pPr eaLnBrk="0" fontAlgn="base" hangingPunct="0">
              <a:spcBef>
                <a:spcPts val="300"/>
              </a:spcBef>
              <a:spcAft>
                <a:spcPts val="300"/>
              </a:spcAft>
              <a:buClr>
                <a:srgbClr val="0078D7"/>
              </a:buClr>
            </a:pPr>
            <a:endParaRPr lang="en-US" altLang="en-US" sz="1200" dirty="0">
              <a:latin typeface="Segoe UI" panose="020B0502040204020203" pitchFamily="34" charset="0"/>
              <a:ea typeface="Yu Gothic Light" panose="020B0300000000000000" pitchFamily="34" charset="-128"/>
              <a:cs typeface="Segoe UI" panose="020B0502040204020203" pitchFamily="34" charset="0"/>
            </a:endParaRPr>
          </a:p>
          <a:p>
            <a:endParaRPr lang="en-US" dirty="0"/>
          </a:p>
        </p:txBody>
      </p:sp>
      <p:sp>
        <p:nvSpPr>
          <p:cNvPr id="4" name="Slide Number Placeholder 3"/>
          <p:cNvSpPr>
            <a:spLocks noGrp="1"/>
          </p:cNvSpPr>
          <p:nvPr>
            <p:ph type="sldNum" sz="quarter" idx="10"/>
          </p:nvPr>
        </p:nvSpPr>
        <p:spPr/>
        <p:txBody>
          <a:bodyPr/>
          <a:lstStyle/>
          <a:p>
            <a:fld id="{7483B9AE-C3D3-47E7-AAC6-DD1ECA852DD6}" type="slidenum">
              <a:rPr lang="en-US" smtClean="0"/>
              <a:t>2</a:t>
            </a:fld>
            <a:endParaRPr lang="en-US"/>
          </a:p>
        </p:txBody>
      </p:sp>
    </p:spTree>
    <p:extLst>
      <p:ext uri="{BB962C8B-B14F-4D97-AF65-F5344CB8AC3E}">
        <p14:creationId xmlns:p14="http://schemas.microsoft.com/office/powerpoint/2010/main" val="2197064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DD836C-0DC6-5E44-BC21-BC6378312F7E}"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F650B-2656-EE4F-A0A6-ECFBA788EA5C}" type="slidenum">
              <a:rPr lang="en-US" smtClean="0"/>
              <a:t>‹Nr.›</a:t>
            </a:fld>
            <a:endParaRPr lang="en-US"/>
          </a:p>
        </p:txBody>
      </p:sp>
    </p:spTree>
    <p:extLst>
      <p:ext uri="{BB962C8B-B14F-4D97-AF65-F5344CB8AC3E}">
        <p14:creationId xmlns:p14="http://schemas.microsoft.com/office/powerpoint/2010/main" val="441497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DD836C-0DC6-5E44-BC21-BC6378312F7E}"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F650B-2656-EE4F-A0A6-ECFBA788EA5C}" type="slidenum">
              <a:rPr lang="en-US" smtClean="0"/>
              <a:t>‹Nr.›</a:t>
            </a:fld>
            <a:endParaRPr lang="en-US"/>
          </a:p>
        </p:txBody>
      </p:sp>
    </p:spTree>
    <p:extLst>
      <p:ext uri="{BB962C8B-B14F-4D97-AF65-F5344CB8AC3E}">
        <p14:creationId xmlns:p14="http://schemas.microsoft.com/office/powerpoint/2010/main" val="1926074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DD836C-0DC6-5E44-BC21-BC6378312F7E}"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F650B-2656-EE4F-A0A6-ECFBA788EA5C}" type="slidenum">
              <a:rPr lang="en-US" smtClean="0"/>
              <a:t>‹Nr.›</a:t>
            </a:fld>
            <a:endParaRPr lang="en-US"/>
          </a:p>
        </p:txBody>
      </p:sp>
    </p:spTree>
    <p:extLst>
      <p:ext uri="{BB962C8B-B14F-4D97-AF65-F5344CB8AC3E}">
        <p14:creationId xmlns:p14="http://schemas.microsoft.com/office/powerpoint/2010/main" val="284571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DD836C-0DC6-5E44-BC21-BC6378312F7E}"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F650B-2656-EE4F-A0A6-ECFBA788EA5C}" type="slidenum">
              <a:rPr lang="en-US" smtClean="0"/>
              <a:t>‹Nr.›</a:t>
            </a:fld>
            <a:endParaRPr lang="en-US"/>
          </a:p>
        </p:txBody>
      </p:sp>
    </p:spTree>
    <p:extLst>
      <p:ext uri="{BB962C8B-B14F-4D97-AF65-F5344CB8AC3E}">
        <p14:creationId xmlns:p14="http://schemas.microsoft.com/office/powerpoint/2010/main" val="786109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DD836C-0DC6-5E44-BC21-BC6378312F7E}"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F650B-2656-EE4F-A0A6-ECFBA788EA5C}" type="slidenum">
              <a:rPr lang="en-US" smtClean="0"/>
              <a:t>‹Nr.›</a:t>
            </a:fld>
            <a:endParaRPr lang="en-US"/>
          </a:p>
        </p:txBody>
      </p:sp>
    </p:spTree>
    <p:extLst>
      <p:ext uri="{BB962C8B-B14F-4D97-AF65-F5344CB8AC3E}">
        <p14:creationId xmlns:p14="http://schemas.microsoft.com/office/powerpoint/2010/main" val="1516226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DD836C-0DC6-5E44-BC21-BC6378312F7E}" type="datetimeFigureOut">
              <a:rPr lang="en-US" smtClean="0"/>
              <a:t>10/29/2018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5F650B-2656-EE4F-A0A6-ECFBA788EA5C}" type="slidenum">
              <a:rPr lang="en-US" smtClean="0"/>
              <a:t>‹Nr.›</a:t>
            </a:fld>
            <a:endParaRPr lang="en-US"/>
          </a:p>
        </p:txBody>
      </p:sp>
    </p:spTree>
    <p:extLst>
      <p:ext uri="{BB962C8B-B14F-4D97-AF65-F5344CB8AC3E}">
        <p14:creationId xmlns:p14="http://schemas.microsoft.com/office/powerpoint/2010/main" val="1816120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DD836C-0DC6-5E44-BC21-BC6378312F7E}" type="datetimeFigureOut">
              <a:rPr lang="en-US" smtClean="0"/>
              <a:t>10/29/2018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5F650B-2656-EE4F-A0A6-ECFBA788EA5C}" type="slidenum">
              <a:rPr lang="en-US" smtClean="0"/>
              <a:t>‹Nr.›</a:t>
            </a:fld>
            <a:endParaRPr lang="en-US"/>
          </a:p>
        </p:txBody>
      </p:sp>
    </p:spTree>
    <p:extLst>
      <p:ext uri="{BB962C8B-B14F-4D97-AF65-F5344CB8AC3E}">
        <p14:creationId xmlns:p14="http://schemas.microsoft.com/office/powerpoint/2010/main" val="3765652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DD836C-0DC6-5E44-BC21-BC6378312F7E}" type="datetimeFigureOut">
              <a:rPr lang="en-US" smtClean="0"/>
              <a:t>10/29/2018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5F650B-2656-EE4F-A0A6-ECFBA788EA5C}" type="slidenum">
              <a:rPr lang="en-US" smtClean="0"/>
              <a:t>‹Nr.›</a:t>
            </a:fld>
            <a:endParaRPr lang="en-US"/>
          </a:p>
        </p:txBody>
      </p:sp>
    </p:spTree>
    <p:extLst>
      <p:ext uri="{BB962C8B-B14F-4D97-AF65-F5344CB8AC3E}">
        <p14:creationId xmlns:p14="http://schemas.microsoft.com/office/powerpoint/2010/main" val="1230759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DD836C-0DC6-5E44-BC21-BC6378312F7E}" type="datetimeFigureOut">
              <a:rPr lang="en-US" smtClean="0"/>
              <a:t>10/29/2018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5F650B-2656-EE4F-A0A6-ECFBA788EA5C}" type="slidenum">
              <a:rPr lang="en-US" smtClean="0"/>
              <a:t>‹Nr.›</a:t>
            </a:fld>
            <a:endParaRPr lang="en-US"/>
          </a:p>
        </p:txBody>
      </p:sp>
    </p:spTree>
    <p:extLst>
      <p:ext uri="{BB962C8B-B14F-4D97-AF65-F5344CB8AC3E}">
        <p14:creationId xmlns:p14="http://schemas.microsoft.com/office/powerpoint/2010/main" val="1585437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0DD836C-0DC6-5E44-BC21-BC6378312F7E}" type="datetimeFigureOut">
              <a:rPr lang="en-US" smtClean="0"/>
              <a:t>10/29/2018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5F650B-2656-EE4F-A0A6-ECFBA788EA5C}" type="slidenum">
              <a:rPr lang="en-US" smtClean="0"/>
              <a:t>‹Nr.›</a:t>
            </a:fld>
            <a:endParaRPr lang="en-US"/>
          </a:p>
        </p:txBody>
      </p:sp>
    </p:spTree>
    <p:extLst>
      <p:ext uri="{BB962C8B-B14F-4D97-AF65-F5344CB8AC3E}">
        <p14:creationId xmlns:p14="http://schemas.microsoft.com/office/powerpoint/2010/main" val="2198134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0DD836C-0DC6-5E44-BC21-BC6378312F7E}" type="datetimeFigureOut">
              <a:rPr lang="en-US" smtClean="0"/>
              <a:t>10/29/2018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5F650B-2656-EE4F-A0A6-ECFBA788EA5C}" type="slidenum">
              <a:rPr lang="en-US" smtClean="0"/>
              <a:t>‹Nr.›</a:t>
            </a:fld>
            <a:endParaRPr lang="en-US"/>
          </a:p>
        </p:txBody>
      </p:sp>
    </p:spTree>
    <p:extLst>
      <p:ext uri="{BB962C8B-B14F-4D97-AF65-F5344CB8AC3E}">
        <p14:creationId xmlns:p14="http://schemas.microsoft.com/office/powerpoint/2010/main" val="4061362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D0DD836C-0DC6-5E44-BC21-BC6378312F7E}" type="datetimeFigureOut">
              <a:rPr lang="en-US" smtClean="0"/>
              <a:t>10/29/2018</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65F650B-2656-EE4F-A0A6-ECFBA788EA5C}" type="slidenum">
              <a:rPr lang="en-US" smtClean="0"/>
              <a:t>‹Nr.›</a:t>
            </a:fld>
            <a:endParaRPr lang="en-US"/>
          </a:p>
        </p:txBody>
      </p:sp>
    </p:spTree>
    <p:extLst>
      <p:ext uri="{BB962C8B-B14F-4D97-AF65-F5344CB8AC3E}">
        <p14:creationId xmlns:p14="http://schemas.microsoft.com/office/powerpoint/2010/main" val="157287088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securityintelligence.com/20-eye-opening-cybercrime-statistics/" TargetMode="External"/><Relationship Id="rId3" Type="http://schemas.openxmlformats.org/officeDocument/2006/relationships/image" Target="../media/image1.png"/><Relationship Id="rId7" Type="http://schemas.openxmlformats.org/officeDocument/2006/relationships/hyperlink" Target="https://www.sec.gov/news/statement/cybersecurity-challenges-for-small-midsize-businesses.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na01.safelinks.protection.outlook.com/?url=https://www.microsoft.com/en-us/microsoft-365/blog/2018/04/30/safeguard-your-business-with-new-security-features-for-microsoft-365-business/&amp;data=02|01|v-robste@microsoft.com|8b793274d4204f91c21f08d5ff0daa0b|72f988bf86f141af91ab2d7cd011db47|1|0|636695357152482542&amp;sdata=fT5NVm1xZP5ZswMw6DJQaRecz4DUy0g7fSqY9kcmCWk=&amp;reserved=0" TargetMode="External"/><Relationship Id="rId5" Type="http://schemas.openxmlformats.org/officeDocument/2006/relationships/hyperlink" Target="https://o365pp.blob.core.windows.net/media/Resources/Microsoft%20365%20Business/Linked%20Resource%20docs/SMB%20cloud%20practice%20development%20overview.pdf" TargetMode="External"/><Relationship Id="rId4" Type="http://schemas.openxmlformats.org/officeDocument/2006/relationships/hyperlink" Target="https://o365pp.blob.core.windows.net/media/Resources/Microsoft%20365%20Business/Linked%20Resource%20docs/1.Why%20Cloud_Play%20Overview.pdf" TargetMode="External"/><Relationship Id="rId9" Type="http://schemas.openxmlformats.org/officeDocument/2006/relationships/hyperlink" Target="https://londondsc.co.uk/london-smes-can-improve-digital-security-fre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news.microsoft.com/de-de/sicherheitsfunktionen-microsoft-365-business/" TargetMode="External"/><Relationship Id="rId5" Type="http://schemas.openxmlformats.org/officeDocument/2006/relationships/hyperlink" Target="https://docs.microsoft.com/de-de/microsoft-365/business/" TargetMode="External"/><Relationship Id="rId4" Type="http://schemas.openxmlformats.org/officeDocument/2006/relationships/hyperlink" Target="https://www.microsoft.com/microsoft-365/partners/busines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F2C3C2EE-6F8A-574D-AADC-FDB4B38AB99D}"/>
              </a:ext>
            </a:extLst>
          </p:cNvPr>
          <p:cNvSpPr txBox="1"/>
          <p:nvPr/>
        </p:nvSpPr>
        <p:spPr>
          <a:xfrm>
            <a:off x="47027" y="800713"/>
            <a:ext cx="6589060" cy="400110"/>
          </a:xfrm>
          <a:prstGeom prst="rect">
            <a:avLst/>
          </a:prstGeom>
          <a:noFill/>
        </p:spPr>
        <p:txBody>
          <a:bodyPr wrap="square" lIns="91440" tIns="45720" rIns="91440" bIns="45720" rtlCol="0" anchor="t">
            <a:spAutoFit/>
          </a:bodyPr>
          <a:lstStyle>
            <a:defPPr>
              <a:defRPr lang="en-US"/>
            </a:defPPr>
            <a:lvl1pPr defTabSz="806867">
              <a:defRPr sz="2400">
                <a:solidFill>
                  <a:srgbClr val="0078D7"/>
                </a:solidFill>
                <a:latin typeface="Segoe UI Semilight" panose="020B0402040204020203" pitchFamily="34" charset="0"/>
                <a:cs typeface="Segoe UI Semilight" panose="020B0402040204020203" pitchFamily="34" charset="0"/>
              </a:defRPr>
            </a:lvl1pPr>
          </a:lstStyle>
          <a:p>
            <a:r>
              <a:rPr lang="de-de" sz="2000" dirty="0"/>
              <a:t>Entwicklung </a:t>
            </a:r>
            <a:r>
              <a:rPr lang="de-DE" sz="2000" dirty="0"/>
              <a:t>eines Angebotes für KMU</a:t>
            </a:r>
            <a:r>
              <a:rPr lang="de-de" sz="2000" dirty="0"/>
              <a:t>: </a:t>
            </a:r>
            <a:r>
              <a:rPr lang="de-DE" sz="2000" dirty="0"/>
              <a:t>Ansatz</a:t>
            </a:r>
            <a:r>
              <a:rPr lang="de-de" sz="2000" dirty="0"/>
              <a:t> „Sicherheit</a:t>
            </a:r>
            <a:r>
              <a:rPr lang="de-DE" sz="2000" dirty="0"/>
              <a:t>“</a:t>
            </a:r>
            <a:endParaRPr lang="de-de" sz="2000" dirty="0"/>
          </a:p>
        </p:txBody>
      </p:sp>
      <p:sp>
        <p:nvSpPr>
          <p:cNvPr id="34" name="Rectangle 33">
            <a:extLst>
              <a:ext uri="{FF2B5EF4-FFF2-40B4-BE49-F238E27FC236}">
                <a16:creationId xmlns:a16="http://schemas.microsoft.com/office/drawing/2014/main" id="{0535027F-1797-A946-B1D0-36A024D9234F}"/>
              </a:ext>
            </a:extLst>
          </p:cNvPr>
          <p:cNvSpPr/>
          <p:nvPr/>
        </p:nvSpPr>
        <p:spPr>
          <a:xfrm>
            <a:off x="0" y="0"/>
            <a:ext cx="6858000" cy="694879"/>
          </a:xfrm>
          <a:prstGeom prst="rect">
            <a:avLst/>
          </a:prstGeom>
          <a:solidFill>
            <a:srgbClr val="007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5"/>
          </a:p>
        </p:txBody>
      </p:sp>
      <p:pic>
        <p:nvPicPr>
          <p:cNvPr id="36" name="Picture 35">
            <a:extLst>
              <a:ext uri="{FF2B5EF4-FFF2-40B4-BE49-F238E27FC236}">
                <a16:creationId xmlns:a16="http://schemas.microsoft.com/office/drawing/2014/main" id="{886787CF-4BB3-8B48-B0F5-4F16AC3829DC}"/>
              </a:ext>
            </a:extLst>
          </p:cNvPr>
          <p:cNvPicPr>
            <a:picLocks noChangeAspect="1"/>
          </p:cNvPicPr>
          <p:nvPr/>
        </p:nvPicPr>
        <p:blipFill>
          <a:blip r:embed="rId3"/>
          <a:stretch>
            <a:fillRect/>
          </a:stretch>
        </p:blipFill>
        <p:spPr>
          <a:xfrm>
            <a:off x="134470" y="140212"/>
            <a:ext cx="1128178" cy="414455"/>
          </a:xfrm>
          <a:prstGeom prst="rect">
            <a:avLst/>
          </a:prstGeom>
        </p:spPr>
      </p:pic>
      <p:sp>
        <p:nvSpPr>
          <p:cNvPr id="23" name="Rectangle 22">
            <a:extLst>
              <a:ext uri="{FF2B5EF4-FFF2-40B4-BE49-F238E27FC236}">
                <a16:creationId xmlns:a16="http://schemas.microsoft.com/office/drawing/2014/main" id="{468AAEDB-87B5-4D82-BF79-50F00876432A}"/>
              </a:ext>
            </a:extLst>
          </p:cNvPr>
          <p:cNvSpPr/>
          <p:nvPr/>
        </p:nvSpPr>
        <p:spPr>
          <a:xfrm>
            <a:off x="134470" y="1259888"/>
            <a:ext cx="6556704" cy="861774"/>
          </a:xfrm>
          <a:prstGeom prst="rect">
            <a:avLst/>
          </a:prstGeom>
        </p:spPr>
        <p:txBody>
          <a:bodyPr wrap="square" lIns="91440" tIns="45720" rIns="91440" bIns="45720">
            <a:spAutoFit/>
          </a:bodyPr>
          <a:lstStyle/>
          <a:p>
            <a:pPr lvl="0">
              <a:defRPr/>
            </a:pPr>
            <a:r>
              <a:rPr lang="de-de" sz="1000" dirty="0">
                <a:solidFill>
                  <a:prstClr val="black"/>
                </a:solidFill>
                <a:cs typeface="Segoe UI Semilight" panose="020B0402040204020203" pitchFamily="34" charset="0"/>
              </a:rPr>
              <a:t>Dieses Dokument gibt einen grundlegenden Überblick über den „Sicherheit“-Ansatz, den Sie bei kleinen und mittleren Unternehmen (KMUs) verwenden können, die bereits Office 365 oder eine entsprechende Lösung nutzen.</a:t>
            </a:r>
            <a:r>
              <a:rPr lang="de-de" altLang="de-de" sz="1000" dirty="0">
                <a:cs typeface="Segoe UI" panose="020B0502040204020203" pitchFamily="34" charset="0"/>
              </a:rPr>
              <a:t> Der „Sicherheit“-Ansatz wird nach dem </a:t>
            </a:r>
            <a:r>
              <a:rPr lang="de-de" altLang="de-de" sz="1000" dirty="0">
                <a:cs typeface="Segoe UI" panose="020B0502040204020203" pitchFamily="34" charset="0"/>
                <a:hlinkClick r:id="rId4"/>
              </a:rPr>
              <a:t>„Warum die Cloud?“-Ansatz</a:t>
            </a:r>
            <a:r>
              <a:rPr lang="de-de" altLang="de-de" sz="1000" dirty="0">
                <a:cs typeface="Segoe UI" panose="020B0502040204020203" pitchFamily="34" charset="0"/>
              </a:rPr>
              <a:t> und vor dem „Teamwork“-Ansatz aus dieser Reihe genutzt. </a:t>
            </a:r>
            <a:r>
              <a:rPr lang="de-de" sz="1000" dirty="0">
                <a:solidFill>
                  <a:prstClr val="black"/>
                </a:solidFill>
                <a:cs typeface="Segoe UI" panose="020B0502040204020203" pitchFamily="34" charset="0"/>
              </a:rPr>
              <a:t>Weitere Informationen darüber, wann Sie welchen Ansatz anwenden sollten, finden Sie in der </a:t>
            </a:r>
            <a:r>
              <a:rPr lang="de-de" sz="1000" dirty="0">
                <a:solidFill>
                  <a:prstClr val="black"/>
                </a:solidFill>
                <a:cs typeface="Segoe UI" panose="020B0502040204020203" pitchFamily="34" charset="0"/>
                <a:hlinkClick r:id="rId5"/>
              </a:rPr>
              <a:t>Übersicht über die Entwicklung der Cloud-Nutzung in KMUs</a:t>
            </a:r>
            <a:r>
              <a:rPr lang="de-de" sz="1000" dirty="0">
                <a:solidFill>
                  <a:prstClr val="black"/>
                </a:solidFill>
                <a:cs typeface="Segoe UI" panose="020B0502040204020203" pitchFamily="34" charset="0"/>
              </a:rPr>
              <a:t>.</a:t>
            </a:r>
            <a:endParaRPr lang="en-US" altLang="en-US" sz="1000" dirty="0">
              <a:cs typeface="Segoe UI" panose="020B0502040204020203" pitchFamily="34" charset="0"/>
            </a:endParaRPr>
          </a:p>
        </p:txBody>
      </p:sp>
      <p:graphicFrame>
        <p:nvGraphicFramePr>
          <p:cNvPr id="19" name="Table 18">
            <a:extLst>
              <a:ext uri="{FF2B5EF4-FFF2-40B4-BE49-F238E27FC236}">
                <a16:creationId xmlns:a16="http://schemas.microsoft.com/office/drawing/2014/main" id="{949C99F3-424C-4B64-B782-77EE3D40EF30}"/>
              </a:ext>
            </a:extLst>
          </p:cNvPr>
          <p:cNvGraphicFramePr>
            <a:graphicFrameLocks noGrp="1"/>
          </p:cNvGraphicFramePr>
          <p:nvPr>
            <p:extLst>
              <p:ext uri="{D42A27DB-BD31-4B8C-83A1-F6EECF244321}">
                <p14:modId xmlns:p14="http://schemas.microsoft.com/office/powerpoint/2010/main" val="1829964902"/>
              </p:ext>
            </p:extLst>
          </p:nvPr>
        </p:nvGraphicFramePr>
        <p:xfrm>
          <a:off x="183714" y="5619942"/>
          <a:ext cx="6422545" cy="2936922"/>
        </p:xfrm>
        <a:graphic>
          <a:graphicData uri="http://schemas.openxmlformats.org/drawingml/2006/table">
            <a:tbl>
              <a:tblPr firstRow="1" bandRow="1">
                <a:tableStyleId>{8799B23B-EC83-4686-B30A-512413B5E67A}</a:tableStyleId>
              </a:tblPr>
              <a:tblGrid>
                <a:gridCol w="1033165">
                  <a:extLst>
                    <a:ext uri="{9D8B030D-6E8A-4147-A177-3AD203B41FA5}">
                      <a16:colId xmlns:a16="http://schemas.microsoft.com/office/drawing/2014/main" val="3362716944"/>
                    </a:ext>
                  </a:extLst>
                </a:gridCol>
                <a:gridCol w="1796460">
                  <a:extLst>
                    <a:ext uri="{9D8B030D-6E8A-4147-A177-3AD203B41FA5}">
                      <a16:colId xmlns:a16="http://schemas.microsoft.com/office/drawing/2014/main" val="1628117818"/>
                    </a:ext>
                  </a:extLst>
                </a:gridCol>
                <a:gridCol w="1796460">
                  <a:extLst>
                    <a:ext uri="{9D8B030D-6E8A-4147-A177-3AD203B41FA5}">
                      <a16:colId xmlns:a16="http://schemas.microsoft.com/office/drawing/2014/main" val="421028862"/>
                    </a:ext>
                  </a:extLst>
                </a:gridCol>
                <a:gridCol w="1796460">
                  <a:extLst>
                    <a:ext uri="{9D8B030D-6E8A-4147-A177-3AD203B41FA5}">
                      <a16:colId xmlns:a16="http://schemas.microsoft.com/office/drawing/2014/main" val="2570706083"/>
                    </a:ext>
                  </a:extLst>
                </a:gridCol>
              </a:tblGrid>
              <a:tr h="2411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chemeClr val="bg1"/>
                          </a:solidFill>
                          <a:effectLst/>
                          <a:uLnTx/>
                          <a:uFillTx/>
                          <a:latin typeface="Segoe UI Semibold" panose="020B0702040204020203" pitchFamily="34" charset="0"/>
                          <a:cs typeface="Segoe UI Semibold" panose="020B0702040204020203" pitchFamily="34" charset="0"/>
                        </a:rPr>
                        <a:t>Primäre Bedenken</a:t>
                      </a:r>
                      <a:endParaRPr kumimoji="0" lang="en-US" sz="800" b="0" i="0" u="none" strike="noStrike" kern="1200" cap="none" spc="0" normalizeH="0" baseline="0" noProof="0" dirty="0">
                        <a:ln>
                          <a:noFill/>
                        </a:ln>
                        <a:solidFill>
                          <a:schemeClr val="bg1"/>
                        </a:solidFill>
                        <a:effectLst/>
                        <a:uLnTx/>
                        <a:uFillTx/>
                        <a:latin typeface="Segoe UI Semibold" panose="020B0702040204020203" pitchFamily="34" charset="0"/>
                        <a:ea typeface="+mn-ea"/>
                        <a:cs typeface="Segoe UI Semibold" panose="020B0702040204020203" pitchFamily="34" charset="0"/>
                      </a:endParaRPr>
                    </a:p>
                  </a:txBody>
                  <a:tcPr marL="80682" marR="80682" marT="40341" marB="40341" anchor="ctr">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chemeClr val="bg1"/>
                          </a:solidFill>
                          <a:effectLst/>
                          <a:uLnTx/>
                          <a:uFillTx/>
                          <a:latin typeface="Segoe UI Semibold" panose="020B0702040204020203" pitchFamily="34" charset="0"/>
                          <a:cs typeface="Segoe UI Semibold" panose="020B0702040204020203" pitchFamily="34" charset="0"/>
                        </a:rPr>
                        <a:t>Hacker dringen ein</a:t>
                      </a:r>
                      <a:endParaRPr kumimoji="0" lang="en-US" sz="800" b="0" i="0" u="none" strike="noStrike" kern="1200" cap="none" spc="0" normalizeH="0" baseline="0" noProof="0" dirty="0">
                        <a:ln>
                          <a:noFill/>
                        </a:ln>
                        <a:solidFill>
                          <a:schemeClr val="bg1"/>
                        </a:solidFill>
                        <a:effectLst/>
                        <a:uLnTx/>
                        <a:uFillTx/>
                        <a:latin typeface="Segoe UI Semibold" panose="020B0702040204020203" pitchFamily="34" charset="0"/>
                        <a:ea typeface="+mn-ea"/>
                        <a:cs typeface="Segoe UI Semibold" panose="020B0702040204020203" pitchFamily="34" charset="0"/>
                      </a:endParaRPr>
                    </a:p>
                  </a:txBody>
                  <a:tcPr marL="80682" marR="80682" marT="40341" marB="4034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chemeClr val="bg1"/>
                          </a:solidFill>
                          <a:effectLst/>
                          <a:uLnTx/>
                          <a:uFillTx/>
                          <a:latin typeface="Segoe UI Semibold" panose="020B0702040204020203" pitchFamily="34" charset="0"/>
                          <a:cs typeface="Segoe UI Semibold" panose="020B0702040204020203" pitchFamily="34" charset="0"/>
                        </a:rPr>
                        <a:t>Datenverluste</a:t>
                      </a:r>
                      <a:endParaRPr kumimoji="0" lang="en-US" sz="800" b="0" i="0" u="none" strike="noStrike" kern="1200" cap="none" spc="0" normalizeH="0" baseline="0" noProof="0" dirty="0">
                        <a:ln>
                          <a:noFill/>
                        </a:ln>
                        <a:solidFill>
                          <a:schemeClr val="bg1"/>
                        </a:solidFill>
                        <a:effectLst/>
                        <a:uLnTx/>
                        <a:uFillTx/>
                        <a:latin typeface="Segoe UI Semibold" panose="020B0702040204020203" pitchFamily="34" charset="0"/>
                        <a:ea typeface="+mn-ea"/>
                        <a:cs typeface="Segoe UI Semibold" panose="020B0702040204020203" pitchFamily="34" charset="0"/>
                      </a:endParaRPr>
                    </a:p>
                  </a:txBody>
                  <a:tcPr marL="80682" marR="80682" marT="40341" marB="4034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chemeClr val="bg1"/>
                          </a:solidFill>
                          <a:effectLst/>
                          <a:uLnTx/>
                          <a:uFillTx/>
                          <a:latin typeface="Segoe UI Semibold" panose="020B0702040204020203" pitchFamily="34" charset="0"/>
                          <a:cs typeface="Segoe UI Semibold" panose="020B0702040204020203" pitchFamily="34" charset="0"/>
                        </a:rPr>
                        <a:t>Geräte versagen</a:t>
                      </a:r>
                      <a:endParaRPr kumimoji="0" lang="en-US" sz="800" b="0" i="0" u="none" strike="noStrike" kern="1200" cap="none" spc="0" normalizeH="0" baseline="0" noProof="0" dirty="0">
                        <a:ln>
                          <a:noFill/>
                        </a:ln>
                        <a:solidFill>
                          <a:schemeClr val="bg1"/>
                        </a:solidFill>
                        <a:effectLst/>
                        <a:uLnTx/>
                        <a:uFillTx/>
                        <a:latin typeface="Segoe UI Semibold" panose="020B0702040204020203" pitchFamily="34" charset="0"/>
                        <a:ea typeface="+mn-ea"/>
                        <a:cs typeface="Segoe UI Semibold" panose="020B0702040204020203" pitchFamily="34" charset="0"/>
                      </a:endParaRPr>
                    </a:p>
                  </a:txBody>
                  <a:tcPr marL="80682" marR="80682" marT="40341" marB="40341">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705948124"/>
                  </a:ext>
                </a:extLst>
              </a:tr>
              <a:tr h="553214">
                <a:tc>
                  <a:txBody>
                    <a:bodyPr/>
                    <a:lstStyle/>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800" b="0" i="0" dirty="0">
                          <a:solidFill>
                            <a:schemeClr val="bg1"/>
                          </a:solidFill>
                          <a:latin typeface="Segoe UI" panose="020B0502040204020203" pitchFamily="34" charset="0"/>
                          <a:cs typeface="Segoe UI" panose="020B0502040204020203" pitchFamily="34" charset="0"/>
                        </a:rPr>
                        <a:t>Achten Sie auf häufige Fragen</a:t>
                      </a:r>
                    </a:p>
                  </a:txBody>
                  <a:tcPr marL="80682" marR="80682" marT="40341" marB="40341"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800" b="0" i="0" dirty="0">
                          <a:solidFill>
                            <a:schemeClr val="bg1"/>
                          </a:solidFill>
                          <a:latin typeface="+mn-lt"/>
                          <a:cs typeface="Segoe UI Semibold" panose="020B0702040204020203" pitchFamily="34" charset="0"/>
                        </a:rPr>
                        <a:t>Woher weiß ich, dass nur meine Mitarbeiter auf unsere Systeme zugreifen?</a:t>
                      </a:r>
                      <a:endParaRPr lang="en-US" sz="800" b="0" i="0" dirty="0">
                        <a:solidFill>
                          <a:schemeClr val="bg1"/>
                        </a:solidFill>
                        <a:latin typeface="+mn-lt"/>
                        <a:ea typeface="Segoe UI" pitchFamily="34" charset="0"/>
                        <a:cs typeface="Segoe UI Semibold" panose="020B0702040204020203" pitchFamily="34" charset="0"/>
                      </a:endParaRPr>
                    </a:p>
                  </a:txBody>
                  <a:tcPr marL="80682" marR="80682" marT="40341" marB="4034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800" b="0" i="0" dirty="0">
                          <a:solidFill>
                            <a:schemeClr val="bg1"/>
                          </a:solidFill>
                          <a:latin typeface="+mn-lt"/>
                          <a:cs typeface="Segoe UI Semibold" panose="020B0702040204020203" pitchFamily="34" charset="0"/>
                        </a:rPr>
                        <a:t>Wie kann ich sicherstellen, dass unsere Kundendaten nicht nach außen dringen? </a:t>
                      </a:r>
                      <a:endParaRPr lang="en-US" sz="800" b="0" i="0" dirty="0">
                        <a:solidFill>
                          <a:schemeClr val="bg1"/>
                        </a:solidFill>
                        <a:latin typeface="+mn-lt"/>
                        <a:ea typeface="Segoe UI" pitchFamily="34" charset="0"/>
                        <a:cs typeface="Segoe UI Semibold" panose="020B0702040204020203" pitchFamily="34" charset="0"/>
                      </a:endParaRPr>
                    </a:p>
                  </a:txBody>
                  <a:tcPr marL="80682" marR="80682" marT="40341" marB="4034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800" b="0" i="0" dirty="0">
                          <a:solidFill>
                            <a:schemeClr val="bg1"/>
                          </a:solidFill>
                          <a:latin typeface="+mn-lt"/>
                          <a:cs typeface="Segoe UI Semibold" panose="020B0702040204020203" pitchFamily="34" charset="0"/>
                        </a:rPr>
                        <a:t>Wie kann ich sicherstellen, dass meine Mitarbeiter sicher mit ihren Smartphones arbeiten können? </a:t>
                      </a:r>
                      <a:endParaRPr lang="en-US" sz="800" b="0" i="0" dirty="0">
                        <a:solidFill>
                          <a:schemeClr val="bg1"/>
                        </a:solidFill>
                        <a:latin typeface="+mn-lt"/>
                        <a:ea typeface="Segoe UI" pitchFamily="34" charset="0"/>
                        <a:cs typeface="Segoe UI Semibold" panose="020B0702040204020203" pitchFamily="34" charset="0"/>
                      </a:endParaRPr>
                    </a:p>
                  </a:txBody>
                  <a:tcPr marL="80682" marR="80682" marT="40341" marB="40341">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4171188428"/>
                  </a:ext>
                </a:extLst>
              </a:tr>
              <a:tr h="553214">
                <a:tc>
                  <a:txBody>
                    <a:bodyPr/>
                    <a:lstStyle/>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800" b="0" i="0" dirty="0">
                          <a:solidFill>
                            <a:schemeClr val="bg1"/>
                          </a:solidFill>
                          <a:latin typeface="Segoe UI" panose="020B0502040204020203" pitchFamily="34" charset="0"/>
                          <a:cs typeface="Segoe UI" panose="020B0502040204020203" pitchFamily="34" charset="0"/>
                        </a:rPr>
                        <a:t>Situation bei KMUs</a:t>
                      </a:r>
                    </a:p>
                  </a:txBody>
                  <a:tcPr marL="80682" marR="80682" marT="40341" marB="40341" anchor="ctr">
                    <a:lnL w="12700" cmpd="sng">
                      <a:noFill/>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800" dirty="0">
                          <a:solidFill>
                            <a:srgbClr val="2F2F2F"/>
                          </a:solidFill>
                          <a:effectLst/>
                          <a:latin typeface="Segoe UI" panose="020B0502040204020203" pitchFamily="34" charset="0"/>
                          <a:ea typeface="Calibri" panose="020F0502020204030204" pitchFamily="34" charset="0"/>
                        </a:rPr>
                        <a:t>Nur 53 % verwenden eine E-Mail-Verschlüsselung</a:t>
                      </a:r>
                      <a:r>
                        <a:rPr lang="de-de" sz="800" baseline="30000" dirty="0">
                          <a:solidFill>
                            <a:srgbClr val="2F2F2F"/>
                          </a:solidFill>
                          <a:effectLst/>
                          <a:latin typeface="Segoe UI" panose="020B0502040204020203" pitchFamily="34" charset="0"/>
                          <a:ea typeface="Calibri" panose="020F0502020204030204" pitchFamily="34" charset="0"/>
                        </a:rPr>
                        <a:t>1</a:t>
                      </a:r>
                      <a:endParaRPr lang="en-US" sz="800" b="0" i="0" baseline="30000" dirty="0">
                        <a:solidFill>
                          <a:srgbClr val="2F2F2F"/>
                        </a:solidFill>
                        <a:latin typeface="Segoe UI" panose="020B0502040204020203" pitchFamily="34" charset="0"/>
                        <a:cs typeface="Segoe UI" panose="020B0502040204020203" pitchFamily="34" charset="0"/>
                      </a:endParaRPr>
                    </a:p>
                  </a:txBody>
                  <a:tcPr marL="80682" marR="80682" marT="40341" marB="40341">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Arial" panose="020B0604020202020204" pitchFamily="34" charset="0"/>
                        <a:buNone/>
                      </a:pPr>
                      <a:r>
                        <a:rPr kumimoji="0" lang="de-de" altLang="de-de" sz="800" b="0" i="0" u="none" strike="noStrike" cap="none" normalizeH="0" baseline="0" dirty="0">
                          <a:ln>
                            <a:noFill/>
                          </a:ln>
                          <a:effectLst/>
                          <a:latin typeface="Segoe UI" panose="020B0502040204020203" pitchFamily="34" charset="0"/>
                          <a:cs typeface="Segoe UI" panose="020B0502040204020203" pitchFamily="34" charset="0"/>
                        </a:rPr>
                        <a:t>52 % der Sicherheitsverletzungen sind auf menschliches Versagen oder einen Systemfehler zurückzuführen</a:t>
                      </a:r>
                      <a:r>
                        <a:rPr kumimoji="0" lang="de-de" altLang="de-de" sz="800" b="0" i="0" u="none" strike="noStrike" cap="none" normalizeH="0" baseline="30000" dirty="0">
                          <a:ln>
                            <a:noFill/>
                          </a:ln>
                          <a:effectLst/>
                          <a:latin typeface="Segoe UI" panose="020B0502040204020203" pitchFamily="34" charset="0"/>
                          <a:cs typeface="Segoe UI" panose="020B0502040204020203" pitchFamily="34" charset="0"/>
                        </a:rPr>
                        <a:t>3</a:t>
                      </a:r>
                      <a:endParaRPr lang="en-US" sz="800" b="0" i="0" baseline="30000" dirty="0">
                        <a:latin typeface="Segoe UI" panose="020B0502040204020203" pitchFamily="34" charset="0"/>
                        <a:cs typeface="Segoe UI" panose="020B0502040204020203" pitchFamily="34" charset="0"/>
                      </a:endParaRPr>
                    </a:p>
                  </a:txBody>
                  <a:tcPr marL="80682" marR="80682" marT="40341" marB="40341">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Arial" panose="020B0604020202020204" pitchFamily="34" charset="0"/>
                        <a:buNone/>
                      </a:pPr>
                      <a:r>
                        <a:rPr kumimoji="0" lang="de-de" sz="800" b="0" i="0" u="none" strike="noStrike" kern="1200" cap="none" normalizeH="0" baseline="0" dirty="0">
                          <a:ln>
                            <a:noFill/>
                          </a:ln>
                          <a:effectLst/>
                          <a:latin typeface="Segoe UI" panose="020B0502040204020203" pitchFamily="34" charset="0"/>
                          <a:cs typeface="Segoe UI" panose="020B0502040204020203" pitchFamily="34" charset="0"/>
                        </a:rPr>
                        <a:t>74 % der KMUs haben keine BYOD-Richtlinien</a:t>
                      </a:r>
                      <a:r>
                        <a:rPr kumimoji="0" lang="de-de" sz="800" b="0" i="0" u="none" strike="noStrike" kern="1200" cap="none" normalizeH="0" baseline="30000" dirty="0">
                          <a:ln>
                            <a:noFill/>
                          </a:ln>
                          <a:effectLst/>
                          <a:latin typeface="Segoe UI" panose="020B0502040204020203" pitchFamily="34" charset="0"/>
                          <a:cs typeface="Segoe UI" panose="020B0502040204020203" pitchFamily="34" charset="0"/>
                        </a:rPr>
                        <a:t>4</a:t>
                      </a:r>
                      <a:endParaRPr kumimoji="0" lang="en-US" sz="800" b="0" i="0" u="none" strike="noStrike" kern="1200" cap="none" normalizeH="0" baseline="30000" dirty="0">
                        <a:ln>
                          <a:noFill/>
                        </a:ln>
                        <a:solidFill>
                          <a:srgbClr val="333333"/>
                        </a:solidFill>
                        <a:effectLst/>
                        <a:latin typeface="Segoe UI" panose="020B0502040204020203" pitchFamily="34" charset="0"/>
                        <a:ea typeface="+mn-ea"/>
                        <a:cs typeface="Segoe UI" panose="020B0502040204020203" pitchFamily="34" charset="0"/>
                      </a:endParaRPr>
                    </a:p>
                  </a:txBody>
                  <a:tcPr marL="80682" marR="80682" marT="40341" marB="40341">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43031277"/>
                  </a:ext>
                </a:extLst>
              </a:tr>
              <a:tr h="397179">
                <a:tc>
                  <a:txBody>
                    <a:bodyPr/>
                    <a:lstStyle/>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800" b="0" i="0" dirty="0">
                          <a:solidFill>
                            <a:schemeClr val="bg1"/>
                          </a:solidFill>
                          <a:latin typeface="Segoe UI" panose="020B0502040204020203" pitchFamily="34" charset="0"/>
                          <a:cs typeface="Segoe UI" panose="020B0502040204020203" pitchFamily="34" charset="0"/>
                        </a:rPr>
                        <a:t>Beschreiben Sie, welche Vorteile Microsoft 365 Business bietet</a:t>
                      </a:r>
                      <a:endParaRPr lang="en-US" sz="800" b="0" i="0" dirty="0">
                        <a:solidFill>
                          <a:schemeClr val="bg1"/>
                        </a:solidFill>
                        <a:latin typeface="Segoe UI" panose="020B0502040204020203" pitchFamily="34" charset="0"/>
                        <a:ea typeface="Segoe UI" pitchFamily="34" charset="0"/>
                        <a:cs typeface="Segoe UI" panose="020B0502040204020203" pitchFamily="34" charset="0"/>
                      </a:endParaRPr>
                    </a:p>
                  </a:txBody>
                  <a:tcPr marL="80682" marR="80682" marT="40341" marB="40341" anchor="ctr">
                    <a:lnL w="12700" cmpd="sng">
                      <a:noFill/>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800" b="0" i="0" dirty="0">
                          <a:latin typeface="Segoe UI" panose="020B0502040204020203" pitchFamily="34" charset="0"/>
                          <a:cs typeface="Segoe UI" panose="020B0502040204020203" pitchFamily="34" charset="0"/>
                        </a:rPr>
                        <a:t>Schutz vor Sicherheitsbedrohungen</a:t>
                      </a:r>
                    </a:p>
                    <a:p>
                      <a:pPr marL="171450" indent="-171450">
                        <a:spcAft>
                          <a:spcPts val="400"/>
                        </a:spcAft>
                        <a:buClr>
                          <a:srgbClr val="0078D7"/>
                        </a:buClr>
                        <a:buFont typeface="Arial" panose="020B0604020202020204" pitchFamily="34" charset="0"/>
                        <a:buChar char="•"/>
                      </a:pPr>
                      <a:r>
                        <a:rPr lang="de-de" sz="800" b="0" i="0" kern="1200" dirty="0">
                          <a:latin typeface="Segoe UI" panose="020B0502040204020203" pitchFamily="34" charset="0"/>
                          <a:cs typeface="Segoe UI" panose="020B0502040204020203" pitchFamily="34" charset="0"/>
                        </a:rPr>
                        <a:t>Schützen Sie Posteingänge vor Spam und Viren</a:t>
                      </a:r>
                    </a:p>
                    <a:p>
                      <a:pPr marL="171450" indent="-171450">
                        <a:spcAft>
                          <a:spcPts val="400"/>
                        </a:spcAft>
                        <a:buClr>
                          <a:srgbClr val="0078D7"/>
                        </a:buClr>
                        <a:buFont typeface="Arial" panose="020B0604020202020204" pitchFamily="34" charset="0"/>
                        <a:buChar char="•"/>
                      </a:pPr>
                      <a:r>
                        <a:rPr lang="de-de" sz="800" b="0" i="0" kern="1200" dirty="0">
                          <a:latin typeface="Segoe UI" panose="020B0502040204020203" pitchFamily="34" charset="0"/>
                          <a:cs typeface="Segoe UI" panose="020B0502040204020203" pitchFamily="34" charset="0"/>
                        </a:rPr>
                        <a:t>Blockieren Sie Ransomware- und Phishing-Angriffe</a:t>
                      </a:r>
                    </a:p>
                    <a:p>
                      <a:pPr marL="171450" indent="-171450">
                        <a:spcAft>
                          <a:spcPts val="400"/>
                        </a:spcAft>
                        <a:buClr>
                          <a:srgbClr val="0078D7"/>
                        </a:buClr>
                        <a:buFont typeface="Arial" panose="020B0604020202020204" pitchFamily="34" charset="0"/>
                        <a:buChar char="•"/>
                      </a:pPr>
                      <a:r>
                        <a:rPr lang="de-de" sz="800" b="0" i="0" kern="1200" dirty="0">
                          <a:latin typeface="Segoe UI" panose="020B0502040204020203" pitchFamily="34" charset="0"/>
                          <a:cs typeface="Segoe UI" panose="020B0502040204020203" pitchFamily="34" charset="0"/>
                        </a:rPr>
                        <a:t>Halten Sie Windows 10-Geräte sicher</a:t>
                      </a:r>
                      <a:endParaRPr lang="en-US" sz="800" b="0" i="0" kern="1200" dirty="0">
                        <a:solidFill>
                          <a:schemeClr val="tx1"/>
                        </a:solidFill>
                        <a:latin typeface="Segoe UI" panose="020B0502040204020203" pitchFamily="34" charset="0"/>
                        <a:cs typeface="Segoe UI" panose="020B0502040204020203" pitchFamily="34" charset="0"/>
                      </a:endParaRPr>
                    </a:p>
                  </a:txBody>
                  <a:tcPr marL="80682" marR="80682" marT="40341" marB="40341">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800" b="0" i="0" dirty="0">
                          <a:latin typeface="Segoe UI" panose="020B0502040204020203" pitchFamily="34" charset="0"/>
                          <a:cs typeface="Segoe UI" panose="020B0502040204020203" pitchFamily="34" charset="0"/>
                        </a:rPr>
                        <a:t>Schützen Sie die Unternehmensdaten </a:t>
                      </a:r>
                      <a:br>
                        <a:rPr sz="1200" dirty="0"/>
                      </a:br>
                      <a:r>
                        <a:rPr lang="de-de" sz="800" b="0" i="0" dirty="0">
                          <a:latin typeface="Segoe UI" panose="020B0502040204020203" pitchFamily="34" charset="0"/>
                          <a:cs typeface="Segoe UI" panose="020B0502040204020203" pitchFamily="34" charset="0"/>
                        </a:rPr>
                        <a:t>vor versehentlicher Veröffentlichung</a:t>
                      </a:r>
                    </a:p>
                    <a:p>
                      <a:pPr marL="171450" indent="-171450">
                        <a:spcAft>
                          <a:spcPts val="400"/>
                        </a:spcAft>
                        <a:buClr>
                          <a:srgbClr val="0078D7"/>
                        </a:buClr>
                        <a:buFont typeface="Arial" panose="020B0604020202020204" pitchFamily="34" charset="0"/>
                        <a:buChar char="•"/>
                      </a:pPr>
                      <a:r>
                        <a:rPr lang="de-de" sz="800" b="0" i="0" dirty="0">
                          <a:latin typeface="Segoe UI" panose="020B0502040204020203" pitchFamily="34" charset="0"/>
                          <a:cs typeface="Segoe UI" panose="020B0502040204020203" pitchFamily="34" charset="0"/>
                        </a:rPr>
                        <a:t>Schränken Sie das Kopieren und Speichern von Geschäftsinformationen ein</a:t>
                      </a:r>
                    </a:p>
                    <a:p>
                      <a:pPr marL="171450" indent="-171450">
                        <a:spcAft>
                          <a:spcPts val="400"/>
                        </a:spcAft>
                        <a:buClr>
                          <a:srgbClr val="0078D7"/>
                        </a:buClr>
                        <a:buFont typeface="Arial" panose="020B0604020202020204" pitchFamily="34" charset="0"/>
                        <a:buChar char="•"/>
                      </a:pPr>
                      <a:r>
                        <a:rPr lang="de-de" sz="800" b="0" i="0" dirty="0">
                          <a:latin typeface="Segoe UI" panose="020B0502040204020203" pitchFamily="34" charset="0"/>
                          <a:cs typeface="Segoe UI" panose="020B0502040204020203" pitchFamily="34" charset="0"/>
                        </a:rPr>
                        <a:t>Blockieren Sie die Weitergabe vertraulicher Informationen wie Kreditkartennummern</a:t>
                      </a:r>
                    </a:p>
                    <a:p>
                      <a:pPr marL="171450" indent="-171450">
                        <a:spcAft>
                          <a:spcPts val="400"/>
                        </a:spcAft>
                        <a:buClr>
                          <a:srgbClr val="0078D7"/>
                        </a:buClr>
                        <a:buFont typeface="Arial" panose="020B0604020202020204" pitchFamily="34" charset="0"/>
                        <a:buChar char="•"/>
                      </a:pPr>
                      <a:r>
                        <a:rPr lang="de-de" sz="800" b="0" i="0" dirty="0">
                          <a:latin typeface="Segoe UI" panose="020B0502040204020203" pitchFamily="34" charset="0"/>
                          <a:cs typeface="Segoe UI" panose="020B0502040204020203" pitchFamily="34" charset="0"/>
                        </a:rPr>
                        <a:t>Nutzen Sie E-Mail-Backups in sicheren Archiven</a:t>
                      </a:r>
                      <a:endParaRPr lang="en-US" sz="800" b="0" i="0" kern="1200" dirty="0">
                        <a:solidFill>
                          <a:schemeClr val="tx1"/>
                        </a:solidFill>
                        <a:latin typeface="Segoe UI" panose="020B0502040204020203" pitchFamily="34" charset="0"/>
                        <a:cs typeface="Segoe UI" panose="020B0502040204020203" pitchFamily="34" charset="0"/>
                      </a:endParaRPr>
                    </a:p>
                  </a:txBody>
                  <a:tcPr marL="80682" marR="80682" marT="40341" marB="40341">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de" sz="800" b="0" i="0" dirty="0">
                          <a:latin typeface="Segoe UI" panose="020B0502040204020203" pitchFamily="34" charset="0"/>
                          <a:cs typeface="Segoe UI" panose="020B0502040204020203" pitchFamily="34" charset="0"/>
                        </a:rPr>
                        <a:t>Kontrollieren Sie, wer Zugriff auf Geschäftsinformationen hat </a:t>
                      </a:r>
                      <a:endParaRPr lang="en-US" sz="800" b="0" i="0" dirty="0">
                        <a:solidFill>
                          <a:srgbClr val="FF0000"/>
                        </a:solidFill>
                        <a:latin typeface="Segoe UI" panose="020B0502040204020203" pitchFamily="34" charset="0"/>
                        <a:cs typeface="Segoe UI" panose="020B0502040204020203" pitchFamily="34" charset="0"/>
                      </a:endParaRPr>
                    </a:p>
                    <a:p>
                      <a:pPr marL="171450" indent="-171450">
                        <a:spcAft>
                          <a:spcPts val="400"/>
                        </a:spcAft>
                        <a:buClr>
                          <a:srgbClr val="0078D7"/>
                        </a:buClr>
                        <a:buFont typeface="Arial" panose="020B0604020202020204" pitchFamily="34" charset="0"/>
                        <a:buChar char="•"/>
                      </a:pPr>
                      <a:r>
                        <a:rPr lang="de-de" sz="800" b="0" i="0" dirty="0">
                          <a:latin typeface="Segoe UI" panose="020B0502040204020203" pitchFamily="34" charset="0"/>
                          <a:cs typeface="Segoe UI" panose="020B0502040204020203" pitchFamily="34" charset="0"/>
                        </a:rPr>
                        <a:t>Beschränken Sie, wer Zugriff auf Geschäftsinformationen hat</a:t>
                      </a:r>
                    </a:p>
                    <a:p>
                      <a:pPr marL="171450" indent="-171450">
                        <a:spcAft>
                          <a:spcPts val="400"/>
                        </a:spcAft>
                        <a:buClr>
                          <a:srgbClr val="0078D7"/>
                        </a:buClr>
                        <a:buFont typeface="Arial" panose="020B0604020202020204" pitchFamily="34" charset="0"/>
                        <a:buChar char="•"/>
                      </a:pPr>
                      <a:r>
                        <a:rPr lang="de-de" sz="800" b="0" i="0" dirty="0">
                          <a:latin typeface="Segoe UI" panose="020B0502040204020203" pitchFamily="34" charset="0"/>
                          <a:cs typeface="Segoe UI" panose="020B0502040204020203" pitchFamily="34" charset="0"/>
                        </a:rPr>
                        <a:t>Schützen Sie freigegebene Dokumente</a:t>
                      </a:r>
                    </a:p>
                    <a:p>
                      <a:pPr marL="171450" indent="-171450">
                        <a:spcAft>
                          <a:spcPts val="400"/>
                        </a:spcAft>
                        <a:buClr>
                          <a:srgbClr val="0078D7"/>
                        </a:buClr>
                        <a:buFont typeface="Arial" panose="020B0604020202020204" pitchFamily="34" charset="0"/>
                        <a:buChar char="•"/>
                      </a:pPr>
                      <a:r>
                        <a:rPr lang="de-de" sz="800" b="0" i="0" dirty="0">
                          <a:latin typeface="Segoe UI" panose="020B0502040204020203" pitchFamily="34" charset="0"/>
                          <a:cs typeface="Segoe UI" panose="020B0502040204020203" pitchFamily="34" charset="0"/>
                        </a:rPr>
                        <a:t>Kontrollieren Sie Geschäftsinformationen auf mobilen Geräten</a:t>
                      </a:r>
                    </a:p>
                    <a:p>
                      <a:pPr marL="171450" indent="-171450">
                        <a:spcAft>
                          <a:spcPts val="400"/>
                        </a:spcAft>
                        <a:buClr>
                          <a:srgbClr val="0078D7"/>
                        </a:buClr>
                        <a:buFont typeface="Arial" panose="020B0604020202020204" pitchFamily="34" charset="0"/>
                        <a:buChar char="•"/>
                      </a:pPr>
                      <a:r>
                        <a:rPr lang="de-de" sz="800" b="0" i="0" dirty="0">
                          <a:latin typeface="Segoe UI" panose="020B0502040204020203" pitchFamily="34" charset="0"/>
                          <a:cs typeface="Segoe UI" panose="020B0502040204020203" pitchFamily="34" charset="0"/>
                        </a:rPr>
                        <a:t>Stärken Sie den sicheren Zugriff auf Geräte</a:t>
                      </a:r>
                    </a:p>
                  </a:txBody>
                  <a:tcPr marL="80682" marR="80682" marT="40341" marB="40341">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51900148"/>
                  </a:ext>
                </a:extLst>
              </a:tr>
            </a:tbl>
          </a:graphicData>
        </a:graphic>
      </p:graphicFrame>
      <p:sp>
        <p:nvSpPr>
          <p:cNvPr id="21" name="Rectangle 20">
            <a:extLst>
              <a:ext uri="{FF2B5EF4-FFF2-40B4-BE49-F238E27FC236}">
                <a16:creationId xmlns:a16="http://schemas.microsoft.com/office/drawing/2014/main" id="{5AFAE81E-7208-4517-9AB5-64E8BB30C6C5}"/>
              </a:ext>
            </a:extLst>
          </p:cNvPr>
          <p:cNvSpPr/>
          <p:nvPr/>
        </p:nvSpPr>
        <p:spPr>
          <a:xfrm>
            <a:off x="134470" y="2064351"/>
            <a:ext cx="4595674" cy="261610"/>
          </a:xfrm>
          <a:prstGeom prst="rect">
            <a:avLst/>
          </a:prstGeom>
        </p:spPr>
        <p:txBody>
          <a:bodyPr wrap="square" lIns="91440" tIns="45720" rIns="91440" bIns="45720">
            <a:spAutoFit/>
          </a:bodyPr>
          <a:lstStyle/>
          <a:p>
            <a:r>
              <a:rPr lang="de-de" altLang="de-de" sz="1050" dirty="0">
                <a:solidFill>
                  <a:schemeClr val="accent1"/>
                </a:solidFill>
                <a:latin typeface="Segoe UI Semibold" panose="020B0502040204020203" pitchFamily="34" charset="0"/>
                <a:cs typeface="Segoe UI Semibold" panose="020B0502040204020203" pitchFamily="34" charset="0"/>
              </a:rPr>
              <a:t>Die Fakten zur Sicherheit von KMUs</a:t>
            </a:r>
          </a:p>
        </p:txBody>
      </p:sp>
      <p:sp>
        <p:nvSpPr>
          <p:cNvPr id="26" name="Rectangle 25">
            <a:extLst>
              <a:ext uri="{FF2B5EF4-FFF2-40B4-BE49-F238E27FC236}">
                <a16:creationId xmlns:a16="http://schemas.microsoft.com/office/drawing/2014/main" id="{3D8F0E02-7847-42F3-93CA-5467AF31D4B4}"/>
              </a:ext>
            </a:extLst>
          </p:cNvPr>
          <p:cNvSpPr/>
          <p:nvPr/>
        </p:nvSpPr>
        <p:spPr>
          <a:xfrm>
            <a:off x="134470" y="3738729"/>
            <a:ext cx="6292403" cy="507831"/>
          </a:xfrm>
          <a:prstGeom prst="rect">
            <a:avLst/>
          </a:prstGeom>
        </p:spPr>
        <p:txBody>
          <a:bodyPr wrap="square" lIns="91440" tIns="45720" rIns="91440" bIns="45720">
            <a:spAutoFit/>
          </a:bodyPr>
          <a:lstStyle/>
          <a:p>
            <a:pPr lvl="0">
              <a:defRPr/>
            </a:pPr>
            <a:r>
              <a:rPr lang="de-de" sz="900" b="1" dirty="0">
                <a:solidFill>
                  <a:prstClr val="black"/>
                </a:solidFill>
                <a:latin typeface="Segoe UI Semibold" panose="020B0502040204020203" pitchFamily="34" charset="0"/>
                <a:cs typeface="Segoe UI Semibold" panose="020B0502040204020203" pitchFamily="34" charset="0"/>
              </a:rPr>
              <a:t>Mit Microsoft 365 Business als Grundlage für Ihre Sicherheitslösung können Sie Ihren KMU-Kunden helfen, ihr Unternehmen und ihre Assets zu schützen, die Sicherheitsstrategie zu vereinfachen und neue Technologien sicher einzusetzen – und das alles bei gleichzeitigem Wachstum des eigenen Unternehmens.</a:t>
            </a:r>
          </a:p>
        </p:txBody>
      </p:sp>
      <p:sp>
        <p:nvSpPr>
          <p:cNvPr id="27" name="Rectangle 26">
            <a:extLst>
              <a:ext uri="{FF2B5EF4-FFF2-40B4-BE49-F238E27FC236}">
                <a16:creationId xmlns:a16="http://schemas.microsoft.com/office/drawing/2014/main" id="{385F57BB-9FAB-4224-8527-84596BA9C6A4}"/>
              </a:ext>
            </a:extLst>
          </p:cNvPr>
          <p:cNvSpPr/>
          <p:nvPr/>
        </p:nvSpPr>
        <p:spPr>
          <a:xfrm>
            <a:off x="4243562" y="2617443"/>
            <a:ext cx="2614438" cy="735104"/>
          </a:xfrm>
          <a:prstGeom prst="rect">
            <a:avLst/>
          </a:prstGeom>
          <a:solidFill>
            <a:srgbClr val="007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5" dirty="0">
              <a:solidFill>
                <a:schemeClr val="bg1"/>
              </a:solidFill>
            </a:endParaRPr>
          </a:p>
        </p:txBody>
      </p:sp>
      <p:sp>
        <p:nvSpPr>
          <p:cNvPr id="32" name="Rectangle 31">
            <a:extLst>
              <a:ext uri="{FF2B5EF4-FFF2-40B4-BE49-F238E27FC236}">
                <a16:creationId xmlns:a16="http://schemas.microsoft.com/office/drawing/2014/main" id="{6D16ED7E-A4C7-40EE-9FED-08DC59AA7019}"/>
              </a:ext>
            </a:extLst>
          </p:cNvPr>
          <p:cNvSpPr/>
          <p:nvPr/>
        </p:nvSpPr>
        <p:spPr>
          <a:xfrm>
            <a:off x="4329404" y="2652310"/>
            <a:ext cx="2377317" cy="722890"/>
          </a:xfrm>
          <a:prstGeom prst="rect">
            <a:avLst/>
          </a:prstGeom>
        </p:spPr>
        <p:txBody>
          <a:bodyPr wrap="square">
            <a:spAutoFit/>
          </a:bodyPr>
          <a:lstStyle/>
          <a:p>
            <a:pPr lvl="0">
              <a:spcAft>
                <a:spcPts val="400"/>
              </a:spcAft>
            </a:pPr>
            <a:r>
              <a:rPr lang="de-de" sz="1000" b="1" dirty="0">
                <a:solidFill>
                  <a:schemeClr val="bg1"/>
                </a:solidFill>
                <a:latin typeface="Segoe UI Semibold" panose="020B0502040204020203" pitchFamily="34" charset="0"/>
                <a:ea typeface="Yu Gothic Light" panose="020B0300000000000000" pitchFamily="34" charset="-128"/>
                <a:cs typeface="Segoe UI Semibold" panose="020B0502040204020203" pitchFamily="34" charset="0"/>
              </a:rPr>
              <a:t>Setzen Sie sich für eine proaktive Sicherheit ein </a:t>
            </a:r>
            <a:endParaRPr lang="en-US" altLang="en-US" sz="800" dirty="0">
              <a:solidFill>
                <a:schemeClr val="bg1"/>
              </a:solidFill>
              <a:latin typeface="Segoe UI" panose="020B0502040204020203" pitchFamily="34" charset="0"/>
              <a:cs typeface="Segoe UI" panose="020B0502040204020203" pitchFamily="34" charset="0"/>
            </a:endParaRPr>
          </a:p>
          <a:p>
            <a:pPr>
              <a:spcAft>
                <a:spcPts val="400"/>
              </a:spcAft>
            </a:pPr>
            <a:r>
              <a:rPr lang="de-de" altLang="de-de" sz="800" dirty="0">
                <a:solidFill>
                  <a:schemeClr val="bg1"/>
                </a:solidFill>
                <a:latin typeface="Segoe UI" panose="020B0502040204020203" pitchFamily="34" charset="0"/>
                <a:cs typeface="Segoe UI" panose="020B0502040204020203" pitchFamily="34" charset="0"/>
              </a:rPr>
              <a:t>Es steht zu viel auf dem Spiel, um Ihre Kunden dem Zufall zu überlassen.</a:t>
            </a:r>
            <a:endParaRPr lang="en-US" sz="800" dirty="0">
              <a:solidFill>
                <a:schemeClr val="bg1"/>
              </a:solidFill>
              <a:latin typeface="Segoe UI" panose="020B0502040204020203" pitchFamily="34" charset="0"/>
              <a:cs typeface="Segoe UI" panose="020B0502040204020203" pitchFamily="34" charset="0"/>
            </a:endParaRPr>
          </a:p>
        </p:txBody>
      </p:sp>
      <p:sp>
        <p:nvSpPr>
          <p:cNvPr id="2" name="Rectangle 1">
            <a:extLst>
              <a:ext uri="{FF2B5EF4-FFF2-40B4-BE49-F238E27FC236}">
                <a16:creationId xmlns:a16="http://schemas.microsoft.com/office/drawing/2014/main" id="{B2D788F3-1EFC-4403-8EB4-1AF4AA70F24D}"/>
              </a:ext>
            </a:extLst>
          </p:cNvPr>
          <p:cNvSpPr/>
          <p:nvPr/>
        </p:nvSpPr>
        <p:spPr>
          <a:xfrm>
            <a:off x="134470" y="5329050"/>
            <a:ext cx="6269406" cy="253916"/>
          </a:xfrm>
          <a:prstGeom prst="rect">
            <a:avLst/>
          </a:prstGeom>
        </p:spPr>
        <p:txBody>
          <a:bodyPr wrap="square" lIns="91440" tIns="45720" rIns="91440" bIns="45720">
            <a:spAutoFit/>
          </a:bodyPr>
          <a:lstStyle/>
          <a:p>
            <a:r>
              <a:rPr lang="de-de" altLang="de-de" sz="1050" dirty="0">
                <a:solidFill>
                  <a:srgbClr val="0078D7"/>
                </a:solidFill>
                <a:latin typeface="Segoe UI Semibold" panose="020B0502040204020203" pitchFamily="34" charset="0"/>
                <a:ea typeface="Yu Gothic Light" panose="020B0300000000000000" pitchFamily="34" charset="-128"/>
                <a:cs typeface="Segoe UI Semibold" panose="020B0502040204020203" pitchFamily="34" charset="0"/>
              </a:rPr>
              <a:t>Identifizieren und berücksichtigen Sie die Sicherheitsbedenken Ihrer Kunden</a:t>
            </a:r>
            <a:endParaRPr lang="en-US" sz="1050" dirty="0">
              <a:solidFill>
                <a:srgbClr val="0078D7"/>
              </a:solidFill>
              <a:latin typeface="Segoe UI Semibold" panose="020B0502040204020203" pitchFamily="34" charset="0"/>
              <a:ea typeface="Yu Gothic Light" panose="020B0300000000000000" pitchFamily="34" charset="-128"/>
              <a:cs typeface="Segoe UI Semibold" panose="020B0502040204020203" pitchFamily="34" charset="0"/>
            </a:endParaRPr>
          </a:p>
        </p:txBody>
      </p:sp>
      <p:sp>
        <p:nvSpPr>
          <p:cNvPr id="35" name="Rectangle 34">
            <a:extLst>
              <a:ext uri="{FF2B5EF4-FFF2-40B4-BE49-F238E27FC236}">
                <a16:creationId xmlns:a16="http://schemas.microsoft.com/office/drawing/2014/main" id="{5DE47B37-19A3-462A-B513-01AEB425AAA2}"/>
              </a:ext>
            </a:extLst>
          </p:cNvPr>
          <p:cNvSpPr/>
          <p:nvPr/>
        </p:nvSpPr>
        <p:spPr>
          <a:xfrm>
            <a:off x="134470" y="4211487"/>
            <a:ext cx="5849959" cy="253916"/>
          </a:xfrm>
          <a:prstGeom prst="rect">
            <a:avLst/>
          </a:prstGeom>
        </p:spPr>
        <p:txBody>
          <a:bodyPr wrap="square" lIns="91440" tIns="45720" rIns="91440" bIns="45720">
            <a:spAutoFit/>
          </a:bodyPr>
          <a:lstStyle/>
          <a:p>
            <a:pPr defTabSz="623466" eaLnBrk="0" fontAlgn="base" hangingPunct="0">
              <a:spcBef>
                <a:spcPct val="0"/>
              </a:spcBef>
              <a:spcAft>
                <a:spcPct val="0"/>
              </a:spcAft>
            </a:pPr>
            <a:r>
              <a:rPr lang="de-de" altLang="de-de" sz="1050" dirty="0">
                <a:solidFill>
                  <a:srgbClr val="0078D7"/>
                </a:solidFill>
                <a:latin typeface="Segoe UI Semibold" panose="020B0502040204020203" pitchFamily="34" charset="0"/>
                <a:ea typeface="Yu Gothic Light" panose="020B0300000000000000" pitchFamily="34" charset="-128"/>
                <a:cs typeface="Segoe UI Semibold" panose="020B0502040204020203" pitchFamily="34" charset="0"/>
              </a:rPr>
              <a:t>Wählen Sie einen passenden Moment, um das Gespräch zu beginnen.</a:t>
            </a:r>
          </a:p>
        </p:txBody>
      </p:sp>
      <p:sp>
        <p:nvSpPr>
          <p:cNvPr id="38" name="Rectangle 37">
            <a:extLst>
              <a:ext uri="{FF2B5EF4-FFF2-40B4-BE49-F238E27FC236}">
                <a16:creationId xmlns:a16="http://schemas.microsoft.com/office/drawing/2014/main" id="{2EE02DA5-AF09-49B5-A009-16426FBB4ADC}"/>
              </a:ext>
            </a:extLst>
          </p:cNvPr>
          <p:cNvSpPr/>
          <p:nvPr/>
        </p:nvSpPr>
        <p:spPr>
          <a:xfrm>
            <a:off x="183713" y="4838330"/>
            <a:ext cx="6422544" cy="369332"/>
          </a:xfrm>
          <a:prstGeom prst="rect">
            <a:avLst/>
          </a:prstGeom>
        </p:spPr>
        <p:txBody>
          <a:bodyPr wrap="square" numCol="2">
            <a:noAutofit/>
          </a:bodyPr>
          <a:lstStyle/>
          <a:p>
            <a:pPr marL="208721" indent="-208721" defTabSz="623466" eaLnBrk="0" fontAlgn="base" hangingPunct="0">
              <a:spcBef>
                <a:spcPct val="0"/>
              </a:spcBef>
              <a:spcAft>
                <a:spcPct val="0"/>
              </a:spcAft>
              <a:buClr>
                <a:srgbClr val="0078D7"/>
              </a:buClr>
              <a:buFont typeface="Arial" panose="020B0604020202020204" pitchFamily="34" charset="0"/>
              <a:buChar char="•"/>
            </a:pPr>
            <a:r>
              <a:rPr lang="de-de" sz="882" dirty="0">
                <a:solidFill>
                  <a:prstClr val="black"/>
                </a:solidFill>
                <a:cs typeface="Segoe UI Semibold" panose="020B0502040204020203" pitchFamily="34" charset="0"/>
              </a:rPr>
              <a:t>Sicherheitsverletzung</a:t>
            </a:r>
          </a:p>
          <a:p>
            <a:pPr marL="208721" indent="-208721" defTabSz="623466" eaLnBrk="0" fontAlgn="base" hangingPunct="0">
              <a:spcBef>
                <a:spcPct val="0"/>
              </a:spcBef>
              <a:spcAft>
                <a:spcPct val="0"/>
              </a:spcAft>
              <a:buClr>
                <a:srgbClr val="0078D7"/>
              </a:buClr>
              <a:buFont typeface="Arial" panose="020B0604020202020204" pitchFamily="34" charset="0"/>
              <a:buChar char="•"/>
            </a:pPr>
            <a:r>
              <a:rPr lang="de-DE" sz="882" dirty="0">
                <a:solidFill>
                  <a:prstClr val="black"/>
                </a:solidFill>
                <a:cs typeface="Segoe UI Semibold" panose="020B0502040204020203" pitchFamily="34" charset="0"/>
              </a:rPr>
              <a:t>End-</a:t>
            </a:r>
            <a:r>
              <a:rPr lang="de-DE" sz="882" dirty="0" err="1">
                <a:solidFill>
                  <a:prstClr val="black"/>
                </a:solidFill>
                <a:cs typeface="Segoe UI Semibold" panose="020B0502040204020203" pitchFamily="34" charset="0"/>
              </a:rPr>
              <a:t>of</a:t>
            </a:r>
            <a:r>
              <a:rPr lang="de-DE" sz="882" dirty="0">
                <a:solidFill>
                  <a:prstClr val="black"/>
                </a:solidFill>
                <a:cs typeface="Segoe UI Semibold" panose="020B0502040204020203" pitchFamily="34" charset="0"/>
              </a:rPr>
              <a:t>-Support</a:t>
            </a:r>
            <a:r>
              <a:rPr lang="de-de" sz="882" dirty="0">
                <a:solidFill>
                  <a:prstClr val="black"/>
                </a:solidFill>
                <a:cs typeface="Segoe UI Semibold" panose="020B0502040204020203" pitchFamily="34" charset="0"/>
              </a:rPr>
              <a:t>: Office 2010, Windows 7, Exchange 2013, Exchange 2013</a:t>
            </a:r>
          </a:p>
          <a:p>
            <a:pPr marL="208721" indent="-208721" defTabSz="623466" eaLnBrk="0" fontAlgn="base" hangingPunct="0">
              <a:spcBef>
                <a:spcPct val="0"/>
              </a:spcBef>
              <a:spcAft>
                <a:spcPct val="0"/>
              </a:spcAft>
              <a:buClr>
                <a:srgbClr val="0078D7"/>
              </a:buClr>
              <a:buFont typeface="Arial" panose="020B0604020202020204" pitchFamily="34" charset="0"/>
              <a:buChar char="•"/>
            </a:pPr>
            <a:r>
              <a:rPr lang="de-de" sz="882" dirty="0">
                <a:solidFill>
                  <a:prstClr val="black"/>
                </a:solidFill>
                <a:cs typeface="Segoe UI Semibold" panose="020B0502040204020203" pitchFamily="34" charset="0"/>
              </a:rPr>
              <a:t>Gesetzliche Anforderungen (GDPR)</a:t>
            </a:r>
          </a:p>
          <a:p>
            <a:pPr marL="208721" indent="-208721" defTabSz="623466" eaLnBrk="0" fontAlgn="base" hangingPunct="0">
              <a:spcBef>
                <a:spcPct val="0"/>
              </a:spcBef>
              <a:spcAft>
                <a:spcPct val="0"/>
              </a:spcAft>
              <a:buClr>
                <a:srgbClr val="0078D7"/>
              </a:buClr>
              <a:buFont typeface="Arial" panose="020B0604020202020204" pitchFamily="34" charset="0"/>
              <a:buChar char="•"/>
            </a:pPr>
            <a:r>
              <a:rPr lang="de-de" sz="882" dirty="0">
                <a:solidFill>
                  <a:prstClr val="black"/>
                </a:solidFill>
                <a:cs typeface="Segoe UI Semibold" panose="020B0502040204020203" pitchFamily="34" charset="0"/>
              </a:rPr>
              <a:t>Erneuerung oder Wettbewerbssituation</a:t>
            </a:r>
          </a:p>
        </p:txBody>
      </p:sp>
      <p:sp>
        <p:nvSpPr>
          <p:cNvPr id="24" name="Rectangle 23">
            <a:extLst>
              <a:ext uri="{FF2B5EF4-FFF2-40B4-BE49-F238E27FC236}">
                <a16:creationId xmlns:a16="http://schemas.microsoft.com/office/drawing/2014/main" id="{4EE2EB97-44E7-49A3-9836-DF586F309CCF}"/>
              </a:ext>
            </a:extLst>
          </p:cNvPr>
          <p:cNvSpPr/>
          <p:nvPr/>
        </p:nvSpPr>
        <p:spPr>
          <a:xfrm>
            <a:off x="149949" y="4399687"/>
            <a:ext cx="6556704" cy="507831"/>
          </a:xfrm>
          <a:prstGeom prst="rect">
            <a:avLst/>
          </a:prstGeom>
        </p:spPr>
        <p:txBody>
          <a:bodyPr wrap="square" lIns="91440" tIns="45720" rIns="91440" bIns="45720">
            <a:spAutoFit/>
          </a:bodyPr>
          <a:lstStyle/>
          <a:p>
            <a:r>
              <a:rPr lang="de-de" sz="900" dirty="0">
                <a:solidFill>
                  <a:prstClr val="black"/>
                </a:solidFill>
                <a:cs typeface="Segoe UI Semilight" panose="020B0402040204020203" pitchFamily="34" charset="0"/>
              </a:rPr>
              <a:t>Es gibt zwar keinen schlechten Zeitpunkt, um über die Verbesserung der Sicherheit zu sprechen, aber Sie können Ihre Glaubwürdigkeit als vertrauenswürdiger Berater erhöhen, indem Sie das Gespräch an ein aktuelles Ereignis im Unternehmen Ihres Kunden knüpfen</a:t>
            </a:r>
            <a:r>
              <a:rPr lang="de-DE" sz="900" dirty="0">
                <a:solidFill>
                  <a:prstClr val="black"/>
                </a:solidFill>
                <a:cs typeface="Segoe UI Semilight" panose="020B0402040204020203" pitchFamily="34" charset="0"/>
              </a:rPr>
              <a:t>:</a:t>
            </a:r>
            <a:r>
              <a:rPr lang="de-de" sz="900" dirty="0">
                <a:solidFill>
                  <a:prstClr val="black"/>
                </a:solidFill>
                <a:cs typeface="Segoe UI Semilight" panose="020B0402040204020203" pitchFamily="34" charset="0"/>
              </a:rPr>
              <a:t>  </a:t>
            </a:r>
          </a:p>
        </p:txBody>
      </p:sp>
      <p:sp>
        <p:nvSpPr>
          <p:cNvPr id="3" name="TextBox 2">
            <a:extLst>
              <a:ext uri="{FF2B5EF4-FFF2-40B4-BE49-F238E27FC236}">
                <a16:creationId xmlns:a16="http://schemas.microsoft.com/office/drawing/2014/main" id="{D94DB0AF-DD39-4D9B-AFB3-D1E377967C14}"/>
              </a:ext>
            </a:extLst>
          </p:cNvPr>
          <p:cNvSpPr txBox="1"/>
          <p:nvPr/>
        </p:nvSpPr>
        <p:spPr>
          <a:xfrm>
            <a:off x="134470" y="8559124"/>
            <a:ext cx="6416482" cy="584775"/>
          </a:xfrm>
          <a:prstGeom prst="rect">
            <a:avLst/>
          </a:prstGeom>
          <a:noFill/>
          <a:ln>
            <a:solidFill>
              <a:schemeClr val="accent1"/>
            </a:solidFill>
          </a:ln>
        </p:spPr>
        <p:txBody>
          <a:bodyPr wrap="square" lIns="91440" tIns="45720" rIns="91440" bIns="45720" rtlCol="0">
            <a:spAutoFit/>
          </a:bodyPr>
          <a:lstStyle>
            <a:defPPr>
              <a:defRPr lang="en-US"/>
            </a:defPPr>
            <a:lvl1pPr>
              <a:defRPr sz="500" baseline="30000">
                <a:solidFill>
                  <a:schemeClr val="tx1">
                    <a:lumMod val="50000"/>
                    <a:lumOff val="50000"/>
                  </a:schemeClr>
                </a:solidFill>
                <a:latin typeface="Segoe UI Semilight" panose="020B0402040204020203" pitchFamily="34" charset="0"/>
                <a:cs typeface="Segoe UI Semilight" panose="020B0402040204020203" pitchFamily="34" charset="0"/>
              </a:defRPr>
            </a:lvl1pPr>
          </a:lstStyle>
          <a:p>
            <a:r>
              <a:rPr lang="de-de" dirty="0"/>
              <a:t>1 </a:t>
            </a:r>
            <a:r>
              <a:rPr lang="de-de" baseline="0" dirty="0"/>
              <a:t>YouGov und Microsoft. </a:t>
            </a:r>
            <a:r>
              <a:rPr lang="de-de" baseline="0" dirty="0">
                <a:solidFill>
                  <a:schemeClr val="accent1"/>
                </a:solidFill>
                <a:hlinkClick r:id="rId6">
                  <a:extLst>
                    <a:ext uri="{A12FA001-AC4F-418D-AE19-62706E023703}">
                      <ahyp:hlinkClr xmlns:ahyp="http://schemas.microsoft.com/office/drawing/2018/hyperlinkcolor" val="tx"/>
                    </a:ext>
                  </a:extLst>
                </a:hlinkClick>
              </a:rPr>
              <a:t>„Small and medium-sized business security concerns and practices online survey“</a:t>
            </a:r>
            <a:r>
              <a:rPr lang="de-de" baseline="0" dirty="0">
                <a:solidFill>
                  <a:schemeClr val="accent1"/>
                </a:solidFill>
              </a:rPr>
              <a:t>. </a:t>
            </a:r>
            <a:r>
              <a:rPr lang="de-de" baseline="0" dirty="0"/>
              <a:t>April 2018.  </a:t>
            </a:r>
          </a:p>
          <a:p>
            <a:r>
              <a:rPr lang="de-de" dirty="0"/>
              <a:t>2 </a:t>
            </a:r>
            <a:r>
              <a:rPr lang="de-de" baseline="0" dirty="0"/>
              <a:t>SEC.gov, „</a:t>
            </a:r>
            <a:r>
              <a:rPr lang="de-de" baseline="0" dirty="0">
                <a:hlinkClick r:id="rId7"/>
              </a:rPr>
              <a:t>The Need for Greater Focus on the Cybersecurity Challenges Facing Small and Midsize Businesses</a:t>
            </a:r>
            <a:r>
              <a:rPr lang="de-de" baseline="0" dirty="0"/>
              <a:t>“, Oktober 2015.</a:t>
            </a:r>
          </a:p>
          <a:p>
            <a:r>
              <a:rPr lang="de-de" dirty="0"/>
              <a:t>3 </a:t>
            </a:r>
            <a:r>
              <a:rPr lang="de-de" baseline="0" dirty="0"/>
              <a:t>Securityintelligence.com von IMB, „</a:t>
            </a:r>
            <a:r>
              <a:rPr lang="de-de" baseline="0" dirty="0">
                <a:hlinkClick r:id="rId8"/>
              </a:rPr>
              <a:t>20 Eye-Opening Cybercrime Statistics</a:t>
            </a:r>
            <a:r>
              <a:rPr lang="de-de" baseline="0" dirty="0"/>
              <a:t>“, November 2016.</a:t>
            </a:r>
          </a:p>
          <a:p>
            <a:r>
              <a:rPr lang="de-de" dirty="0"/>
              <a:t>4 </a:t>
            </a:r>
            <a:r>
              <a:rPr lang="de-de" baseline="0" dirty="0"/>
              <a:t>London Digital Security Centre, „</a:t>
            </a:r>
            <a:r>
              <a:rPr lang="de-de" baseline="0" dirty="0">
                <a:hlinkClick r:id="rId9"/>
              </a:rPr>
              <a:t>How London SMEs can Improve their Digital Security for Free</a:t>
            </a:r>
            <a:r>
              <a:rPr lang="de-de" baseline="0" dirty="0"/>
              <a:t>“, Oktober 2017.</a:t>
            </a:r>
          </a:p>
          <a:p>
            <a:endParaRPr lang="en-US" baseline="0" dirty="0"/>
          </a:p>
          <a:p>
            <a:r>
              <a:rPr lang="de-de" sz="700" b="1" baseline="0" dirty="0">
                <a:solidFill>
                  <a:schemeClr val="tx2"/>
                </a:solidFill>
              </a:rPr>
              <a:t> Nur zur Nutzung durch Microsoft-Partner. Nicht für Kunden. </a:t>
            </a:r>
            <a:endParaRPr lang="en-US" sz="1000" b="1" baseline="0" dirty="0">
              <a:solidFill>
                <a:schemeClr val="tx2"/>
              </a:solidFill>
            </a:endParaRPr>
          </a:p>
        </p:txBody>
      </p:sp>
      <p:sp>
        <p:nvSpPr>
          <p:cNvPr id="25" name="Rectangle 24">
            <a:extLst>
              <a:ext uri="{FF2B5EF4-FFF2-40B4-BE49-F238E27FC236}">
                <a16:creationId xmlns:a16="http://schemas.microsoft.com/office/drawing/2014/main" id="{0EA0548B-CC04-4508-A195-7CC6E171F02D}"/>
              </a:ext>
            </a:extLst>
          </p:cNvPr>
          <p:cNvSpPr/>
          <p:nvPr/>
        </p:nvSpPr>
        <p:spPr>
          <a:xfrm>
            <a:off x="134469" y="2327749"/>
            <a:ext cx="6572183" cy="230832"/>
          </a:xfrm>
          <a:prstGeom prst="rect">
            <a:avLst/>
          </a:prstGeom>
        </p:spPr>
        <p:txBody>
          <a:bodyPr wrap="square" lIns="91440" tIns="45720" rIns="91440" bIns="45720">
            <a:spAutoFit/>
          </a:bodyPr>
          <a:lstStyle/>
          <a:p>
            <a:pPr>
              <a:defRPr/>
            </a:pPr>
            <a:r>
              <a:rPr lang="de-de" sz="900" dirty="0">
                <a:solidFill>
                  <a:prstClr val="black"/>
                </a:solidFill>
                <a:latin typeface="Segoe UI" panose="020B0502040204020203" pitchFamily="34" charset="0"/>
                <a:cs typeface="Segoe UI" panose="020B0502040204020203" pitchFamily="34" charset="0"/>
              </a:rPr>
              <a:t>Nicht alle KMU-Kunden sind sich bewusst, wie ernst die Sicherheitsbedrohungen für ihr Unternehmen sein können.</a:t>
            </a:r>
          </a:p>
        </p:txBody>
      </p:sp>
      <p:sp>
        <p:nvSpPr>
          <p:cNvPr id="28" name="Rectangle 27">
            <a:extLst>
              <a:ext uri="{FF2B5EF4-FFF2-40B4-BE49-F238E27FC236}">
                <a16:creationId xmlns:a16="http://schemas.microsoft.com/office/drawing/2014/main" id="{4DF88967-6682-4EFA-868C-F70321AA1DE1}"/>
              </a:ext>
            </a:extLst>
          </p:cNvPr>
          <p:cNvSpPr/>
          <p:nvPr/>
        </p:nvSpPr>
        <p:spPr>
          <a:xfrm>
            <a:off x="134470" y="3441737"/>
            <a:ext cx="4557465" cy="230832"/>
          </a:xfrm>
          <a:prstGeom prst="rect">
            <a:avLst/>
          </a:prstGeom>
        </p:spPr>
        <p:txBody>
          <a:bodyPr wrap="square" lIns="91440" tIns="45720" rIns="91440" bIns="45720">
            <a:spAutoFit/>
          </a:bodyPr>
          <a:lstStyle/>
          <a:p>
            <a:pPr>
              <a:defRPr/>
            </a:pPr>
            <a:r>
              <a:rPr lang="de-de" sz="900" dirty="0">
                <a:solidFill>
                  <a:prstClr val="black"/>
                </a:solidFill>
                <a:latin typeface="Segoe UI" panose="020B0502040204020203" pitchFamily="34" charset="0"/>
                <a:cs typeface="Segoe UI" panose="020B0502040204020203" pitchFamily="34" charset="0"/>
              </a:rPr>
              <a:t>KMUs wissen möglicherweise nicht genau, wo sie anfangen sollen und wie viel Sicherheit ausreicht.</a:t>
            </a:r>
            <a:endParaRPr lang="en-US" altLang="en-US" sz="900" dirty="0">
              <a:solidFill>
                <a:srgbClr val="333333"/>
              </a:solidFill>
              <a:latin typeface="Segoe UI" panose="020B0502040204020203" pitchFamily="34" charset="0"/>
              <a:cs typeface="Segoe UI" panose="020B0502040204020203" pitchFamily="34" charset="0"/>
            </a:endParaRPr>
          </a:p>
        </p:txBody>
      </p:sp>
      <p:graphicFrame>
        <p:nvGraphicFramePr>
          <p:cNvPr id="5" name="Table 4">
            <a:extLst>
              <a:ext uri="{FF2B5EF4-FFF2-40B4-BE49-F238E27FC236}">
                <a16:creationId xmlns:a16="http://schemas.microsoft.com/office/drawing/2014/main" id="{3BDD72D8-2D8D-4EAA-836B-3605A6AA098A}"/>
              </a:ext>
            </a:extLst>
          </p:cNvPr>
          <p:cNvGraphicFramePr>
            <a:graphicFrameLocks noGrp="1"/>
          </p:cNvGraphicFramePr>
          <p:nvPr>
            <p:extLst>
              <p:ext uri="{D42A27DB-BD31-4B8C-83A1-F6EECF244321}">
                <p14:modId xmlns:p14="http://schemas.microsoft.com/office/powerpoint/2010/main" val="3251634024"/>
              </p:ext>
            </p:extLst>
          </p:nvPr>
        </p:nvGraphicFramePr>
        <p:xfrm>
          <a:off x="217106" y="2489726"/>
          <a:ext cx="4026456" cy="1028700"/>
        </p:xfrm>
        <a:graphic>
          <a:graphicData uri="http://schemas.openxmlformats.org/drawingml/2006/table">
            <a:tbl>
              <a:tblPr firstRow="1" bandRow="1">
                <a:tableStyleId>{2D5ABB26-0587-4C30-8999-92F81FD0307C}</a:tableStyleId>
              </a:tblPr>
              <a:tblGrid>
                <a:gridCol w="388108">
                  <a:extLst>
                    <a:ext uri="{9D8B030D-6E8A-4147-A177-3AD203B41FA5}">
                      <a16:colId xmlns:a16="http://schemas.microsoft.com/office/drawing/2014/main" val="3285289086"/>
                    </a:ext>
                  </a:extLst>
                </a:gridCol>
                <a:gridCol w="3638348">
                  <a:extLst>
                    <a:ext uri="{9D8B030D-6E8A-4147-A177-3AD203B41FA5}">
                      <a16:colId xmlns:a16="http://schemas.microsoft.com/office/drawing/2014/main" val="1176025436"/>
                    </a:ext>
                  </a:extLst>
                </a:gridCol>
              </a:tblGrid>
              <a:tr h="265587">
                <a:tc>
                  <a:txBody>
                    <a:bodyPr/>
                    <a:lstStyle/>
                    <a:p>
                      <a:r>
                        <a:rPr lang="de-de" dirty="0">
                          <a:solidFill>
                            <a:schemeClr val="accent1"/>
                          </a:solidFill>
                          <a:latin typeface="Segoe UI Semibold" panose="020B0702040204020203" pitchFamily="34" charset="0"/>
                          <a:cs typeface="Segoe UI Semibold" panose="020B0702040204020203" pitchFamily="34" charset="0"/>
                        </a:rPr>
                        <a:t>71%</a:t>
                      </a:r>
                    </a:p>
                  </a:txBody>
                  <a:tcPr marL="0" marR="0" anchor="ctr"/>
                </a:tc>
                <a:tc>
                  <a:txBody>
                    <a:bodyPr/>
                    <a:lstStyle/>
                    <a:p>
                      <a:r>
                        <a:rPr lang="de-de" altLang="de-de" sz="900" dirty="0">
                          <a:solidFill>
                            <a:srgbClr val="333333"/>
                          </a:solidFill>
                          <a:latin typeface="Segoe UI" panose="020B0502040204020203" pitchFamily="34" charset="0"/>
                          <a:cs typeface="Segoe UI" panose="020B0502040204020203" pitchFamily="34" charset="0"/>
                        </a:rPr>
                        <a:t>aller KMUs fühlen sich anfällig für einen Cyberangriff</a:t>
                      </a:r>
                      <a:r>
                        <a:rPr lang="de-de" altLang="de-de" sz="900" baseline="30000" dirty="0">
                          <a:solidFill>
                            <a:srgbClr val="333333"/>
                          </a:solidFill>
                          <a:latin typeface="Segoe UI" panose="020B0502040204020203" pitchFamily="34" charset="0"/>
                          <a:cs typeface="Segoe UI" panose="020B0502040204020203" pitchFamily="34" charset="0"/>
                        </a:rPr>
                        <a:t>1</a:t>
                      </a:r>
                      <a:endParaRPr lang="en-US" sz="900" baseline="30000" dirty="0"/>
                    </a:p>
                  </a:txBody>
                  <a:tcPr marL="0" marR="0" anchor="ctr"/>
                </a:tc>
                <a:extLst>
                  <a:ext uri="{0D108BD9-81ED-4DB2-BD59-A6C34878D82A}">
                    <a16:rowId xmlns:a16="http://schemas.microsoft.com/office/drawing/2014/main" val="2702541456"/>
                  </a:ext>
                </a:extLst>
              </a:tr>
              <a:tr h="265587">
                <a:tc>
                  <a:txBody>
                    <a:bodyPr/>
                    <a:lstStyle/>
                    <a:p>
                      <a:r>
                        <a:rPr lang="de-de" dirty="0">
                          <a:solidFill>
                            <a:schemeClr val="accent1"/>
                          </a:solidFill>
                          <a:latin typeface="Segoe UI Semibold" panose="020B0702040204020203" pitchFamily="34" charset="0"/>
                          <a:cs typeface="Segoe UI Semibold" panose="020B0702040204020203" pitchFamily="34" charset="0"/>
                        </a:rPr>
                        <a:t>53%</a:t>
                      </a:r>
                    </a:p>
                  </a:txBody>
                  <a:tcPr marL="0" marR="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e-de" altLang="de-de" sz="900" dirty="0">
                          <a:solidFill>
                            <a:srgbClr val="333333"/>
                          </a:solidFill>
                          <a:latin typeface="Segoe UI" panose="020B0502040204020203" pitchFamily="34" charset="0"/>
                          <a:cs typeface="Segoe UI" panose="020B0502040204020203" pitchFamily="34" charset="0"/>
                        </a:rPr>
                        <a:t>aller KMUs</a:t>
                      </a:r>
                      <a:r>
                        <a:rPr lang="de-de" altLang="de-de" sz="900" baseline="0" dirty="0">
                          <a:solidFill>
                            <a:srgbClr val="333333"/>
                          </a:solidFill>
                          <a:latin typeface="Segoe UI" panose="020B0502040204020203" pitchFamily="34" charset="0"/>
                          <a:cs typeface="Segoe UI" panose="020B0502040204020203" pitchFamily="34" charset="0"/>
                        </a:rPr>
                        <a:t> gehen mit sensiblen Informationen wie z. B. Sozialversicherungsnummern um</a:t>
                      </a:r>
                      <a:r>
                        <a:rPr lang="de-de" altLang="de-de" sz="900" baseline="30000" dirty="0">
                          <a:solidFill>
                            <a:srgbClr val="333333"/>
                          </a:solidFill>
                          <a:latin typeface="Segoe UI" panose="020B0502040204020203" pitchFamily="34" charset="0"/>
                          <a:cs typeface="Segoe UI" panose="020B0502040204020203" pitchFamily="34" charset="0"/>
                        </a:rPr>
                        <a:t>1</a:t>
                      </a:r>
                    </a:p>
                  </a:txBody>
                  <a:tcPr marL="0" marR="0" anchor="ctr"/>
                </a:tc>
                <a:extLst>
                  <a:ext uri="{0D108BD9-81ED-4DB2-BD59-A6C34878D82A}">
                    <a16:rowId xmlns:a16="http://schemas.microsoft.com/office/drawing/2014/main" val="2058360302"/>
                  </a:ext>
                </a:extLst>
              </a:tr>
              <a:tr h="13558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e-de" dirty="0">
                          <a:solidFill>
                            <a:schemeClr val="accent1"/>
                          </a:solidFill>
                          <a:latin typeface="Segoe UI Semibold" panose="020B0702040204020203" pitchFamily="34" charset="0"/>
                          <a:cs typeface="Segoe UI Semibold" panose="020B0702040204020203" pitchFamily="34" charset="0"/>
                        </a:rPr>
                        <a:t>37%</a:t>
                      </a:r>
                    </a:p>
                  </a:txBody>
                  <a:tcPr marL="0" marR="0" anchor="ctr"/>
                </a:tc>
                <a:tc>
                  <a:txBody>
                    <a:bodyPr/>
                    <a:lstStyle/>
                    <a:p>
                      <a:r>
                        <a:rPr lang="de-de" sz="900" dirty="0"/>
                        <a:t>aller KMUs investieren nicht in Sicherheitslösungen, weil sie nicht über das Fachwissen zur Implementierung verfügen</a:t>
                      </a:r>
                      <a:r>
                        <a:rPr lang="de-de" sz="900" baseline="30000" dirty="0"/>
                        <a:t>1</a:t>
                      </a:r>
                      <a:r>
                        <a:rPr lang="de-de" sz="900" dirty="0"/>
                        <a:t> </a:t>
                      </a:r>
                    </a:p>
                  </a:txBody>
                  <a:tcPr marL="0" marR="0" anchor="ctr"/>
                </a:tc>
                <a:extLst>
                  <a:ext uri="{0D108BD9-81ED-4DB2-BD59-A6C34878D82A}">
                    <a16:rowId xmlns:a16="http://schemas.microsoft.com/office/drawing/2014/main" val="186172672"/>
                  </a:ext>
                </a:extLst>
              </a:tr>
            </a:tbl>
          </a:graphicData>
        </a:graphic>
      </p:graphicFrame>
    </p:spTree>
    <p:extLst>
      <p:ext uri="{BB962C8B-B14F-4D97-AF65-F5344CB8AC3E}">
        <p14:creationId xmlns:p14="http://schemas.microsoft.com/office/powerpoint/2010/main" val="1395176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8">
            <a:extLst>
              <a:ext uri="{FF2B5EF4-FFF2-40B4-BE49-F238E27FC236}">
                <a16:creationId xmlns:a16="http://schemas.microsoft.com/office/drawing/2014/main" id="{DB34D51D-A213-4AFC-95D0-C216EBDEAB6C}"/>
              </a:ext>
            </a:extLst>
          </p:cNvPr>
          <p:cNvSpPr>
            <a:spLocks noChangeArrowheads="1"/>
          </p:cNvSpPr>
          <p:nvPr/>
        </p:nvSpPr>
        <p:spPr bwMode="auto">
          <a:xfrm>
            <a:off x="151944" y="8110821"/>
            <a:ext cx="6401622"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defTabSz="623466" eaLnBrk="0" fontAlgn="base" hangingPunct="0">
              <a:buClr>
                <a:srgbClr val="0078D7"/>
              </a:buClr>
            </a:pPr>
            <a:r>
              <a:rPr lang="de-de" altLang="de-de" sz="1050" b="1" dirty="0">
                <a:solidFill>
                  <a:srgbClr val="0078D7"/>
                </a:solidFill>
                <a:latin typeface="Segoe UI Semibold" panose="020B0502040204020203" pitchFamily="34" charset="0"/>
                <a:ea typeface="Yu Gothic Light" panose="020B0300000000000000" pitchFamily="34" charset="-128"/>
                <a:cs typeface="Segoe UI Semibold" panose="020B0502040204020203" pitchFamily="34" charset="0"/>
              </a:rPr>
              <a:t>Hintergrundressourcen </a:t>
            </a:r>
          </a:p>
        </p:txBody>
      </p:sp>
      <p:sp>
        <p:nvSpPr>
          <p:cNvPr id="34" name="Rectangle 33">
            <a:extLst>
              <a:ext uri="{FF2B5EF4-FFF2-40B4-BE49-F238E27FC236}">
                <a16:creationId xmlns:a16="http://schemas.microsoft.com/office/drawing/2014/main" id="{0535027F-1797-A946-B1D0-36A024D9234F}"/>
              </a:ext>
            </a:extLst>
          </p:cNvPr>
          <p:cNvSpPr/>
          <p:nvPr/>
        </p:nvSpPr>
        <p:spPr>
          <a:xfrm>
            <a:off x="0" y="0"/>
            <a:ext cx="6858000" cy="806824"/>
          </a:xfrm>
          <a:prstGeom prst="rect">
            <a:avLst/>
          </a:prstGeom>
          <a:solidFill>
            <a:srgbClr val="007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5"/>
          </a:p>
        </p:txBody>
      </p:sp>
      <p:pic>
        <p:nvPicPr>
          <p:cNvPr id="15" name="Picture 14">
            <a:extLst>
              <a:ext uri="{FF2B5EF4-FFF2-40B4-BE49-F238E27FC236}">
                <a16:creationId xmlns:a16="http://schemas.microsoft.com/office/drawing/2014/main" id="{720D4F05-7781-D04B-A8BC-6B12427E982B}"/>
              </a:ext>
            </a:extLst>
          </p:cNvPr>
          <p:cNvPicPr>
            <a:picLocks noChangeAspect="1"/>
          </p:cNvPicPr>
          <p:nvPr/>
        </p:nvPicPr>
        <p:blipFill>
          <a:blip r:embed="rId3"/>
          <a:stretch>
            <a:fillRect/>
          </a:stretch>
        </p:blipFill>
        <p:spPr>
          <a:xfrm>
            <a:off x="134470" y="196185"/>
            <a:ext cx="1128178" cy="414455"/>
          </a:xfrm>
          <a:prstGeom prst="rect">
            <a:avLst/>
          </a:prstGeom>
        </p:spPr>
      </p:pic>
      <p:graphicFrame>
        <p:nvGraphicFramePr>
          <p:cNvPr id="30" name="Table 29">
            <a:extLst>
              <a:ext uri="{FF2B5EF4-FFF2-40B4-BE49-F238E27FC236}">
                <a16:creationId xmlns:a16="http://schemas.microsoft.com/office/drawing/2014/main" id="{C7D33558-CE45-4C07-A8DF-80AFF904FE87}"/>
              </a:ext>
            </a:extLst>
          </p:cNvPr>
          <p:cNvGraphicFramePr>
            <a:graphicFrameLocks noGrp="1"/>
          </p:cNvGraphicFramePr>
          <p:nvPr>
            <p:extLst>
              <p:ext uri="{D42A27DB-BD31-4B8C-83A1-F6EECF244321}">
                <p14:modId xmlns:p14="http://schemas.microsoft.com/office/powerpoint/2010/main" val="174237613"/>
              </p:ext>
            </p:extLst>
          </p:nvPr>
        </p:nvGraphicFramePr>
        <p:xfrm>
          <a:off x="217849" y="2245645"/>
          <a:ext cx="6388419" cy="1542694"/>
        </p:xfrm>
        <a:graphic>
          <a:graphicData uri="http://schemas.openxmlformats.org/drawingml/2006/table">
            <a:tbl>
              <a:tblPr firstRow="1" bandRow="1">
                <a:tableStyleId>{8799B23B-EC83-4686-B30A-512413B5E67A}</a:tableStyleId>
              </a:tblPr>
              <a:tblGrid>
                <a:gridCol w="995022">
                  <a:extLst>
                    <a:ext uri="{9D8B030D-6E8A-4147-A177-3AD203B41FA5}">
                      <a16:colId xmlns:a16="http://schemas.microsoft.com/office/drawing/2014/main" val="632135366"/>
                    </a:ext>
                  </a:extLst>
                </a:gridCol>
                <a:gridCol w="1797799">
                  <a:extLst>
                    <a:ext uri="{9D8B030D-6E8A-4147-A177-3AD203B41FA5}">
                      <a16:colId xmlns:a16="http://schemas.microsoft.com/office/drawing/2014/main" val="3831110229"/>
                    </a:ext>
                  </a:extLst>
                </a:gridCol>
                <a:gridCol w="1797799">
                  <a:extLst>
                    <a:ext uri="{9D8B030D-6E8A-4147-A177-3AD203B41FA5}">
                      <a16:colId xmlns:a16="http://schemas.microsoft.com/office/drawing/2014/main" val="2409822256"/>
                    </a:ext>
                  </a:extLst>
                </a:gridCol>
                <a:gridCol w="1797799">
                  <a:extLst>
                    <a:ext uri="{9D8B030D-6E8A-4147-A177-3AD203B41FA5}">
                      <a16:colId xmlns:a16="http://schemas.microsoft.com/office/drawing/2014/main" val="3605064662"/>
                    </a:ext>
                  </a:extLst>
                </a:gridCol>
              </a:tblGrid>
              <a:tr h="276166">
                <a:tc rowSpan="2">
                  <a:txBody>
                    <a:bodyPr/>
                    <a:lstStyle/>
                    <a:p>
                      <a:r>
                        <a:rPr lang="de-de" sz="1000" b="0" i="0" dirty="0">
                          <a:solidFill>
                            <a:schemeClr val="bg1"/>
                          </a:solidFill>
                          <a:latin typeface="Segoe UI Semibold" panose="020B0702040204020203" pitchFamily="34" charset="0"/>
                          <a:cs typeface="Segoe UI Semibold" panose="020B0702040204020203" pitchFamily="34" charset="0"/>
                        </a:rPr>
                        <a:t>Microsoft 365 Business-Produkt</a:t>
                      </a:r>
                      <a:r>
                        <a:rPr lang="de-DE" sz="1000" b="0" i="0" dirty="0">
                          <a:solidFill>
                            <a:schemeClr val="bg1"/>
                          </a:solidFill>
                          <a:latin typeface="Segoe UI Semibold" panose="020B0702040204020203" pitchFamily="34" charset="0"/>
                          <a:cs typeface="Segoe UI Semibold" panose="020B0702040204020203" pitchFamily="34" charset="0"/>
                        </a:rPr>
                        <a:t>-</a:t>
                      </a:r>
                      <a:r>
                        <a:rPr lang="de-de" sz="1000" b="0" i="0" dirty="0" err="1">
                          <a:solidFill>
                            <a:schemeClr val="bg1"/>
                          </a:solidFill>
                          <a:latin typeface="Segoe UI Semibold" panose="020B0702040204020203" pitchFamily="34" charset="0"/>
                          <a:cs typeface="Segoe UI Semibold" panose="020B0702040204020203" pitchFamily="34" charset="0"/>
                        </a:rPr>
                        <a:t>mehrwerte</a:t>
                      </a:r>
                      <a:endParaRPr lang="de-de" sz="1000" b="0" i="0" dirty="0">
                        <a:solidFill>
                          <a:schemeClr val="bg1"/>
                        </a:solidFill>
                        <a:latin typeface="Segoe UI Semibold" panose="020B0702040204020203" pitchFamily="34" charset="0"/>
                        <a:cs typeface="Segoe UI Semibold" panose="020B0702040204020203" pitchFamily="34" charset="0"/>
                      </a:endParaRPr>
                    </a:p>
                  </a:txBody>
                  <a:tcPr marL="80682" marR="80682" marT="40341" marB="40341" anchor="ctr">
                    <a:lnL w="12700" cmpd="sng">
                      <a:noFill/>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l" defTabSz="685800" rtl="0" eaLnBrk="1" latinLnBrk="0" hangingPunct="1">
                        <a:lnSpc>
                          <a:spcPct val="107000"/>
                        </a:lnSpc>
                        <a:spcBef>
                          <a:spcPts val="0"/>
                        </a:spcBef>
                        <a:spcAft>
                          <a:spcPts val="0"/>
                        </a:spcAft>
                        <a:buFont typeface="Arial" panose="020B0604020202020204" pitchFamily="34" charset="0"/>
                        <a:buNone/>
                      </a:pPr>
                      <a:r>
                        <a:rPr lang="de-de" sz="1050" b="1" i="0" kern="1200" dirty="0">
                          <a:solidFill>
                            <a:srgbClr val="0078D7"/>
                          </a:solidFill>
                          <a:effectLst/>
                          <a:latin typeface="Segoe UI Semibold" panose="020B0502040204020203" pitchFamily="34" charset="0"/>
                          <a:ea typeface="+mn-ea"/>
                          <a:cs typeface="Segoe UI Semibold" panose="020B0502040204020203" pitchFamily="34" charset="0"/>
                        </a:rPr>
                        <a:t>Integrierter Schutz</a:t>
                      </a:r>
                    </a:p>
                  </a:txBody>
                  <a:tcPr marL="80682" marR="80682" marT="40341" marB="40341"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685800" rtl="0" eaLnBrk="1" latinLnBrk="0" hangingPunct="1">
                        <a:lnSpc>
                          <a:spcPct val="107000"/>
                        </a:lnSpc>
                        <a:spcBef>
                          <a:spcPts val="0"/>
                        </a:spcBef>
                        <a:spcAft>
                          <a:spcPts val="0"/>
                        </a:spcAft>
                        <a:buFont typeface="Arial" panose="020B0604020202020204" pitchFamily="34" charset="0"/>
                        <a:buNone/>
                      </a:pPr>
                      <a:r>
                        <a:rPr lang="de-de" sz="1050" b="1" i="0" kern="1200" dirty="0">
                          <a:solidFill>
                            <a:srgbClr val="0078D7"/>
                          </a:solidFill>
                          <a:effectLst/>
                          <a:latin typeface="Segoe UI Semibold" panose="020B0502040204020203" pitchFamily="34" charset="0"/>
                          <a:ea typeface="+mn-ea"/>
                          <a:cs typeface="Segoe UI Semibold" panose="020B0502040204020203" pitchFamily="34" charset="0"/>
                        </a:rPr>
                        <a:t>Vereinfachte Sicherheit</a:t>
                      </a:r>
                    </a:p>
                  </a:txBody>
                  <a:tcPr marL="80682" marR="80682" marT="40341" marB="40341"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685800" rtl="0" eaLnBrk="1" latinLnBrk="0" hangingPunct="1">
                        <a:lnSpc>
                          <a:spcPct val="107000"/>
                        </a:lnSpc>
                        <a:spcBef>
                          <a:spcPts val="0"/>
                        </a:spcBef>
                        <a:spcAft>
                          <a:spcPts val="0"/>
                        </a:spcAft>
                        <a:buFont typeface="Arial" panose="020B0604020202020204" pitchFamily="34" charset="0"/>
                        <a:buNone/>
                      </a:pPr>
                      <a:r>
                        <a:rPr lang="de-de" sz="1050" b="1" i="0" kern="1200" dirty="0">
                          <a:solidFill>
                            <a:srgbClr val="0078D7"/>
                          </a:solidFill>
                          <a:effectLst/>
                          <a:latin typeface="Segoe UI Semibold" panose="020B0502040204020203" pitchFamily="34" charset="0"/>
                          <a:ea typeface="+mn-ea"/>
                          <a:cs typeface="Segoe UI Semibold" panose="020B0502040204020203" pitchFamily="34" charset="0"/>
                        </a:rPr>
                        <a:t>Kosteneffektive Lösung</a:t>
                      </a:r>
                    </a:p>
                  </a:txBody>
                  <a:tcPr marL="80682" marR="80682" marT="40341" marB="40341"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21632729"/>
                  </a:ext>
                </a:extLst>
              </a:tr>
              <a:tr h="1266528">
                <a:tc vMerge="1">
                  <a:txBody>
                    <a:bodyPr/>
                    <a:lstStyle/>
                    <a:p>
                      <a:endParaRPr lang="en-US" sz="1000" b="0" i="0" dirty="0">
                        <a:solidFill>
                          <a:schemeClr val="bg1"/>
                        </a:solidFill>
                        <a:latin typeface="Segoe UI Semibold" panose="020B0702040204020203" pitchFamily="34" charset="0"/>
                        <a:cs typeface="Segoe UI Semibold" panose="020B0702040204020203" pitchFamily="34" charset="0"/>
                      </a:endParaRPr>
                    </a:p>
                  </a:txBody>
                  <a:tcPr marL="80682" marR="80682" marT="40341" marB="40341" anchor="ctr">
                    <a:lnL w="12700" cmpd="sng">
                      <a:noFill/>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c>
                  <a:txBody>
                    <a:bodyPr/>
                    <a:lstStyle/>
                    <a:p>
                      <a:pPr marL="174625" indent="-174625" defTabSz="932384">
                        <a:lnSpc>
                          <a:spcPct val="90000"/>
                        </a:lnSpc>
                        <a:spcBef>
                          <a:spcPts val="600"/>
                        </a:spcBef>
                        <a:buClr>
                          <a:srgbClr val="0078D7"/>
                        </a:buClr>
                        <a:buFont typeface="Arial" panose="020B0604020202020204" pitchFamily="34" charset="0"/>
                        <a:buChar char="•"/>
                        <a:tabLst/>
                        <a:defRPr/>
                      </a:pPr>
                      <a:r>
                        <a:rPr lang="de-de" sz="900" b="0" i="0" dirty="0">
                          <a:latin typeface="Segoe UI" panose="020B0502040204020203" pitchFamily="34" charset="0"/>
                          <a:cs typeface="Segoe UI" panose="020B0502040204020203" pitchFamily="34" charset="0"/>
                        </a:rPr>
                        <a:t>Umfassender Schutz </a:t>
                      </a:r>
                      <a:r>
                        <a:rPr lang="de-DE" sz="900" b="0" i="0" dirty="0">
                          <a:latin typeface="Segoe UI" panose="020B0502040204020203" pitchFamily="34" charset="0"/>
                          <a:cs typeface="Segoe UI" panose="020B0502040204020203" pitchFamily="34" charset="0"/>
                        </a:rPr>
                        <a:t>von</a:t>
                      </a:r>
                      <a:r>
                        <a:rPr lang="de-de" sz="900" b="0" i="0" dirty="0">
                          <a:latin typeface="Segoe UI" panose="020B0502040204020203" pitchFamily="34" charset="0"/>
                          <a:cs typeface="Segoe UI" panose="020B0502040204020203" pitchFamily="34" charset="0"/>
                        </a:rPr>
                        <a:t> </a:t>
                      </a:r>
                      <a:br>
                        <a:rPr lang="de-DE" sz="900" b="0" i="0" dirty="0">
                          <a:latin typeface="Segoe UI" panose="020B0502040204020203" pitchFamily="34" charset="0"/>
                          <a:cs typeface="Segoe UI" panose="020B0502040204020203" pitchFamily="34" charset="0"/>
                        </a:rPr>
                      </a:br>
                      <a:r>
                        <a:rPr lang="de-de" sz="900" b="0" i="0" dirty="0">
                          <a:latin typeface="Segoe UI" panose="020B0502040204020203" pitchFamily="34" charset="0"/>
                          <a:cs typeface="Segoe UI" panose="020B0502040204020203" pitchFamily="34" charset="0"/>
                        </a:rPr>
                        <a:t>E-Mails, Geräten und Benutzern</a:t>
                      </a:r>
                    </a:p>
                    <a:p>
                      <a:pPr marL="174625" indent="-174625" defTabSz="932384">
                        <a:lnSpc>
                          <a:spcPct val="90000"/>
                        </a:lnSpc>
                        <a:spcBef>
                          <a:spcPts val="600"/>
                        </a:spcBef>
                        <a:buClr>
                          <a:srgbClr val="0078D7"/>
                        </a:buClr>
                        <a:buFont typeface="Arial" panose="020B0604020202020204" pitchFamily="34" charset="0"/>
                        <a:buChar char="•"/>
                        <a:tabLst/>
                        <a:defRPr/>
                      </a:pPr>
                      <a:r>
                        <a:rPr lang="de-de" sz="900" b="0" i="0" dirty="0">
                          <a:latin typeface="Segoe UI" panose="020B0502040204020203" pitchFamily="34" charset="0"/>
                          <a:cs typeface="Segoe UI" panose="020B0502040204020203" pitchFamily="34" charset="0"/>
                        </a:rPr>
                        <a:t>Mehr Sicherheits</a:t>
                      </a:r>
                      <a:r>
                        <a:rPr lang="de-DE" sz="900" b="0" i="0" dirty="0">
                          <a:latin typeface="Segoe UI" panose="020B0502040204020203" pitchFamily="34" charset="0"/>
                          <a:cs typeface="Segoe UI" panose="020B0502040204020203" pitchFamily="34" charset="0"/>
                        </a:rPr>
                        <a:t>-</a:t>
                      </a:r>
                      <a:r>
                        <a:rPr lang="de-de" sz="900" b="0" i="0" dirty="0">
                          <a:latin typeface="Segoe UI" panose="020B0502040204020203" pitchFamily="34" charset="0"/>
                          <a:cs typeface="Segoe UI" panose="020B0502040204020203" pitchFamily="34" charset="0"/>
                        </a:rPr>
                        <a:t>zertifizierungen als andere Clouds</a:t>
                      </a:r>
                    </a:p>
                    <a:p>
                      <a:pPr marL="174625" indent="-174625" defTabSz="932384">
                        <a:lnSpc>
                          <a:spcPct val="90000"/>
                        </a:lnSpc>
                        <a:spcBef>
                          <a:spcPts val="600"/>
                        </a:spcBef>
                        <a:buClr>
                          <a:srgbClr val="0078D7"/>
                        </a:buClr>
                        <a:buFont typeface="Arial" panose="020B0604020202020204" pitchFamily="34" charset="0"/>
                        <a:buChar char="•"/>
                        <a:tabLst/>
                        <a:defRPr/>
                      </a:pPr>
                      <a:r>
                        <a:rPr lang="de-de" sz="900" b="0" i="0" dirty="0">
                          <a:latin typeface="Segoe UI" panose="020B0502040204020203" pitchFamily="34" charset="0"/>
                          <a:cs typeface="Segoe UI" panose="020B0502040204020203" pitchFamily="34" charset="0"/>
                        </a:rPr>
                        <a:t>24/7-Support und finanziell abgesicherte SLAs</a:t>
                      </a:r>
                    </a:p>
                  </a:txBody>
                  <a:tcPr marL="80682" marR="80682" marT="40341" marB="40341">
                    <a:lnL w="3175" cap="flat" cmpd="sng" algn="ctr">
                      <a:solidFill>
                        <a:schemeClr val="bg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indent="-174625" defTabSz="932384">
                        <a:lnSpc>
                          <a:spcPct val="90000"/>
                        </a:lnSpc>
                        <a:spcBef>
                          <a:spcPts val="600"/>
                        </a:spcBef>
                        <a:buClr>
                          <a:srgbClr val="0078D7"/>
                        </a:buClr>
                        <a:buFont typeface="Arial" panose="020B0604020202020204" pitchFamily="34" charset="0"/>
                        <a:buChar char="•"/>
                        <a:tabLst/>
                        <a:defRPr/>
                      </a:pPr>
                      <a:r>
                        <a:rPr lang="de-de" sz="900" b="0" i="0" dirty="0">
                          <a:latin typeface="Segoe UI" panose="020B0502040204020203" pitchFamily="34" charset="0"/>
                          <a:cs typeface="Segoe UI" panose="020B0502040204020203" pitchFamily="34" charset="0"/>
                        </a:rPr>
                        <a:t>Eine Lösung zur Bereitstellung und Verwaltung</a:t>
                      </a:r>
                    </a:p>
                    <a:p>
                      <a:pPr marL="174625" indent="-174625" defTabSz="932384">
                        <a:lnSpc>
                          <a:spcPct val="90000"/>
                        </a:lnSpc>
                        <a:spcBef>
                          <a:spcPts val="600"/>
                        </a:spcBef>
                        <a:buClr>
                          <a:srgbClr val="0078D7"/>
                        </a:buClr>
                        <a:buFont typeface="Arial" panose="020B0604020202020204" pitchFamily="34" charset="0"/>
                        <a:buChar char="•"/>
                        <a:tabLst/>
                        <a:defRPr/>
                      </a:pPr>
                      <a:r>
                        <a:rPr lang="de-de" sz="900" b="0" i="0" dirty="0">
                          <a:latin typeface="Segoe UI" panose="020B0502040204020203" pitchFamily="34" charset="0"/>
                          <a:cs typeface="Segoe UI" panose="020B0502040204020203" pitchFamily="34" charset="0"/>
                        </a:rPr>
                        <a:t>Vordefinierte Konfigurationen, die an die Sicherheitsanforderungen von KMUs angepasst sind</a:t>
                      </a:r>
                    </a:p>
                  </a:txBody>
                  <a:tcPr marL="80682" marR="80682" marT="40341" marB="40341">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indent="-174625" defTabSz="932384">
                        <a:lnSpc>
                          <a:spcPct val="90000"/>
                        </a:lnSpc>
                        <a:spcBef>
                          <a:spcPts val="600"/>
                        </a:spcBef>
                        <a:buClr>
                          <a:srgbClr val="0078D7"/>
                        </a:buClr>
                        <a:buFont typeface="Arial" panose="020B0604020202020204" pitchFamily="34" charset="0"/>
                        <a:buChar char="•"/>
                        <a:tabLst/>
                        <a:defRPr/>
                      </a:pPr>
                      <a:r>
                        <a:rPr lang="de-de" sz="900" b="0" i="0" dirty="0">
                          <a:latin typeface="Segoe UI" panose="020B0502040204020203" pitchFamily="34" charset="0"/>
                          <a:cs typeface="Segoe UI" panose="020B0502040204020203" pitchFamily="34" charset="0"/>
                        </a:rPr>
                        <a:t>Beseitigt die Lizenzkosten für mehrere Lösungen von Drittanbietern</a:t>
                      </a:r>
                    </a:p>
                    <a:p>
                      <a:pPr marL="174625" indent="-174625" defTabSz="932384">
                        <a:lnSpc>
                          <a:spcPct val="90000"/>
                        </a:lnSpc>
                        <a:spcBef>
                          <a:spcPts val="600"/>
                        </a:spcBef>
                        <a:buClr>
                          <a:srgbClr val="0078D7"/>
                        </a:buClr>
                        <a:buFont typeface="Arial" panose="020B0604020202020204" pitchFamily="34" charset="0"/>
                        <a:buChar char="•"/>
                        <a:tabLst/>
                        <a:defRPr/>
                      </a:pPr>
                      <a:r>
                        <a:rPr lang="de-de" sz="900" b="0" i="0" dirty="0">
                          <a:latin typeface="Segoe UI" panose="020B0502040204020203" pitchFamily="34" charset="0"/>
                          <a:cs typeface="Segoe UI" panose="020B0502040204020203" pitchFamily="34" charset="0"/>
                        </a:rPr>
                        <a:t>Reduziert die Wartungs- und Verwaltungskosten</a:t>
                      </a:r>
                    </a:p>
                  </a:txBody>
                  <a:tcPr marL="80682" marR="80682" marT="40341" marB="40341">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46433210"/>
                  </a:ext>
                </a:extLst>
              </a:tr>
            </a:tbl>
          </a:graphicData>
        </a:graphic>
      </p:graphicFrame>
      <p:sp>
        <p:nvSpPr>
          <p:cNvPr id="43" name="Rectangle 42">
            <a:extLst>
              <a:ext uri="{FF2B5EF4-FFF2-40B4-BE49-F238E27FC236}">
                <a16:creationId xmlns:a16="http://schemas.microsoft.com/office/drawing/2014/main" id="{D612875F-4C78-4E32-A5B4-81B397B57199}"/>
              </a:ext>
            </a:extLst>
          </p:cNvPr>
          <p:cNvSpPr/>
          <p:nvPr/>
        </p:nvSpPr>
        <p:spPr>
          <a:xfrm>
            <a:off x="151944" y="3867335"/>
            <a:ext cx="5849951" cy="253916"/>
          </a:xfrm>
          <a:prstGeom prst="rect">
            <a:avLst/>
          </a:prstGeom>
        </p:spPr>
        <p:txBody>
          <a:bodyPr wrap="square">
            <a:spAutoFit/>
          </a:bodyPr>
          <a:lstStyle/>
          <a:p>
            <a:r>
              <a:rPr lang="de-de" sz="1050" b="1" dirty="0">
                <a:solidFill>
                  <a:srgbClr val="0078D7"/>
                </a:solidFill>
                <a:latin typeface="Segoe UI Semibold" panose="020B0502040204020203" pitchFamily="34" charset="0"/>
                <a:ea typeface="Yu Gothic Light" panose="020B0300000000000000" pitchFamily="34" charset="-128"/>
                <a:cs typeface="Segoe UI Semibold" panose="020B0502040204020203" pitchFamily="34" charset="0"/>
              </a:rPr>
              <a:t>Erweitern Sie Ihr Portfolio durch das Angebot neuer Services</a:t>
            </a:r>
          </a:p>
        </p:txBody>
      </p:sp>
      <p:sp>
        <p:nvSpPr>
          <p:cNvPr id="44" name="Rectangle 43">
            <a:extLst>
              <a:ext uri="{FF2B5EF4-FFF2-40B4-BE49-F238E27FC236}">
                <a16:creationId xmlns:a16="http://schemas.microsoft.com/office/drawing/2014/main" id="{2DD3CAFB-19C4-4FCC-97F3-C26358CD6A69}"/>
              </a:ext>
            </a:extLst>
          </p:cNvPr>
          <p:cNvSpPr/>
          <p:nvPr/>
        </p:nvSpPr>
        <p:spPr>
          <a:xfrm>
            <a:off x="151944" y="4119877"/>
            <a:ext cx="5035717" cy="400110"/>
          </a:xfrm>
          <a:prstGeom prst="rect">
            <a:avLst/>
          </a:prstGeom>
        </p:spPr>
        <p:txBody>
          <a:bodyPr wrap="square">
            <a:spAutoFit/>
          </a:bodyPr>
          <a:lstStyle/>
          <a:p>
            <a:r>
              <a:rPr lang="de-de" sz="1000" dirty="0">
                <a:latin typeface="Segoe UI" panose="020B0502040204020203" pitchFamily="34" charset="0"/>
                <a:cs typeface="Segoe UI" panose="020B0502040204020203" pitchFamily="34" charset="0"/>
              </a:rPr>
              <a:t>Steigern Sie die Investitionen Ihrer Kunden und Ihre Rentabilität, indem Sie Sicherheits-Services anbieten, die Microsoft 365 Business ergänzen.</a:t>
            </a:r>
          </a:p>
        </p:txBody>
      </p:sp>
      <p:sp>
        <p:nvSpPr>
          <p:cNvPr id="6" name="Rectangle 5">
            <a:extLst>
              <a:ext uri="{FF2B5EF4-FFF2-40B4-BE49-F238E27FC236}">
                <a16:creationId xmlns:a16="http://schemas.microsoft.com/office/drawing/2014/main" id="{37329549-401C-413E-AA65-7A3BA9566EFF}"/>
              </a:ext>
            </a:extLst>
          </p:cNvPr>
          <p:cNvSpPr/>
          <p:nvPr/>
        </p:nvSpPr>
        <p:spPr>
          <a:xfrm>
            <a:off x="151944" y="8364737"/>
            <a:ext cx="6132751" cy="605294"/>
          </a:xfrm>
          <a:prstGeom prst="rect">
            <a:avLst/>
          </a:prstGeom>
        </p:spPr>
        <p:txBody>
          <a:bodyPr wrap="square" lIns="91440" tIns="45720" rIns="91440" bIns="45720">
            <a:spAutoFit/>
          </a:bodyPr>
          <a:lstStyle/>
          <a:p>
            <a:pPr marL="171450" indent="-171450" eaLnBrk="0" fontAlgn="base" hangingPunct="0">
              <a:spcBef>
                <a:spcPts val="265"/>
              </a:spcBef>
              <a:spcAft>
                <a:spcPts val="200"/>
              </a:spcAft>
              <a:buClr>
                <a:srgbClr val="0078D7"/>
              </a:buClr>
              <a:buFont typeface="Arial" panose="020B0604020202020204" pitchFamily="34" charset="0"/>
              <a:buChar char="•"/>
            </a:pPr>
            <a:r>
              <a:rPr lang="de-de" sz="1000" dirty="0">
                <a:gradFill>
                  <a:gsLst>
                    <a:gs pos="2917">
                      <a:schemeClr val="tx1"/>
                    </a:gs>
                    <a:gs pos="30000">
                      <a:schemeClr val="tx1"/>
                    </a:gs>
                  </a:gsLst>
                  <a:lin ang="5400000" scaled="0"/>
                </a:gradFill>
                <a:latin typeface="Segoe UI" panose="020B0502040204020203" pitchFamily="34" charset="0"/>
                <a:cs typeface="Segoe UI" panose="020B0502040204020203" pitchFamily="34" charset="0"/>
                <a:hlinkClick r:id="rId4"/>
              </a:rPr>
              <a:t>M365 Business – Partner-Seite</a:t>
            </a:r>
            <a:endParaRPr lang="en-US" sz="1000" dirty="0">
              <a:gradFill>
                <a:gsLst>
                  <a:gs pos="2917">
                    <a:schemeClr val="tx1"/>
                  </a:gs>
                  <a:gs pos="30000">
                    <a:schemeClr val="tx1"/>
                  </a:gs>
                </a:gsLst>
                <a:lin ang="5400000" scaled="0"/>
              </a:gradFill>
              <a:latin typeface="Segoe UI" panose="020B0502040204020203" pitchFamily="34" charset="0"/>
              <a:cs typeface="Segoe UI" panose="020B0502040204020203" pitchFamily="34" charset="0"/>
              <a:hlinkClick r:id="" action="ppaction://noaction"/>
            </a:endParaRPr>
          </a:p>
          <a:p>
            <a:pPr marL="171450" indent="-171450">
              <a:spcAft>
                <a:spcPts val="200"/>
              </a:spcAft>
              <a:buClr>
                <a:srgbClr val="0078D7"/>
              </a:buClr>
              <a:buFont typeface="Arial" panose="020B0604020202020204" pitchFamily="34" charset="0"/>
              <a:buChar char="•"/>
            </a:pPr>
            <a:r>
              <a:rPr lang="de-de" sz="1000" dirty="0">
                <a:gradFill>
                  <a:gsLst>
                    <a:gs pos="2917">
                      <a:schemeClr val="tx1"/>
                    </a:gs>
                    <a:gs pos="30000">
                      <a:schemeClr val="tx1"/>
                    </a:gs>
                  </a:gsLst>
                  <a:lin ang="5400000" scaled="0"/>
                </a:gradFill>
                <a:latin typeface="Segoe UI" panose="020B0502040204020203" pitchFamily="34" charset="0"/>
                <a:cs typeface="Segoe UI" panose="020B0502040204020203" pitchFamily="34" charset="0"/>
                <a:hlinkClick r:id="rId5">
                  <a:extLst>
                    <a:ext uri="{A12FA001-AC4F-418D-AE19-62706E023703}">
                      <ahyp:hlinkClr xmlns:ahyp="http://schemas.microsoft.com/office/drawing/2018/hyperlinkcolor" val="tx"/>
                    </a:ext>
                  </a:extLst>
                </a:hlinkClick>
              </a:rPr>
              <a:t>M365 Business – Technical-Readiness</a:t>
            </a:r>
            <a:endParaRPr lang="en-US" sz="1000" dirty="0">
              <a:gradFill>
                <a:gsLst>
                  <a:gs pos="2917">
                    <a:schemeClr val="tx1"/>
                  </a:gs>
                  <a:gs pos="30000">
                    <a:schemeClr val="tx1"/>
                  </a:gs>
                </a:gsLst>
                <a:lin ang="5400000" scaled="0"/>
              </a:gradFill>
              <a:latin typeface="Segoe UI" panose="020B0502040204020203" pitchFamily="34" charset="0"/>
              <a:cs typeface="Segoe UI" panose="020B0502040204020203" pitchFamily="34" charset="0"/>
            </a:endParaRPr>
          </a:p>
          <a:p>
            <a:pPr marL="171450" indent="-171450">
              <a:spcAft>
                <a:spcPts val="200"/>
              </a:spcAft>
              <a:buClr>
                <a:srgbClr val="0078D7"/>
              </a:buClr>
              <a:buFont typeface="Arial" panose="020B0604020202020204" pitchFamily="34" charset="0"/>
              <a:buChar char="•"/>
            </a:pPr>
            <a:r>
              <a:rPr lang="de-de" sz="1000" dirty="0">
                <a:gradFill>
                  <a:gsLst>
                    <a:gs pos="2917">
                      <a:schemeClr val="tx1"/>
                    </a:gs>
                    <a:gs pos="30000">
                      <a:schemeClr val="tx1"/>
                    </a:gs>
                  </a:gsLst>
                  <a:lin ang="5400000" scaled="0"/>
                </a:gradFill>
                <a:latin typeface="Segoe UI" panose="020B0502040204020203" pitchFamily="34" charset="0"/>
                <a:cs typeface="Segoe UI" panose="020B0502040204020203" pitchFamily="34" charset="0"/>
                <a:hlinkClick r:id="rId6">
                  <a:extLst>
                    <a:ext uri="{A12FA001-AC4F-418D-AE19-62706E023703}">
                      <ahyp:hlinkClr xmlns:ahyp="http://schemas.microsoft.com/office/drawing/2018/hyperlinkcolor" val="tx"/>
                    </a:ext>
                  </a:extLst>
                </a:hlinkClick>
              </a:rPr>
              <a:t>M365 Business – Infos zur aktuellen Version</a:t>
            </a:r>
            <a:endParaRPr lang="en-US" sz="1000" dirty="0">
              <a:gradFill>
                <a:gsLst>
                  <a:gs pos="2917">
                    <a:schemeClr val="tx1"/>
                  </a:gs>
                  <a:gs pos="30000">
                    <a:schemeClr val="tx1"/>
                  </a:gs>
                </a:gsLst>
                <a:lin ang="5400000" scaled="0"/>
              </a:gradFill>
              <a:latin typeface="Segoe UI" panose="020B0502040204020203" pitchFamily="34" charset="0"/>
              <a:cs typeface="Segoe UI" panose="020B0502040204020203" pitchFamily="34" charset="0"/>
            </a:endParaRPr>
          </a:p>
        </p:txBody>
      </p:sp>
      <p:sp>
        <p:nvSpPr>
          <p:cNvPr id="11" name="Rectangle 10">
            <a:extLst>
              <a:ext uri="{FF2B5EF4-FFF2-40B4-BE49-F238E27FC236}">
                <a16:creationId xmlns:a16="http://schemas.microsoft.com/office/drawing/2014/main" id="{B306C86E-2DEB-4913-8887-07E61123B679}"/>
              </a:ext>
            </a:extLst>
          </p:cNvPr>
          <p:cNvSpPr/>
          <p:nvPr/>
        </p:nvSpPr>
        <p:spPr>
          <a:xfrm>
            <a:off x="166479" y="7468629"/>
            <a:ext cx="6387087" cy="612988"/>
          </a:xfrm>
          <a:prstGeom prst="rect">
            <a:avLst/>
          </a:prstGeom>
          <a:ln>
            <a:solidFill>
              <a:srgbClr val="0078D7"/>
            </a:solidFill>
          </a:ln>
        </p:spPr>
        <p:txBody>
          <a:bodyPr wrap="square">
            <a:spAutoFit/>
          </a:bodyPr>
          <a:lstStyle/>
          <a:p>
            <a:pPr>
              <a:spcAft>
                <a:spcPts val="400"/>
              </a:spcAft>
            </a:pPr>
            <a:r>
              <a:rPr lang="de-de" sz="1050" b="1" dirty="0">
                <a:solidFill>
                  <a:srgbClr val="0078D7"/>
                </a:solidFill>
                <a:latin typeface="Segoe UI Semibold" panose="020B0502040204020203" pitchFamily="34" charset="0"/>
                <a:ea typeface="Yu Gothic Light" panose="020B0300000000000000" pitchFamily="34" charset="-128"/>
                <a:cs typeface="Segoe UI Semibold" panose="020B0502040204020203" pitchFamily="34" charset="0"/>
              </a:rPr>
              <a:t>Erste Schritte:</a:t>
            </a:r>
          </a:p>
          <a:p>
            <a:pPr>
              <a:spcAft>
                <a:spcPts val="400"/>
              </a:spcAft>
            </a:pPr>
            <a:r>
              <a:rPr lang="de-de" sz="1000" dirty="0"/>
              <a:t>Erfahren Sie im Dokument „So nutzen Sie die Ressourcen für den „Sicherheit“-Ansatz“ mehr über die Ihnen zur Verfügung stehenden Materialien</a:t>
            </a:r>
            <a:endParaRPr lang="en-US" sz="1000" b="1" dirty="0">
              <a:solidFill>
                <a:srgbClr val="0078D7"/>
              </a:solidFill>
              <a:latin typeface="Segoe UI Semibold" panose="020B0502040204020203" pitchFamily="34" charset="0"/>
              <a:ea typeface="Yu Gothic Light" panose="020B0300000000000000" pitchFamily="34" charset="-128"/>
              <a:cs typeface="Segoe UI Semibold" panose="020B0502040204020203" pitchFamily="34" charset="0"/>
            </a:endParaRPr>
          </a:p>
        </p:txBody>
      </p:sp>
      <p:sp>
        <p:nvSpPr>
          <p:cNvPr id="12" name="Rectangle 11">
            <a:extLst>
              <a:ext uri="{FF2B5EF4-FFF2-40B4-BE49-F238E27FC236}">
                <a16:creationId xmlns:a16="http://schemas.microsoft.com/office/drawing/2014/main" id="{244C25C9-5C29-46C0-B79D-BEF29FDD8A41}"/>
              </a:ext>
            </a:extLst>
          </p:cNvPr>
          <p:cNvSpPr/>
          <p:nvPr/>
        </p:nvSpPr>
        <p:spPr>
          <a:xfrm>
            <a:off x="151944" y="928499"/>
            <a:ext cx="5993096" cy="253916"/>
          </a:xfrm>
          <a:prstGeom prst="rect">
            <a:avLst/>
          </a:prstGeom>
        </p:spPr>
        <p:txBody>
          <a:bodyPr wrap="square">
            <a:spAutoFit/>
          </a:bodyPr>
          <a:lstStyle/>
          <a:p>
            <a:r>
              <a:rPr lang="de-de" sz="1050" b="1" dirty="0">
                <a:solidFill>
                  <a:srgbClr val="0078D7"/>
                </a:solidFill>
                <a:latin typeface="Segoe UI Semibold" panose="020B0502040204020203" pitchFamily="34" charset="0"/>
                <a:ea typeface="Yu Gothic Light" panose="020B0300000000000000" pitchFamily="34" charset="-128"/>
                <a:cs typeface="Segoe UI Semibold" panose="020B0502040204020203" pitchFamily="34" charset="0"/>
              </a:rPr>
              <a:t>Erläutern Sie, was Microsoft 365 Business zu einer effektiveren Sicherheitsstrategie macht</a:t>
            </a:r>
          </a:p>
        </p:txBody>
      </p:sp>
      <p:sp>
        <p:nvSpPr>
          <p:cNvPr id="13" name="Rectangle 12">
            <a:extLst>
              <a:ext uri="{FF2B5EF4-FFF2-40B4-BE49-F238E27FC236}">
                <a16:creationId xmlns:a16="http://schemas.microsoft.com/office/drawing/2014/main" id="{634EAC5C-365D-446A-B1FB-D8E90266C4AF}"/>
              </a:ext>
            </a:extLst>
          </p:cNvPr>
          <p:cNvSpPr/>
          <p:nvPr/>
        </p:nvSpPr>
        <p:spPr>
          <a:xfrm>
            <a:off x="151944" y="1183594"/>
            <a:ext cx="6525042" cy="938719"/>
          </a:xfrm>
          <a:prstGeom prst="rect">
            <a:avLst/>
          </a:prstGeom>
        </p:spPr>
        <p:txBody>
          <a:bodyPr wrap="square">
            <a:spAutoFit/>
          </a:bodyPr>
          <a:lstStyle/>
          <a:p>
            <a:pPr lvl="0">
              <a:spcAft>
                <a:spcPts val="600"/>
              </a:spcAft>
              <a:defRPr/>
            </a:pPr>
            <a:r>
              <a:rPr lang="de-de" sz="1000" dirty="0">
                <a:solidFill>
                  <a:prstClr val="black"/>
                </a:solidFill>
                <a:latin typeface="Segoe UI" panose="020B0502040204020203" pitchFamily="34" charset="0"/>
                <a:cs typeface="Segoe UI" panose="020B0502040204020203" pitchFamily="34" charset="0"/>
              </a:rPr>
              <a:t>Microsoft 365 Business vereint die führende Produktivität von Office 365 mit fortschrittlichen Sicherheits- und Geräteverwaltungsfunktionen und einem engagierten Team von Microsoft-Ingenieuren. Als Single-Integrated-Lösung bietet sie eine effektivere Sicherheitsstrategie als einzelne Lösungen im Zusammenspiel.</a:t>
            </a:r>
          </a:p>
          <a:p>
            <a:pPr lvl="0">
              <a:defRPr/>
            </a:pPr>
            <a:r>
              <a:rPr lang="de-de" sz="1000" dirty="0">
                <a:solidFill>
                  <a:prstClr val="black"/>
                </a:solidFill>
                <a:latin typeface="Segoe UI" panose="020B0502040204020203" pitchFamily="34" charset="0"/>
                <a:cs typeface="Segoe UI" panose="020B0502040204020203" pitchFamily="34" charset="0"/>
              </a:rPr>
              <a:t>Integrierte Tools für den Datenschutz und die Compliance helfen, Daten und Geräte vor externen Bedrohungen und ungewünschten Veröffentlichungen zu schützen. So können KMUs einfacher denn je Informationen an diejenigen weiterzugeben, die sie benötigen. Gleichzeitig wird der Zugriff durch alle Anderen verhindert.</a:t>
            </a:r>
          </a:p>
        </p:txBody>
      </p:sp>
      <p:sp>
        <p:nvSpPr>
          <p:cNvPr id="16" name="TextBox 15">
            <a:extLst>
              <a:ext uri="{FF2B5EF4-FFF2-40B4-BE49-F238E27FC236}">
                <a16:creationId xmlns:a16="http://schemas.microsoft.com/office/drawing/2014/main" id="{B31782E5-5207-4405-8052-E6358B182858}"/>
              </a:ext>
            </a:extLst>
          </p:cNvPr>
          <p:cNvSpPr txBox="1"/>
          <p:nvPr/>
        </p:nvSpPr>
        <p:spPr>
          <a:xfrm>
            <a:off x="2377440" y="5879616"/>
            <a:ext cx="2103120" cy="1269585"/>
          </a:xfrm>
          <a:prstGeom prst="rect">
            <a:avLst/>
          </a:prstGeom>
          <a:solidFill>
            <a:srgbClr val="0078D7"/>
          </a:solidFill>
        </p:spPr>
        <p:txBody>
          <a:bodyPr wrap="square" rtlCol="0" anchor="t">
            <a:noAutofit/>
          </a:bodyPr>
          <a:lstStyle/>
          <a:p>
            <a:pPr>
              <a:spcAft>
                <a:spcPts val="400"/>
              </a:spcAft>
            </a:pPr>
            <a:r>
              <a:rPr lang="de-de" sz="900" dirty="0">
                <a:solidFill>
                  <a:schemeClr val="bg1"/>
                </a:solidFill>
                <a:latin typeface="Segoe UI Semibold" panose="020B0702040204020203" pitchFamily="34" charset="0"/>
                <a:cs typeface="Segoe UI Semibold" panose="020B0702040204020203" pitchFamily="34" charset="0"/>
              </a:rPr>
              <a:t>Monatliches Lizenzabonnement</a:t>
            </a:r>
          </a:p>
          <a:p>
            <a:pPr>
              <a:spcAft>
                <a:spcPts val="400"/>
              </a:spcAft>
            </a:pPr>
            <a:r>
              <a:rPr lang="de-de" sz="800" dirty="0">
                <a:solidFill>
                  <a:schemeClr val="bg1"/>
                </a:solidFill>
                <a:latin typeface="Segoe UI" panose="020B0502040204020203" pitchFamily="34" charset="0"/>
                <a:cs typeface="Segoe UI" panose="020B0502040204020203" pitchFamily="34" charset="0"/>
              </a:rPr>
              <a:t>Standardmarge</a:t>
            </a:r>
          </a:p>
        </p:txBody>
      </p:sp>
      <p:sp>
        <p:nvSpPr>
          <p:cNvPr id="17" name="TextBox 16">
            <a:extLst>
              <a:ext uri="{FF2B5EF4-FFF2-40B4-BE49-F238E27FC236}">
                <a16:creationId xmlns:a16="http://schemas.microsoft.com/office/drawing/2014/main" id="{7D54D29F-8F06-4902-91F3-5C98C1424614}"/>
              </a:ext>
            </a:extLst>
          </p:cNvPr>
          <p:cNvSpPr txBox="1"/>
          <p:nvPr/>
        </p:nvSpPr>
        <p:spPr>
          <a:xfrm>
            <a:off x="234339" y="6484917"/>
            <a:ext cx="2103120" cy="664284"/>
          </a:xfrm>
          <a:prstGeom prst="rect">
            <a:avLst/>
          </a:prstGeom>
          <a:solidFill>
            <a:srgbClr val="7F7F7F"/>
          </a:solidFill>
        </p:spPr>
        <p:txBody>
          <a:bodyPr wrap="square" rtlCol="0" anchor="t">
            <a:noAutofit/>
          </a:bodyPr>
          <a:lstStyle/>
          <a:p>
            <a:pPr>
              <a:spcAft>
                <a:spcPts val="400"/>
              </a:spcAft>
              <a:defRPr/>
            </a:pPr>
            <a:r>
              <a:rPr lang="de-de" sz="900" dirty="0">
                <a:solidFill>
                  <a:schemeClr val="bg1"/>
                </a:solidFill>
                <a:latin typeface="Segoe UI Semibold" panose="020B0702040204020203" pitchFamily="34" charset="0"/>
                <a:cs typeface="Segoe UI Semibold" panose="020B0702040204020203" pitchFamily="34" charset="0"/>
              </a:rPr>
              <a:t>Einmalige Zusammenarbeit </a:t>
            </a:r>
          </a:p>
          <a:p>
            <a:pPr>
              <a:spcAft>
                <a:spcPts val="400"/>
              </a:spcAft>
              <a:defRPr/>
            </a:pPr>
            <a:r>
              <a:rPr lang="de-de" sz="800" dirty="0">
                <a:solidFill>
                  <a:schemeClr val="bg1"/>
                </a:solidFill>
                <a:latin typeface="Segoe UI" panose="020B0502040204020203" pitchFamily="34" charset="0"/>
                <a:cs typeface="Segoe UI" panose="020B0502040204020203" pitchFamily="34" charset="0"/>
              </a:rPr>
              <a:t>Beispiel: Migration/Bereitstellung</a:t>
            </a:r>
            <a:br>
              <a:rPr sz="1400"/>
            </a:br>
            <a:r>
              <a:rPr lang="de-de" sz="800" dirty="0">
                <a:solidFill>
                  <a:schemeClr val="bg1"/>
                </a:solidFill>
                <a:latin typeface="Segoe UI" panose="020B0502040204020203" pitchFamily="34" charset="0"/>
                <a:cs typeface="Segoe UI" panose="020B0502040204020203" pitchFamily="34" charset="0"/>
              </a:rPr>
              <a:t>20-35 % Marge</a:t>
            </a:r>
          </a:p>
        </p:txBody>
      </p:sp>
      <p:sp>
        <p:nvSpPr>
          <p:cNvPr id="18" name="TextBox 17">
            <a:extLst>
              <a:ext uri="{FF2B5EF4-FFF2-40B4-BE49-F238E27FC236}">
                <a16:creationId xmlns:a16="http://schemas.microsoft.com/office/drawing/2014/main" id="{B2F5B5C2-4D9F-4348-AA6C-8ACE3B47C060}"/>
              </a:ext>
            </a:extLst>
          </p:cNvPr>
          <p:cNvSpPr txBox="1"/>
          <p:nvPr/>
        </p:nvSpPr>
        <p:spPr>
          <a:xfrm>
            <a:off x="4520542" y="4954696"/>
            <a:ext cx="2103120" cy="2194506"/>
          </a:xfrm>
          <a:prstGeom prst="rect">
            <a:avLst/>
          </a:prstGeom>
          <a:solidFill>
            <a:srgbClr val="D9D9D9"/>
          </a:solidFill>
        </p:spPr>
        <p:txBody>
          <a:bodyPr wrap="square" rtlCol="0" anchor="t">
            <a:noAutofit/>
          </a:bodyPr>
          <a:lstStyle/>
          <a:p>
            <a:pPr lvl="0">
              <a:spcAft>
                <a:spcPts val="400"/>
              </a:spcAft>
              <a:defRPr/>
            </a:pPr>
            <a:r>
              <a:rPr lang="de-de" sz="900" dirty="0">
                <a:latin typeface="Segoe UI Semibold" panose="020B0702040204020203" pitchFamily="34" charset="0"/>
                <a:cs typeface="Segoe UI Semibold" panose="020B0702040204020203" pitchFamily="34" charset="0"/>
              </a:rPr>
              <a:t>Wiederkehrende Partner-Services </a:t>
            </a:r>
          </a:p>
          <a:p>
            <a:pPr>
              <a:spcAft>
                <a:spcPts val="400"/>
              </a:spcAft>
            </a:pPr>
            <a:r>
              <a:rPr lang="de-de" sz="800" dirty="0">
                <a:latin typeface="Segoe UI" panose="020B0502040204020203" pitchFamily="34" charset="0"/>
                <a:cs typeface="Segoe UI" panose="020B0502040204020203" pitchFamily="34" charset="0"/>
              </a:rPr>
              <a:t>Beispielsweise ...</a:t>
            </a:r>
          </a:p>
          <a:p>
            <a:pPr marL="151287" indent="-151287">
              <a:spcAft>
                <a:spcPts val="400"/>
              </a:spcAft>
              <a:buFont typeface="Arial" panose="020B0604020202020204" pitchFamily="34" charset="0"/>
              <a:buChar char="•"/>
            </a:pPr>
            <a:r>
              <a:rPr lang="de-de" sz="800" dirty="0">
                <a:latin typeface="Segoe UI" panose="020B0502040204020203" pitchFamily="34" charset="0"/>
                <a:cs typeface="Segoe UI" panose="020B0502040204020203" pitchFamily="34" charset="0"/>
              </a:rPr>
              <a:t>Überwachen der Sicherheit rund um die Uhr mit Secure-Score und Smart-Office</a:t>
            </a:r>
          </a:p>
          <a:p>
            <a:pPr marL="171450" indent="-171450">
              <a:spcAft>
                <a:spcPts val="400"/>
              </a:spcAft>
              <a:buFont typeface="Arial" panose="020B0604020202020204" pitchFamily="34" charset="0"/>
              <a:buChar char="•"/>
            </a:pPr>
            <a:r>
              <a:rPr lang="de-de" sz="800" dirty="0">
                <a:latin typeface="Segoe UI" panose="020B0502040204020203" pitchFamily="34" charset="0"/>
                <a:cs typeface="Segoe UI" panose="020B0502040204020203" pitchFamily="34" charset="0"/>
              </a:rPr>
              <a:t>Verwenden der Security GRAPH API für eine erweiterte Ereigniskorrelation</a:t>
            </a:r>
          </a:p>
          <a:p>
            <a:pPr marL="171450" indent="-171450">
              <a:spcAft>
                <a:spcPts val="400"/>
              </a:spcAft>
              <a:buFont typeface="Arial" panose="020B0604020202020204" pitchFamily="34" charset="0"/>
              <a:buChar char="•"/>
            </a:pPr>
            <a:r>
              <a:rPr lang="de-de" sz="800" dirty="0">
                <a:latin typeface="Segoe UI" panose="020B0502040204020203" pitchFamily="34" charset="0"/>
                <a:cs typeface="Segoe UI" panose="020B0502040204020203" pitchFamily="34" charset="0"/>
              </a:rPr>
              <a:t>Vierteljährliche Überprüfung der Sicherheit mit Roadmap und Secure-Score</a:t>
            </a:r>
          </a:p>
          <a:p>
            <a:pPr marL="171450" indent="-171450">
              <a:spcAft>
                <a:spcPts val="400"/>
              </a:spcAft>
              <a:buFont typeface="Arial" panose="020B0604020202020204" pitchFamily="34" charset="0"/>
              <a:buChar char="•"/>
            </a:pPr>
            <a:r>
              <a:rPr lang="de-de" sz="800" dirty="0">
                <a:latin typeface="Segoe UI" panose="020B0502040204020203" pitchFamily="34" charset="0"/>
                <a:cs typeface="Segoe UI" panose="020B0502040204020203" pitchFamily="34" charset="0"/>
              </a:rPr>
              <a:t>Integrierte Security-as-a-Service-Lösungen</a:t>
            </a:r>
          </a:p>
          <a:p>
            <a:pPr>
              <a:spcAft>
                <a:spcPts val="400"/>
              </a:spcAft>
              <a:defRPr/>
            </a:pPr>
            <a:r>
              <a:rPr lang="de-de" sz="800" dirty="0">
                <a:latin typeface="Segoe UI" panose="020B0502040204020203" pitchFamily="34" charset="0"/>
                <a:cs typeface="Segoe UI" panose="020B0502040204020203" pitchFamily="34" charset="0"/>
              </a:rPr>
              <a:t>35-65 % Marge</a:t>
            </a:r>
            <a:endParaRPr lang="en-US" sz="1000" dirty="0">
              <a:latin typeface="Segoe UI" panose="020B0502040204020203" pitchFamily="34" charset="0"/>
              <a:cs typeface="Segoe UI" panose="020B0502040204020203" pitchFamily="34" charset="0"/>
            </a:endParaRPr>
          </a:p>
        </p:txBody>
      </p:sp>
      <p:grpSp>
        <p:nvGrpSpPr>
          <p:cNvPr id="22" name="Group 21">
            <a:extLst>
              <a:ext uri="{FF2B5EF4-FFF2-40B4-BE49-F238E27FC236}">
                <a16:creationId xmlns:a16="http://schemas.microsoft.com/office/drawing/2014/main" id="{AFC1C5C8-0AEE-468E-811A-D2510C057601}"/>
              </a:ext>
            </a:extLst>
          </p:cNvPr>
          <p:cNvGrpSpPr/>
          <p:nvPr/>
        </p:nvGrpSpPr>
        <p:grpSpPr>
          <a:xfrm rot="7200000">
            <a:off x="5332528" y="4409886"/>
            <a:ext cx="479148" cy="482000"/>
            <a:chOff x="6316323" y="2622379"/>
            <a:chExt cx="561340" cy="564682"/>
          </a:xfrm>
        </p:grpSpPr>
        <p:sp>
          <p:nvSpPr>
            <p:cNvPr id="23" name="Freeform 10">
              <a:extLst>
                <a:ext uri="{FF2B5EF4-FFF2-40B4-BE49-F238E27FC236}">
                  <a16:creationId xmlns:a16="http://schemas.microsoft.com/office/drawing/2014/main" id="{398AA4EB-B063-4EEC-9986-A7DB04AFC906}"/>
                </a:ext>
              </a:extLst>
            </p:cNvPr>
            <p:cNvSpPr>
              <a:spLocks/>
            </p:cNvSpPr>
            <p:nvPr/>
          </p:nvSpPr>
          <p:spPr bwMode="auto">
            <a:xfrm>
              <a:off x="6333030" y="3026678"/>
              <a:ext cx="87988" cy="85760"/>
            </a:xfrm>
            <a:custGeom>
              <a:avLst/>
              <a:gdLst>
                <a:gd name="T0" fmla="*/ 0 w 79"/>
                <a:gd name="T1" fmla="*/ 77 h 77"/>
                <a:gd name="T2" fmla="*/ 8 w 79"/>
                <a:gd name="T3" fmla="*/ 0 h 77"/>
                <a:gd name="T4" fmla="*/ 79 w 79"/>
                <a:gd name="T5" fmla="*/ 24 h 77"/>
              </a:gdLst>
              <a:ahLst/>
              <a:cxnLst>
                <a:cxn ang="0">
                  <a:pos x="T0" y="T1"/>
                </a:cxn>
                <a:cxn ang="0">
                  <a:pos x="T2" y="T3"/>
                </a:cxn>
                <a:cxn ang="0">
                  <a:pos x="T4" y="T5"/>
                </a:cxn>
              </a:cxnLst>
              <a:rect l="0" t="0" r="r" b="b"/>
              <a:pathLst>
                <a:path w="79" h="77">
                  <a:moveTo>
                    <a:pt x="0" y="77"/>
                  </a:moveTo>
                  <a:lnTo>
                    <a:pt x="8" y="0"/>
                  </a:lnTo>
                  <a:lnTo>
                    <a:pt x="79" y="24"/>
                  </a:lnTo>
                </a:path>
              </a:pathLst>
            </a:custGeom>
            <a:noFill/>
            <a:ln w="15875" cap="rnd">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9642" tIns="44821" rIns="89642" bIns="44821" numCol="1" anchor="t" anchorCtr="0" compatLnSpc="1">
              <a:prstTxWarp prst="textNoShape">
                <a:avLst/>
              </a:prstTxWarp>
            </a:bodyPr>
            <a:lstStyle/>
            <a:p>
              <a:pPr defTabSz="914142"/>
              <a:endParaRPr lang="en-US">
                <a:solidFill>
                  <a:srgbClr val="2F2F2F"/>
                </a:solidFill>
                <a:latin typeface="Segoe UI"/>
              </a:endParaRPr>
            </a:p>
          </p:txBody>
        </p:sp>
        <p:sp>
          <p:nvSpPr>
            <p:cNvPr id="24" name="Freeform 11">
              <a:extLst>
                <a:ext uri="{FF2B5EF4-FFF2-40B4-BE49-F238E27FC236}">
                  <a16:creationId xmlns:a16="http://schemas.microsoft.com/office/drawing/2014/main" id="{A985A439-B934-4580-9EDC-0C14E5C2BBE9}"/>
                </a:ext>
              </a:extLst>
            </p:cNvPr>
            <p:cNvSpPr>
              <a:spLocks/>
            </p:cNvSpPr>
            <p:nvPr/>
          </p:nvSpPr>
          <p:spPr bwMode="auto">
            <a:xfrm>
              <a:off x="6316323" y="2622379"/>
              <a:ext cx="561340" cy="564682"/>
            </a:xfrm>
            <a:custGeom>
              <a:avLst/>
              <a:gdLst>
                <a:gd name="T0" fmla="*/ 0 w 235"/>
                <a:gd name="T1" fmla="*/ 118 h 236"/>
                <a:gd name="T2" fmla="*/ 118 w 235"/>
                <a:gd name="T3" fmla="*/ 0 h 236"/>
                <a:gd name="T4" fmla="*/ 235 w 235"/>
                <a:gd name="T5" fmla="*/ 118 h 236"/>
                <a:gd name="T6" fmla="*/ 118 w 235"/>
                <a:gd name="T7" fmla="*/ 236 h 236"/>
                <a:gd name="T8" fmla="*/ 12 w 235"/>
                <a:gd name="T9" fmla="*/ 171 h 236"/>
              </a:gdLst>
              <a:ahLst/>
              <a:cxnLst>
                <a:cxn ang="0">
                  <a:pos x="T0" y="T1"/>
                </a:cxn>
                <a:cxn ang="0">
                  <a:pos x="T2" y="T3"/>
                </a:cxn>
                <a:cxn ang="0">
                  <a:pos x="T4" y="T5"/>
                </a:cxn>
                <a:cxn ang="0">
                  <a:pos x="T6" y="T7"/>
                </a:cxn>
                <a:cxn ang="0">
                  <a:pos x="T8" y="T9"/>
                </a:cxn>
              </a:cxnLst>
              <a:rect l="0" t="0" r="r" b="b"/>
              <a:pathLst>
                <a:path w="235" h="236">
                  <a:moveTo>
                    <a:pt x="0" y="118"/>
                  </a:moveTo>
                  <a:cubicBezTo>
                    <a:pt x="0" y="53"/>
                    <a:pt x="52" y="0"/>
                    <a:pt x="118" y="0"/>
                  </a:cubicBezTo>
                  <a:cubicBezTo>
                    <a:pt x="183" y="0"/>
                    <a:pt x="235" y="53"/>
                    <a:pt x="235" y="118"/>
                  </a:cubicBezTo>
                  <a:cubicBezTo>
                    <a:pt x="235" y="183"/>
                    <a:pt x="183" y="236"/>
                    <a:pt x="118" y="236"/>
                  </a:cubicBezTo>
                  <a:cubicBezTo>
                    <a:pt x="71" y="236"/>
                    <a:pt x="31" y="209"/>
                    <a:pt x="12" y="171"/>
                  </a:cubicBezTo>
                </a:path>
              </a:pathLst>
            </a:custGeom>
            <a:noFill/>
            <a:ln w="15875" cap="rnd">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9642" tIns="44821" rIns="89642" bIns="44821" numCol="1" anchor="t" anchorCtr="0" compatLnSpc="1">
              <a:prstTxWarp prst="textNoShape">
                <a:avLst/>
              </a:prstTxWarp>
            </a:bodyPr>
            <a:lstStyle/>
            <a:p>
              <a:pPr defTabSz="914142"/>
              <a:endParaRPr lang="en-US">
                <a:solidFill>
                  <a:srgbClr val="2F2F2F"/>
                </a:solidFill>
                <a:latin typeface="Segoe UI"/>
              </a:endParaRPr>
            </a:p>
          </p:txBody>
        </p:sp>
      </p:grpSp>
      <p:grpSp>
        <p:nvGrpSpPr>
          <p:cNvPr id="25" name="Group 24">
            <a:extLst>
              <a:ext uri="{FF2B5EF4-FFF2-40B4-BE49-F238E27FC236}">
                <a16:creationId xmlns:a16="http://schemas.microsoft.com/office/drawing/2014/main" id="{ECD8A319-AC8D-4D8E-99FA-5C055CE83560}"/>
              </a:ext>
            </a:extLst>
          </p:cNvPr>
          <p:cNvGrpSpPr/>
          <p:nvPr/>
        </p:nvGrpSpPr>
        <p:grpSpPr>
          <a:xfrm>
            <a:off x="3170683" y="5323242"/>
            <a:ext cx="516634" cy="495459"/>
            <a:chOff x="4316204" y="2433510"/>
            <a:chExt cx="448238" cy="429868"/>
          </a:xfrm>
        </p:grpSpPr>
        <p:sp>
          <p:nvSpPr>
            <p:cNvPr id="26" name="calendar_4">
              <a:extLst>
                <a:ext uri="{FF2B5EF4-FFF2-40B4-BE49-F238E27FC236}">
                  <a16:creationId xmlns:a16="http://schemas.microsoft.com/office/drawing/2014/main" id="{57ADE580-1544-4052-ADC2-90E8C451F1E2}"/>
                </a:ext>
              </a:extLst>
            </p:cNvPr>
            <p:cNvSpPr>
              <a:spLocks noChangeAspect="1" noEditPoints="1"/>
            </p:cNvSpPr>
            <p:nvPr/>
          </p:nvSpPr>
          <p:spPr bwMode="auto">
            <a:xfrm>
              <a:off x="4316204" y="2433510"/>
              <a:ext cx="448238" cy="429868"/>
            </a:xfrm>
            <a:custGeom>
              <a:avLst/>
              <a:gdLst>
                <a:gd name="T0" fmla="*/ 244 w 244"/>
                <a:gd name="T1" fmla="*/ 135 h 234"/>
                <a:gd name="T2" fmla="*/ 244 w 244"/>
                <a:gd name="T3" fmla="*/ 234 h 234"/>
                <a:gd name="T4" fmla="*/ 0 w 244"/>
                <a:gd name="T5" fmla="*/ 234 h 234"/>
                <a:gd name="T6" fmla="*/ 0 w 244"/>
                <a:gd name="T7" fmla="*/ 24 h 234"/>
                <a:gd name="T8" fmla="*/ 244 w 244"/>
                <a:gd name="T9" fmla="*/ 24 h 234"/>
                <a:gd name="T10" fmla="*/ 244 w 244"/>
                <a:gd name="T11" fmla="*/ 135 h 234"/>
                <a:gd name="T12" fmla="*/ 0 w 244"/>
                <a:gd name="T13" fmla="*/ 72 h 234"/>
                <a:gd name="T14" fmla="*/ 244 w 244"/>
                <a:gd name="T15" fmla="*/ 72 h 234"/>
                <a:gd name="T16" fmla="*/ 50 w 244"/>
                <a:gd name="T17" fmla="*/ 0 h 234"/>
                <a:gd name="T18" fmla="*/ 50 w 244"/>
                <a:gd name="T19" fmla="*/ 50 h 234"/>
                <a:gd name="T20" fmla="*/ 195 w 244"/>
                <a:gd name="T21" fmla="*/ 0 h 234"/>
                <a:gd name="T22" fmla="*/ 195 w 244"/>
                <a:gd name="T23" fmla="*/ 5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4" h="234">
                  <a:moveTo>
                    <a:pt x="244" y="135"/>
                  </a:moveTo>
                  <a:lnTo>
                    <a:pt x="244" y="234"/>
                  </a:lnTo>
                  <a:lnTo>
                    <a:pt x="0" y="234"/>
                  </a:lnTo>
                  <a:lnTo>
                    <a:pt x="0" y="24"/>
                  </a:lnTo>
                  <a:lnTo>
                    <a:pt x="244" y="24"/>
                  </a:lnTo>
                  <a:lnTo>
                    <a:pt x="244" y="135"/>
                  </a:lnTo>
                  <a:moveTo>
                    <a:pt x="0" y="72"/>
                  </a:moveTo>
                  <a:lnTo>
                    <a:pt x="244" y="72"/>
                  </a:lnTo>
                  <a:moveTo>
                    <a:pt x="50" y="0"/>
                  </a:moveTo>
                  <a:lnTo>
                    <a:pt x="50" y="50"/>
                  </a:lnTo>
                  <a:moveTo>
                    <a:pt x="195" y="0"/>
                  </a:moveTo>
                  <a:lnTo>
                    <a:pt x="195" y="50"/>
                  </a:lnTo>
                </a:path>
              </a:pathLst>
            </a:custGeom>
            <a:solidFill>
              <a:srgbClr val="FFFFFF"/>
            </a:solidFill>
            <a:ln w="15875" cap="flat">
              <a:solidFill>
                <a:schemeClr val="accent1"/>
              </a:solidFill>
              <a:prstDash val="solid"/>
              <a:miter lim="800000"/>
              <a:headEnd/>
              <a:tailEnd/>
            </a:ln>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cxnSp>
          <p:nvCxnSpPr>
            <p:cNvPr id="27" name="Straight Connector 26">
              <a:extLst>
                <a:ext uri="{FF2B5EF4-FFF2-40B4-BE49-F238E27FC236}">
                  <a16:creationId xmlns:a16="http://schemas.microsoft.com/office/drawing/2014/main" id="{40A7BF7F-047A-40E3-8D2D-8C34D7F11E4A}"/>
                </a:ext>
              </a:extLst>
            </p:cNvPr>
            <p:cNvCxnSpPr/>
            <p:nvPr/>
          </p:nvCxnSpPr>
          <p:spPr>
            <a:xfrm>
              <a:off x="4357163" y="2633663"/>
              <a:ext cx="370412" cy="0"/>
            </a:xfrm>
            <a:prstGeom prst="line">
              <a:avLst/>
            </a:prstGeom>
            <a:noFill/>
            <a:ln w="15875" cap="flat" cmpd="sng" algn="ctr">
              <a:solidFill>
                <a:schemeClr val="accent1"/>
              </a:solidFill>
              <a:prstDash val="solid"/>
              <a:headEnd type="none"/>
              <a:tailEnd type="none"/>
            </a:ln>
            <a:effectLst/>
          </p:spPr>
        </p:cxnSp>
        <p:cxnSp>
          <p:nvCxnSpPr>
            <p:cNvPr id="28" name="Straight Connector 27">
              <a:extLst>
                <a:ext uri="{FF2B5EF4-FFF2-40B4-BE49-F238E27FC236}">
                  <a16:creationId xmlns:a16="http://schemas.microsoft.com/office/drawing/2014/main" id="{22A822C2-CACB-4A61-8D1A-03CD0298AAF4}"/>
                </a:ext>
              </a:extLst>
            </p:cNvPr>
            <p:cNvCxnSpPr/>
            <p:nvPr/>
          </p:nvCxnSpPr>
          <p:spPr>
            <a:xfrm>
              <a:off x="4357163" y="2711451"/>
              <a:ext cx="370412" cy="0"/>
            </a:xfrm>
            <a:prstGeom prst="line">
              <a:avLst/>
            </a:prstGeom>
            <a:noFill/>
            <a:ln w="15875" cap="flat" cmpd="sng" algn="ctr">
              <a:solidFill>
                <a:schemeClr val="accent1"/>
              </a:solidFill>
              <a:prstDash val="solid"/>
              <a:headEnd type="none"/>
              <a:tailEnd type="none"/>
            </a:ln>
            <a:effectLst/>
          </p:spPr>
        </p:cxnSp>
        <p:cxnSp>
          <p:nvCxnSpPr>
            <p:cNvPr id="29" name="Straight Connector 28">
              <a:extLst>
                <a:ext uri="{FF2B5EF4-FFF2-40B4-BE49-F238E27FC236}">
                  <a16:creationId xmlns:a16="http://schemas.microsoft.com/office/drawing/2014/main" id="{51DA423C-ECC4-4120-BC6F-533BEBE57917}"/>
                </a:ext>
              </a:extLst>
            </p:cNvPr>
            <p:cNvCxnSpPr/>
            <p:nvPr/>
          </p:nvCxnSpPr>
          <p:spPr>
            <a:xfrm>
              <a:off x="4357163" y="2789238"/>
              <a:ext cx="370412" cy="0"/>
            </a:xfrm>
            <a:prstGeom prst="line">
              <a:avLst/>
            </a:prstGeom>
            <a:noFill/>
            <a:ln w="15875" cap="flat" cmpd="sng" algn="ctr">
              <a:solidFill>
                <a:schemeClr val="accent1"/>
              </a:solidFill>
              <a:prstDash val="solid"/>
              <a:headEnd type="none"/>
              <a:tailEnd type="none"/>
            </a:ln>
            <a:effectLst/>
          </p:spPr>
        </p:cxnSp>
        <p:grpSp>
          <p:nvGrpSpPr>
            <p:cNvPr id="31" name="Group 30">
              <a:extLst>
                <a:ext uri="{FF2B5EF4-FFF2-40B4-BE49-F238E27FC236}">
                  <a16:creationId xmlns:a16="http://schemas.microsoft.com/office/drawing/2014/main" id="{03C20D2C-5CEE-4D81-9933-D48526A3D0CB}"/>
                </a:ext>
              </a:extLst>
            </p:cNvPr>
            <p:cNvGrpSpPr/>
            <p:nvPr/>
          </p:nvGrpSpPr>
          <p:grpSpPr>
            <a:xfrm rot="16200000">
              <a:off x="4429660" y="2597679"/>
              <a:ext cx="231775" cy="230716"/>
              <a:chOff x="4357163" y="3062288"/>
              <a:chExt cx="370412" cy="155575"/>
            </a:xfrm>
          </p:grpSpPr>
          <p:cxnSp>
            <p:nvCxnSpPr>
              <p:cNvPr id="32" name="Straight Connector 31">
                <a:extLst>
                  <a:ext uri="{FF2B5EF4-FFF2-40B4-BE49-F238E27FC236}">
                    <a16:creationId xmlns:a16="http://schemas.microsoft.com/office/drawing/2014/main" id="{0D9144A4-4AF2-4BF1-8FC3-A501A72493C7}"/>
                  </a:ext>
                </a:extLst>
              </p:cNvPr>
              <p:cNvCxnSpPr/>
              <p:nvPr/>
            </p:nvCxnSpPr>
            <p:spPr>
              <a:xfrm>
                <a:off x="4357163" y="3062288"/>
                <a:ext cx="370412" cy="0"/>
              </a:xfrm>
              <a:prstGeom prst="line">
                <a:avLst/>
              </a:prstGeom>
              <a:noFill/>
              <a:ln w="15875" cap="flat" cmpd="sng" algn="ctr">
                <a:solidFill>
                  <a:schemeClr val="accent1"/>
                </a:solidFill>
                <a:prstDash val="solid"/>
                <a:headEnd type="none"/>
                <a:tailEnd type="none"/>
              </a:ln>
              <a:effectLst/>
            </p:spPr>
          </p:cxnSp>
          <p:cxnSp>
            <p:nvCxnSpPr>
              <p:cNvPr id="33" name="Straight Connector 32">
                <a:extLst>
                  <a:ext uri="{FF2B5EF4-FFF2-40B4-BE49-F238E27FC236}">
                    <a16:creationId xmlns:a16="http://schemas.microsoft.com/office/drawing/2014/main" id="{0EC39B12-9BF8-4753-A8BB-74713306C210}"/>
                  </a:ext>
                </a:extLst>
              </p:cNvPr>
              <p:cNvCxnSpPr/>
              <p:nvPr/>
            </p:nvCxnSpPr>
            <p:spPr>
              <a:xfrm>
                <a:off x="4357163" y="3140076"/>
                <a:ext cx="370412" cy="0"/>
              </a:xfrm>
              <a:prstGeom prst="line">
                <a:avLst/>
              </a:prstGeom>
              <a:noFill/>
              <a:ln w="15875" cap="flat" cmpd="sng" algn="ctr">
                <a:solidFill>
                  <a:schemeClr val="accent1"/>
                </a:solidFill>
                <a:prstDash val="solid"/>
                <a:headEnd type="none"/>
                <a:tailEnd type="none"/>
              </a:ln>
              <a:effectLst/>
            </p:spPr>
          </p:cxnSp>
          <p:cxnSp>
            <p:nvCxnSpPr>
              <p:cNvPr id="35" name="Straight Connector 34">
                <a:extLst>
                  <a:ext uri="{FF2B5EF4-FFF2-40B4-BE49-F238E27FC236}">
                    <a16:creationId xmlns:a16="http://schemas.microsoft.com/office/drawing/2014/main" id="{1B34DA5F-5268-4E68-AD44-40747160EA5A}"/>
                  </a:ext>
                </a:extLst>
              </p:cNvPr>
              <p:cNvCxnSpPr/>
              <p:nvPr/>
            </p:nvCxnSpPr>
            <p:spPr>
              <a:xfrm>
                <a:off x="4357163" y="3217863"/>
                <a:ext cx="370412" cy="0"/>
              </a:xfrm>
              <a:prstGeom prst="line">
                <a:avLst/>
              </a:prstGeom>
              <a:noFill/>
              <a:ln w="15875" cap="flat" cmpd="sng" algn="ctr">
                <a:solidFill>
                  <a:schemeClr val="accent1"/>
                </a:solidFill>
                <a:prstDash val="solid"/>
                <a:headEnd type="none"/>
                <a:tailEnd type="none"/>
              </a:ln>
              <a:effectLst/>
            </p:spPr>
          </p:cxnSp>
        </p:grpSp>
      </p:grpSp>
      <p:grpSp>
        <p:nvGrpSpPr>
          <p:cNvPr id="36" name="Group 35">
            <a:extLst>
              <a:ext uri="{FF2B5EF4-FFF2-40B4-BE49-F238E27FC236}">
                <a16:creationId xmlns:a16="http://schemas.microsoft.com/office/drawing/2014/main" id="{C0C3FCC8-D2B1-43BB-AEB1-B6801832E314}"/>
              </a:ext>
            </a:extLst>
          </p:cNvPr>
          <p:cNvGrpSpPr/>
          <p:nvPr/>
        </p:nvGrpSpPr>
        <p:grpSpPr>
          <a:xfrm>
            <a:off x="1046325" y="5943092"/>
            <a:ext cx="479148" cy="479148"/>
            <a:chOff x="1517650" y="1863725"/>
            <a:chExt cx="177800" cy="177800"/>
          </a:xfrm>
        </p:grpSpPr>
        <p:sp>
          <p:nvSpPr>
            <p:cNvPr id="37" name="Oval 36">
              <a:extLst>
                <a:ext uri="{FF2B5EF4-FFF2-40B4-BE49-F238E27FC236}">
                  <a16:creationId xmlns:a16="http://schemas.microsoft.com/office/drawing/2014/main" id="{CFA31CF3-AF71-45CC-A726-747361D2C8FD}"/>
                </a:ext>
              </a:extLst>
            </p:cNvPr>
            <p:cNvSpPr/>
            <p:nvPr/>
          </p:nvSpPr>
          <p:spPr bwMode="auto">
            <a:xfrm>
              <a:off x="1517650" y="1863725"/>
              <a:ext cx="177800" cy="177800"/>
            </a:xfrm>
            <a:prstGeom prst="ellipse">
              <a:avLst/>
            </a:prstGeom>
            <a:noFill/>
            <a:ln w="15875">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38" name="Freeform 5">
              <a:extLst>
                <a:ext uri="{FF2B5EF4-FFF2-40B4-BE49-F238E27FC236}">
                  <a16:creationId xmlns:a16="http://schemas.microsoft.com/office/drawing/2014/main" id="{D58139EC-40A8-4033-85DC-CF96DD9D1B65}"/>
                </a:ext>
              </a:extLst>
            </p:cNvPr>
            <p:cNvSpPr/>
            <p:nvPr/>
          </p:nvSpPr>
          <p:spPr bwMode="auto">
            <a:xfrm>
              <a:off x="1554163" y="1919288"/>
              <a:ext cx="104775" cy="66675"/>
            </a:xfrm>
            <a:custGeom>
              <a:avLst/>
              <a:gdLst>
                <a:gd name="connsiteX0" fmla="*/ 0 w 104775"/>
                <a:gd name="connsiteY0" fmla="*/ 28575 h 66675"/>
                <a:gd name="connsiteX1" fmla="*/ 38100 w 104775"/>
                <a:gd name="connsiteY1" fmla="*/ 66675 h 66675"/>
                <a:gd name="connsiteX2" fmla="*/ 104775 w 104775"/>
                <a:gd name="connsiteY2" fmla="*/ 0 h 66675"/>
              </a:gdLst>
              <a:ahLst/>
              <a:cxnLst>
                <a:cxn ang="0">
                  <a:pos x="connsiteX0" y="connsiteY0"/>
                </a:cxn>
                <a:cxn ang="0">
                  <a:pos x="connsiteX1" y="connsiteY1"/>
                </a:cxn>
                <a:cxn ang="0">
                  <a:pos x="connsiteX2" y="connsiteY2"/>
                </a:cxn>
              </a:cxnLst>
              <a:rect l="l" t="t" r="r" b="b"/>
              <a:pathLst>
                <a:path w="104775" h="66675">
                  <a:moveTo>
                    <a:pt x="0" y="28575"/>
                  </a:moveTo>
                  <a:lnTo>
                    <a:pt x="38100" y="66675"/>
                  </a:lnTo>
                  <a:lnTo>
                    <a:pt x="104775" y="0"/>
                  </a:lnTo>
                </a:path>
              </a:pathLst>
            </a:custGeom>
            <a:noFill/>
            <a:ln w="15875">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sp>
        <p:nvSpPr>
          <p:cNvPr id="39" name="Rectangle 38">
            <a:extLst>
              <a:ext uri="{FF2B5EF4-FFF2-40B4-BE49-F238E27FC236}">
                <a16:creationId xmlns:a16="http://schemas.microsoft.com/office/drawing/2014/main" id="{3D514F68-19FE-4261-A4C8-528B0CBF2D1A}"/>
              </a:ext>
            </a:extLst>
          </p:cNvPr>
          <p:cNvSpPr/>
          <p:nvPr/>
        </p:nvSpPr>
        <p:spPr>
          <a:xfrm>
            <a:off x="156494" y="7178330"/>
            <a:ext cx="6425696" cy="169277"/>
          </a:xfrm>
          <a:prstGeom prst="rect">
            <a:avLst/>
          </a:prstGeom>
          <a:noFill/>
        </p:spPr>
        <p:txBody>
          <a:bodyPr wrap="square" lIns="91440" tIns="45720" rIns="91440" bIns="45720" rtlCol="0" anchor="b">
            <a:spAutoFit/>
          </a:bodyPr>
          <a:lstStyle/>
          <a:p>
            <a:r>
              <a:rPr lang="de-de" sz="500" dirty="0">
                <a:solidFill>
                  <a:schemeClr val="tx1">
                    <a:lumMod val="50000"/>
                    <a:lumOff val="50000"/>
                  </a:schemeClr>
                </a:solidFill>
                <a:latin typeface="Segoe UI Semilight" panose="020B0402040204020203" pitchFamily="34" charset="0"/>
                <a:cs typeface="Segoe UI Semilight" panose="020B0402040204020203" pitchFamily="34" charset="0"/>
              </a:rPr>
              <a:t>Diese Pakete umfassen keine Microsoft Cloud-Lizenzgebühr. Es handelt sich um Beispielgebühren. Dieses Dokument dient nur zu Informationszwecken. MICROSOFT SCHLIESST FÜR DIESE ÜBERSICHT JEDE GEWÄHRLEISTUNG AUS, SEI SIE AUSDRÜCKLICH ODER KONKLUDENT. </a:t>
            </a:r>
          </a:p>
        </p:txBody>
      </p:sp>
    </p:spTree>
    <p:extLst>
      <p:ext uri="{BB962C8B-B14F-4D97-AF65-F5344CB8AC3E}">
        <p14:creationId xmlns:p14="http://schemas.microsoft.com/office/powerpoint/2010/main" val="253575345"/>
      </p:ext>
    </p:extLst>
  </p:cSld>
  <p:clrMapOvr>
    <a:masterClrMapping/>
  </p:clrMapOvr>
</p:sld>
</file>

<file path=ppt/theme/theme1.xml><?xml version="1.0" encoding="utf-8"?>
<a:theme xmlns:a="http://schemas.openxmlformats.org/drawingml/2006/main" name="Office Theme">
  <a:themeElements>
    <a:clrScheme name="Azure">
      <a:dk1>
        <a:sysClr val="windowText" lastClr="000000"/>
      </a:dk1>
      <a:lt1>
        <a:sysClr val="window" lastClr="FFFFFF"/>
      </a:lt1>
      <a:dk2>
        <a:srgbClr val="000000"/>
      </a:dk2>
      <a:lt2>
        <a:srgbClr val="FFFFFF"/>
      </a:lt2>
      <a:accent1>
        <a:srgbClr val="0078D4"/>
      </a:accent1>
      <a:accent2>
        <a:srgbClr val="50E6FF"/>
      </a:accent2>
      <a:accent3>
        <a:srgbClr val="3C3C41"/>
      </a:accent3>
      <a:accent4>
        <a:srgbClr val="75757A"/>
      </a:accent4>
      <a:accent5>
        <a:srgbClr val="EBEBEB"/>
      </a:accent5>
      <a:accent6>
        <a:srgbClr val="FFFFFF"/>
      </a:accent6>
      <a:hlink>
        <a:srgbClr val="0078D4"/>
      </a:hlink>
      <a:folHlink>
        <a:srgbClr val="954F72"/>
      </a:folHlink>
    </a:clrScheme>
    <a:fontScheme name="Segoe">
      <a:majorFont>
        <a:latin typeface="Segoe UI Light"/>
        <a:ea typeface=""/>
        <a:cs typeface=""/>
      </a:majorFont>
      <a:minorFont>
        <a:latin typeface="Segoe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CFFEE282B61FB146958A5B83C346A699" ma:contentTypeVersion="6" ma:contentTypeDescription="Ein neues Dokument erstellen." ma:contentTypeScope="" ma:versionID="814a64f7be364934f16100cbf4f40a95">
  <xsd:schema xmlns:xsd="http://www.w3.org/2001/XMLSchema" xmlns:xs="http://www.w3.org/2001/XMLSchema" xmlns:p="http://schemas.microsoft.com/office/2006/metadata/properties" xmlns:ns2="1b41cc1a-f6f6-4a98-b424-269a05c5e7ad" xmlns:ns3="49b81a5c-56ee-4c0b-8d61-58993d67313e" targetNamespace="http://schemas.microsoft.com/office/2006/metadata/properties" ma:root="true" ma:fieldsID="5771e462f95bb5b3f465ef2ee7d64daf" ns2:_="" ns3:_="">
    <xsd:import namespace="1b41cc1a-f6f6-4a98-b424-269a05c5e7ad"/>
    <xsd:import namespace="49b81a5c-56ee-4c0b-8d61-58993d67313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41cc1a-f6f6-4a98-b424-269a05c5e7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9b81a5c-56ee-4c0b-8d61-58993d67313e" elementFormDefault="qualified">
    <xsd:import namespace="http://schemas.microsoft.com/office/2006/documentManagement/types"/>
    <xsd:import namespace="http://schemas.microsoft.com/office/infopath/2007/PartnerControls"/>
    <xsd:element name="SharedWithUsers" ma:index="10"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B2607D7-F54D-4AD2-9448-B22075AF9FF7}"/>
</file>

<file path=customXml/itemProps2.xml><?xml version="1.0" encoding="utf-8"?>
<ds:datastoreItem xmlns:ds="http://schemas.openxmlformats.org/officeDocument/2006/customXml" ds:itemID="{C5BD2416-4270-434F-B74A-059E631C9621}">
  <ds:schemaRefs>
    <ds:schemaRef ds:uri="http://schemas.microsoft.com/sharepoint/v3/contenttype/forms"/>
  </ds:schemaRefs>
</ds:datastoreItem>
</file>

<file path=customXml/itemProps3.xml><?xml version="1.0" encoding="utf-8"?>
<ds:datastoreItem xmlns:ds="http://schemas.openxmlformats.org/officeDocument/2006/customXml" ds:itemID="{100FD802-C7B7-4377-92D1-62562AAECA44}">
  <ds:schemaRefs>
    <ds:schemaRef ds:uri="http://schemas.openxmlformats.org/package/2006/metadata/core-properties"/>
    <ds:schemaRef ds:uri="http://schemas.microsoft.com/office/infopath/2007/PartnerControls"/>
    <ds:schemaRef ds:uri="http://www.w3.org/XML/1998/namespace"/>
    <ds:schemaRef ds:uri="http://purl.org/dc/dcmitype/"/>
    <ds:schemaRef ds:uri="e533181d-1573-4f8e-b98f-78814727ca97"/>
    <ds:schemaRef ds:uri="http://schemas.microsoft.com/office/2006/documentManagement/types"/>
    <ds:schemaRef ds:uri="http://purl.org/dc/terms/"/>
    <ds:schemaRef ds:uri="c48766f7-0523-4294-8d83-06a44f55c734"/>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746</Words>
  <Application>Microsoft Office PowerPoint</Application>
  <PresentationFormat>Letter (8,5x11 Zoll)</PresentationFormat>
  <Paragraphs>89</Paragraphs>
  <Slides>2</Slides>
  <Notes>2</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Office Theme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8</cp:revision>
  <dcterms:modified xsi:type="dcterms:W3CDTF">2018-10-29T13:31:41Z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0x010100CFFEE282B61FB146958A5B83C346A699</vt:lpwstr>
  </property>
  <property fmtid="{D5CDD505-2E9C-101B-9397-08002B2CF9AE}" pid="3" name="MSIP_Label_f42aa342-8706-4288-bd11-ebb85995028c_Enabled">
    <vt:lpwstr>True</vt:lpwstr>
  </property>
  <property fmtid="{D5CDD505-2E9C-101B-9397-08002B2CF9AE}" pid="4" name="MSIP_Label_f42aa342-8706-4288-bd11-ebb85995028c_SiteId">
    <vt:lpwstr>72f988bf-86f1-41af-91ab-2d7cd011db47</vt:lpwstr>
  </property>
  <property fmtid="{D5CDD505-2E9C-101B-9397-08002B2CF9AE}" pid="5" name="MSIP_Label_f42aa342-8706-4288-bd11-ebb85995028c_Owner">
    <vt:lpwstr>v-carlei@microsoft.com</vt:lpwstr>
  </property>
  <property fmtid="{D5CDD505-2E9C-101B-9397-08002B2CF9AE}" pid="6" name="MSIP_Label_f42aa342-8706-4288-bd11-ebb85995028c_SetDate">
    <vt:lpwstr>2018-08-13T19:15:37.7472122Z</vt:lpwstr>
  </property>
  <property fmtid="{D5CDD505-2E9C-101B-9397-08002B2CF9AE}" pid="7" name="MSIP_Label_f42aa342-8706-4288-bd11-ebb85995028c_Name">
    <vt:lpwstr>General</vt:lpwstr>
  </property>
  <property fmtid="{D5CDD505-2E9C-101B-9397-08002B2CF9AE}" pid="8" name="MSIP_Label_f42aa342-8706-4288-bd11-ebb85995028c_Application">
    <vt:lpwstr>Microsoft Azure Information Protection</vt:lpwstr>
  </property>
  <property fmtid="{D5CDD505-2E9C-101B-9397-08002B2CF9AE}" pid="9" name="MSIP_Label_f42aa342-8706-4288-bd11-ebb85995028c_Extended_MSFT_Method">
    <vt:lpwstr>Automatic</vt:lpwstr>
  </property>
  <property fmtid="{D5CDD505-2E9C-101B-9397-08002B2CF9AE}" pid="10" name="Sensitivity">
    <vt:lpwstr>General</vt:lpwstr>
  </property>
</Properties>
</file>