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40" r:id="rId5"/>
  </p:sldMasterIdLst>
  <p:notesMasterIdLst>
    <p:notesMasterId r:id="rId11"/>
  </p:notesMasterIdLst>
  <p:sldIdLst>
    <p:sldId id="315" r:id="rId6"/>
    <p:sldId id="328" r:id="rId7"/>
    <p:sldId id="311" r:id="rId8"/>
    <p:sldId id="317" r:id="rId9"/>
    <p:sldId id="320" r:id="rId10"/>
  </p:sldIdLst>
  <p:sldSz cx="7772400" cy="9144000"/>
  <p:notesSz cx="7010400" cy="9296400"/>
  <p:defaultTextStyle>
    <a:defPPr>
      <a:defRPr lang="en-US"/>
    </a:defPPr>
    <a:lvl1pPr marL="0" algn="l" defTabSz="939666" rtl="0" eaLnBrk="1" latinLnBrk="0" hangingPunct="1">
      <a:defRPr sz="1800" kern="1200">
        <a:solidFill>
          <a:schemeClr val="tx1"/>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1: Microsoft 365" id="{CC145A8D-E047-4A04-9422-18DAD6F7A874}">
          <p14:sldIdLst>
            <p14:sldId id="315"/>
          </p14:sldIdLst>
        </p14:section>
        <p14:section name="P1: Alt-Office 365" id="{B72ADAE4-5242-43BD-A320-BF1FC88EE00C}">
          <p14:sldIdLst/>
        </p14:section>
        <p14:section name="P2: Modern Desktop" id="{CBEBD740-6545-420B-92A1-E3925ED78141}">
          <p14:sldIdLst>
            <p14:sldId id="328"/>
          </p14:sldIdLst>
        </p14:section>
        <p14:section name="P2: Alt-Intel Modern Desktop" id="{C82F0DE8-5101-4629-B593-1A6DB9E276C0}">
          <p14:sldIdLst/>
        </p14:section>
        <p14:section name="P3: Generic Device" id="{1AE4DFA6-4050-451E-ABFE-17965D9CB1DC}">
          <p14:sldIdLst>
            <p14:sldId id="311"/>
          </p14:sldIdLst>
        </p14:section>
        <p14:section name="P3: Alt-Intel VPRO Platform" id="{87AC44A4-FA80-4E31-ACDE-0A8523C84C2A}">
          <p14:sldIdLst/>
        </p14:section>
        <p14:section name="P3: Alt-Surface devices" id="{C22146DA-5BB1-44D7-9346-2DE08EEAA246}">
          <p14:sldIdLst/>
        </p14:section>
        <p14:section name="P4: M365B" id="{B3472C73-4147-4239-AD90-1AC745A4A45D}">
          <p14:sldIdLst>
            <p14:sldId id="317"/>
          </p14:sldIdLst>
        </p14:section>
        <p14:section name="P4: Alt-Office 365/Windows 10" id="{549FED97-87AD-4CC9-A9E6-1C3D8A8A6DA7}">
          <p14:sldIdLst/>
        </p14:section>
        <p14:section name="P5: Objection handling" id="{FC76B68C-5E33-4668-8350-FB2CBEE42475}">
          <p14:sldIdLst>
            <p14:sldId id="320"/>
          </p14:sldIdLst>
        </p14:section>
      </p14:sectionLst>
    </p:ext>
    <p:ext uri="{EFAFB233-063F-42B5-8137-9DF3F51BA10A}">
      <p15:sldGuideLst xmlns:p15="http://schemas.microsoft.com/office/powerpoint/2012/main">
        <p15:guide id="36" pos="2447" userDrawn="1">
          <p15:clr>
            <a:srgbClr val="A4A3A4"/>
          </p15:clr>
        </p15:guide>
        <p15:guide id="37" orient="horz" pos="2880" userDrawn="1">
          <p15:clr>
            <a:srgbClr val="A4A3A4"/>
          </p15:clr>
        </p15:guide>
        <p15:guide id="38" orient="horz" pos="1614" userDrawn="1">
          <p15:clr>
            <a:srgbClr val="A4A3A4"/>
          </p15:clr>
        </p15:guide>
        <p15:guide id="39" orient="horz" pos="5616" userDrawn="1">
          <p15:clr>
            <a:srgbClr val="A4A3A4"/>
          </p15:clr>
        </p15:guide>
        <p15:guide id="40" orient="horz" pos="3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Marc Faerber" initials="MF" lastIdx="5" clrIdx="28">
    <p:extLst>
      <p:ext uri="{19B8F6BF-5375-455C-9EA6-DF929625EA0E}">
        <p15:presenceInfo xmlns:p15="http://schemas.microsoft.com/office/powerpoint/2012/main" userId="Marc Faerber" providerId="None"/>
      </p:ext>
    </p:extLst>
  </p:cmAuthor>
  <p:cmAuthor id="1" name="Laurie Baars" initials="LB" lastIdx="59" clrIdx="0">
    <p:extLst/>
  </p:cmAuthor>
  <p:cmAuthor id="2" name="Julie McCann (Bridge Partners)" initials="JM(P" lastIdx="11" clrIdx="1">
    <p:extLst/>
  </p:cmAuthor>
  <p:cmAuthor id="3" name="Sarah" initials="S" lastIdx="2" clrIdx="2"/>
  <p:cmAuthor id="4" name="Julie McCann" initials="JM" lastIdx="23" clrIdx="3">
    <p:extLst/>
  </p:cmAuthor>
  <p:cmAuthor id="5" name="Kate Navarro Fessler" initials="KNF" lastIdx="59" clrIdx="4">
    <p:extLst/>
  </p:cmAuthor>
  <p:cmAuthor id="6" name="Barbara Spear (Bridge Partners)" initials="BS(P" lastIdx="16" clrIdx="5">
    <p:extLst/>
  </p:cmAuthor>
  <p:cmAuthor id="7" name="Jessica Harbin" initials="JH" lastIdx="72" clrIdx="6">
    <p:extLst/>
  </p:cmAuthor>
  <p:cmAuthor id="8" name="Piper Greenwood (Bridge Partners)" initials="PG(P" lastIdx="7" clrIdx="7">
    <p:extLst/>
  </p:cmAuthor>
  <p:cmAuthor id="9" name="Andrea Schneider" initials="AS" lastIdx="13" clrIdx="8">
    <p:extLst>
      <p:ext uri="{19B8F6BF-5375-455C-9EA6-DF929625EA0E}">
        <p15:presenceInfo xmlns:p15="http://schemas.microsoft.com/office/powerpoint/2012/main" userId="S-1-5-21-2127521184-1604012920-1887927527-2010376" providerId="AD"/>
      </p:ext>
    </p:extLst>
  </p:cmAuthor>
  <p:cmAuthor id="10" name="Judy Zerbach (CELA)" initials="JZ(" lastIdx="10" clrIdx="9">
    <p:extLst>
      <p:ext uri="{19B8F6BF-5375-455C-9EA6-DF929625EA0E}">
        <p15:presenceInfo xmlns:p15="http://schemas.microsoft.com/office/powerpoint/2012/main" userId="S-1-5-21-2127521184-1604012920-1887927527-22344" providerId="AD"/>
      </p:ext>
    </p:extLst>
  </p:cmAuthor>
  <p:cmAuthor id="11" name="Barbara Spear" initials="BS" lastIdx="14" clrIdx="10">
    <p:extLst>
      <p:ext uri="{19B8F6BF-5375-455C-9EA6-DF929625EA0E}">
        <p15:presenceInfo xmlns:p15="http://schemas.microsoft.com/office/powerpoint/2012/main" userId="Barbara Spear" providerId="None"/>
      </p:ext>
    </p:extLst>
  </p:cmAuthor>
  <p:cmAuthor id="12" name="Author" initials="A" lastIdx="65" clrIdx="11"/>
  <p:cmAuthor id="13" name="Rob Nicolai" initials="RN" lastIdx="15" clrIdx="12">
    <p:extLst>
      <p:ext uri="{19B8F6BF-5375-455C-9EA6-DF929625EA0E}">
        <p15:presenceInfo xmlns:p15="http://schemas.microsoft.com/office/powerpoint/2012/main" userId="7954f2dcf3543eae" providerId="Windows Live"/>
      </p:ext>
    </p:extLst>
  </p:cmAuthor>
  <p:cmAuthor id="14" name="Allison Kwan" initials="AK" lastIdx="12" clrIdx="13">
    <p:extLst>
      <p:ext uri="{19B8F6BF-5375-455C-9EA6-DF929625EA0E}">
        <p15:presenceInfo xmlns:p15="http://schemas.microsoft.com/office/powerpoint/2012/main" userId="S0037FFEA32A413F@LIVE.COM" providerId="AD"/>
      </p:ext>
    </p:extLst>
  </p:cmAuthor>
  <p:cmAuthor id="15" name="Rob Nicolai" initials="RN [2]" lastIdx="29" clrIdx="14">
    <p:extLst>
      <p:ext uri="{19B8F6BF-5375-455C-9EA6-DF929625EA0E}">
        <p15:presenceInfo xmlns:p15="http://schemas.microsoft.com/office/powerpoint/2012/main" userId="Rob Nicolai" providerId="None"/>
      </p:ext>
    </p:extLst>
  </p:cmAuthor>
  <p:cmAuthor id="16" name="Stephanie Trinen" initials="ST" lastIdx="14" clrIdx="15">
    <p:extLst>
      <p:ext uri="{19B8F6BF-5375-455C-9EA6-DF929625EA0E}">
        <p15:presenceInfo xmlns:p15="http://schemas.microsoft.com/office/powerpoint/2012/main" userId="S0033FFF86904548@LIVE.COM" providerId="AD"/>
      </p:ext>
    </p:extLst>
  </p:cmAuthor>
  <p:cmAuthor id="17" name="Stephanie Trinen" initials="ST [2]" lastIdx="10" clrIdx="16">
    <p:extLst>
      <p:ext uri="{19B8F6BF-5375-455C-9EA6-DF929625EA0E}">
        <p15:presenceInfo xmlns:p15="http://schemas.microsoft.com/office/powerpoint/2012/main" userId="S-1-5-21-124525095-708259637-1543119021-1352678" providerId="AD"/>
      </p:ext>
    </p:extLst>
  </p:cmAuthor>
  <p:cmAuthor id="18" name="Allison Kwan" initials="AK [2]" lastIdx="13" clrIdx="17">
    <p:extLst>
      <p:ext uri="{19B8F6BF-5375-455C-9EA6-DF929625EA0E}">
        <p15:presenceInfo xmlns:p15="http://schemas.microsoft.com/office/powerpoint/2012/main" userId="S-1-5-21-2127521184-1604012920-1887927527-27751130" providerId="AD"/>
      </p:ext>
    </p:extLst>
  </p:cmAuthor>
  <p:cmAuthor id="19" name="Gabrielle Shearer" initials="GS" lastIdx="15" clrIdx="18">
    <p:extLst>
      <p:ext uri="{19B8F6BF-5375-455C-9EA6-DF929625EA0E}">
        <p15:presenceInfo xmlns:p15="http://schemas.microsoft.com/office/powerpoint/2012/main" userId="3116d71b5cde8b37" providerId="Windows Live"/>
      </p:ext>
    </p:extLst>
  </p:cmAuthor>
  <p:cmAuthor id="20" name="Gabrielle Shearer" initials="GS [2]" lastIdx="1" clrIdx="19">
    <p:extLst>
      <p:ext uri="{19B8F6BF-5375-455C-9EA6-DF929625EA0E}">
        <p15:presenceInfo xmlns:p15="http://schemas.microsoft.com/office/powerpoint/2012/main" userId="S::gabrielle.shearer@bridgepartnersconsulting.com::7ff54c90-f732-4449-bf3a-14ac90a50bcb" providerId="AD"/>
      </p:ext>
    </p:extLst>
  </p:cmAuthor>
  <p:cmAuthor id="21" name="Diana McMillen (Bridge Partners)" initials="DM(P" lastIdx="2" clrIdx="20">
    <p:extLst>
      <p:ext uri="{19B8F6BF-5375-455C-9EA6-DF929625EA0E}">
        <p15:presenceInfo xmlns:p15="http://schemas.microsoft.com/office/powerpoint/2012/main" userId="S-1-12-1-1561687004-1102491763-1162930596-1099462758" providerId="AD"/>
      </p:ext>
    </p:extLst>
  </p:cmAuthor>
  <p:cmAuthor id="22" name="Michel Rau" initials="MR" lastIdx="9" clrIdx="21">
    <p:extLst>
      <p:ext uri="{19B8F6BF-5375-455C-9EA6-DF929625EA0E}">
        <p15:presenceInfo xmlns:p15="http://schemas.microsoft.com/office/powerpoint/2012/main" userId="S::mirau@microsoft.com::65d68c3b-79d4-49fe-91a9-9d6ec83775fc" providerId="AD"/>
      </p:ext>
    </p:extLst>
  </p:cmAuthor>
  <p:cmAuthor id="23" name="Louisa Gauthier" initials="LG" lastIdx="1" clrIdx="22">
    <p:extLst>
      <p:ext uri="{19B8F6BF-5375-455C-9EA6-DF929625EA0E}">
        <p15:presenceInfo xmlns:p15="http://schemas.microsoft.com/office/powerpoint/2012/main" userId="S::losadler@microsoft.com::ae5fbc07-cc88-47a1-9459-adb8526251a3" providerId="AD"/>
      </p:ext>
    </p:extLst>
  </p:cmAuthor>
  <p:cmAuthor id="24" name="Owen Jaques" initials="OJ" lastIdx="3" clrIdx="23">
    <p:extLst>
      <p:ext uri="{19B8F6BF-5375-455C-9EA6-DF929625EA0E}">
        <p15:presenceInfo xmlns:p15="http://schemas.microsoft.com/office/powerpoint/2012/main" userId="S::owjaques@microsoft.com::1155bd68-c887-4924-86ba-ba81c9899039" providerId="AD"/>
      </p:ext>
    </p:extLst>
  </p:cmAuthor>
  <p:cmAuthor id="25" name="Susan Kittleson" initials="SK" lastIdx="4" clrIdx="24">
    <p:extLst>
      <p:ext uri="{19B8F6BF-5375-455C-9EA6-DF929625EA0E}">
        <p15:presenceInfo xmlns:p15="http://schemas.microsoft.com/office/powerpoint/2012/main" userId="S::skittle@microsoft.com::8a8886ca-edbc-4543-94bc-f6c6a20d1745" providerId="AD"/>
      </p:ext>
    </p:extLst>
  </p:cmAuthor>
  <p:cmAuthor id="26" name="Gabrielle Shearer" initials="GS [3]" lastIdx="3" clrIdx="25">
    <p:extLst>
      <p:ext uri="{19B8F6BF-5375-455C-9EA6-DF929625EA0E}">
        <p15:presenceInfo xmlns:p15="http://schemas.microsoft.com/office/powerpoint/2012/main" userId="Gabrielle Shearer" providerId="None"/>
      </p:ext>
    </p:extLst>
  </p:cmAuthor>
  <p:cmAuthor id="27" name="Zenin Kassam" initials="ZK" lastIdx="3" clrIdx="26">
    <p:extLst>
      <p:ext uri="{19B8F6BF-5375-455C-9EA6-DF929625EA0E}">
        <p15:presenceInfo xmlns:p15="http://schemas.microsoft.com/office/powerpoint/2012/main" userId="S::zenink@microsoft.com::283277c7-10fa-43b8-8ced-e6e12ba39eac" providerId="AD"/>
      </p:ext>
    </p:extLst>
  </p:cmAuthor>
  <p:cmAuthor id="28" name="Tom Batcheler" initials="TB" lastIdx="3" clrIdx="27">
    <p:extLst>
      <p:ext uri="{19B8F6BF-5375-455C-9EA6-DF929625EA0E}">
        <p15:presenceInfo xmlns:p15="http://schemas.microsoft.com/office/powerpoint/2012/main" userId="Tom Batche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FF0066"/>
    <a:srgbClr val="F2F2F2"/>
    <a:srgbClr val="2B251D"/>
    <a:srgbClr val="574C3B"/>
    <a:srgbClr val="6F5623"/>
    <a:srgbClr val="24231A"/>
    <a:srgbClr val="50A4EA"/>
    <a:srgbClr val="2F2F2F"/>
    <a:srgbClr val="2A2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60"/>
    <p:restoredTop sz="94643"/>
  </p:normalViewPr>
  <p:slideViewPr>
    <p:cSldViewPr snapToGrid="0">
      <p:cViewPr varScale="1">
        <p:scale>
          <a:sx n="48" d="100"/>
          <a:sy n="48" d="100"/>
        </p:scale>
        <p:origin x="2208" y="30"/>
      </p:cViewPr>
      <p:guideLst>
        <p:guide pos="2447"/>
        <p:guide orient="horz" pos="2880"/>
        <p:guide orient="horz" pos="1614"/>
        <p:guide orient="horz" pos="5616"/>
        <p:guide orient="horz"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openxmlformats.org/officeDocument/2006/relationships/customXml" Target="../customXml/item4.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1"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Faerber" userId="S::marc_lexjack-sea.com#ext#@microsoft.onmicrosoft.com::325ac16c-0651-4d98-a62c-8bb2ce060683" providerId="AD" clId="Web-{138C41F1-84F2-476C-BEA4-641714153D50}"/>
    <pc:docChg chg="delSld modSection">
      <pc:chgData name="Marc Faerber" userId="S::marc_lexjack-sea.com#ext#@microsoft.onmicrosoft.com::325ac16c-0651-4d98-a62c-8bb2ce060683" providerId="AD" clId="Web-{138C41F1-84F2-476C-BEA4-641714153D50}" dt="2018-10-19T19:58:19.590" v="5"/>
      <pc:docMkLst>
        <pc:docMk/>
      </pc:docMkLst>
      <pc:sldChg chg="del">
        <pc:chgData name="Marc Faerber" userId="S::marc_lexjack-sea.com#ext#@microsoft.onmicrosoft.com::325ac16c-0651-4d98-a62c-8bb2ce060683" providerId="AD" clId="Web-{138C41F1-84F2-476C-BEA4-641714153D50}" dt="2018-10-19T19:58:10.199" v="4"/>
        <pc:sldMkLst>
          <pc:docMk/>
          <pc:sldMk cId="3618280989" sldId="318"/>
        </pc:sldMkLst>
      </pc:sldChg>
      <pc:sldChg chg="del">
        <pc:chgData name="Marc Faerber" userId="S::marc_lexjack-sea.com#ext#@microsoft.onmicrosoft.com::325ac16c-0651-4d98-a62c-8bb2ce060683" providerId="AD" clId="Web-{138C41F1-84F2-476C-BEA4-641714153D50}" dt="2018-10-19T19:58:07.605" v="3"/>
        <pc:sldMkLst>
          <pc:docMk/>
          <pc:sldMk cId="1836357861" sldId="319"/>
        </pc:sldMkLst>
      </pc:sldChg>
      <pc:sldChg chg="del">
        <pc:chgData name="Marc Faerber" userId="S::marc_lexjack-sea.com#ext#@microsoft.onmicrosoft.com::325ac16c-0651-4d98-a62c-8bb2ce060683" providerId="AD" clId="Web-{138C41F1-84F2-476C-BEA4-641714153D50}" dt="2018-10-19T19:57:42.698" v="0"/>
        <pc:sldMkLst>
          <pc:docMk/>
          <pc:sldMk cId="3737313380" sldId="321"/>
        </pc:sldMkLst>
      </pc:sldChg>
      <pc:sldChg chg="del">
        <pc:chgData name="Marc Faerber" userId="S::marc_lexjack-sea.com#ext#@microsoft.onmicrosoft.com::325ac16c-0651-4d98-a62c-8bb2ce060683" providerId="AD" clId="Web-{138C41F1-84F2-476C-BEA4-641714153D50}" dt="2018-10-19T19:58:19.590" v="5"/>
        <pc:sldMkLst>
          <pc:docMk/>
          <pc:sldMk cId="2564346793" sldId="322"/>
        </pc:sldMkLst>
      </pc:sldChg>
      <pc:sldChg chg="del">
        <pc:chgData name="Marc Faerber" userId="S::marc_lexjack-sea.com#ext#@microsoft.onmicrosoft.com::325ac16c-0651-4d98-a62c-8bb2ce060683" providerId="AD" clId="Web-{138C41F1-84F2-476C-BEA4-641714153D50}" dt="2018-10-19T19:58:00.152" v="2"/>
        <pc:sldMkLst>
          <pc:docMk/>
          <pc:sldMk cId="1142423853" sldId="325"/>
        </pc:sldMkLst>
      </pc:sldChg>
      <pc:sldChg chg="del">
        <pc:chgData name="Marc Faerber" userId="S::marc_lexjack-sea.com#ext#@microsoft.onmicrosoft.com::325ac16c-0651-4d98-a62c-8bb2ce060683" providerId="AD" clId="Web-{138C41F1-84F2-476C-BEA4-641714153D50}" dt="2018-10-19T19:57:48.511" v="1"/>
        <pc:sldMkLst>
          <pc:docMk/>
          <pc:sldMk cId="3456355193" sldId="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8AA8B47B-ED0B-4CD4-AEAC-BDB25FD291F8}" type="datetimeFigureOut">
              <a:rPr lang="en-US" smtClean="0"/>
              <a:t>10/19/2018</a:t>
            </a:fld>
            <a:endParaRPr lang="en-US"/>
          </a:p>
        </p:txBody>
      </p:sp>
      <p:sp>
        <p:nvSpPr>
          <p:cNvPr id="4" name="Slide Image Placeholder 3"/>
          <p:cNvSpPr>
            <a:spLocks noGrp="1" noRot="1" noChangeAspect="1"/>
          </p:cNvSpPr>
          <p:nvPr>
            <p:ph type="sldImg" idx="2"/>
          </p:nvPr>
        </p:nvSpPr>
        <p:spPr>
          <a:xfrm>
            <a:off x="2171700" y="1162050"/>
            <a:ext cx="26670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C602A6-F98D-4852-A8AE-B98A87749435}" type="slidenum">
              <a:rPr lang="en-US" smtClean="0"/>
              <a:t>‹#›</a:t>
            </a:fld>
            <a:endParaRPr lang="en-US"/>
          </a:p>
        </p:txBody>
      </p:sp>
    </p:spTree>
    <p:extLst>
      <p:ext uri="{BB962C8B-B14F-4D97-AF65-F5344CB8AC3E}">
        <p14:creationId xmlns:p14="http://schemas.microsoft.com/office/powerpoint/2010/main" val="1563181552"/>
      </p:ext>
    </p:extLst>
  </p:cSld>
  <p:clrMap bg1="lt1" tx1="dk1" bg2="lt2" tx2="dk2" accent1="accent1" accent2="accent2" accent3="accent3" accent4="accent4" accent5="accent5" accent6="accent6" hlink="hlink" folHlink="folHlink"/>
  <p:notesStyle>
    <a:lvl1pPr marL="0" algn="l" defTabSz="939666" rtl="0" eaLnBrk="1" latinLnBrk="0" hangingPunct="1">
      <a:defRPr sz="1400" kern="1200">
        <a:solidFill>
          <a:schemeClr val="tx1"/>
        </a:solidFill>
        <a:latin typeface="+mn-lt"/>
        <a:ea typeface="+mn-ea"/>
        <a:cs typeface="+mn-cs"/>
      </a:defRPr>
    </a:lvl1pPr>
    <a:lvl2pPr marL="469832" algn="l" defTabSz="939666" rtl="0" eaLnBrk="1" latinLnBrk="0" hangingPunct="1">
      <a:defRPr sz="1400" kern="1200">
        <a:solidFill>
          <a:schemeClr val="tx1"/>
        </a:solidFill>
        <a:latin typeface="+mn-lt"/>
        <a:ea typeface="+mn-ea"/>
        <a:cs typeface="+mn-cs"/>
      </a:defRPr>
    </a:lvl2pPr>
    <a:lvl3pPr marL="939666" algn="l" defTabSz="939666" rtl="0" eaLnBrk="1" latinLnBrk="0" hangingPunct="1">
      <a:defRPr sz="1400" kern="1200">
        <a:solidFill>
          <a:schemeClr val="tx1"/>
        </a:solidFill>
        <a:latin typeface="+mn-lt"/>
        <a:ea typeface="+mn-ea"/>
        <a:cs typeface="+mn-cs"/>
      </a:defRPr>
    </a:lvl3pPr>
    <a:lvl4pPr marL="1409498" algn="l" defTabSz="939666" rtl="0" eaLnBrk="1" latinLnBrk="0" hangingPunct="1">
      <a:defRPr sz="1400" kern="1200">
        <a:solidFill>
          <a:schemeClr val="tx1"/>
        </a:solidFill>
        <a:latin typeface="+mn-lt"/>
        <a:ea typeface="+mn-ea"/>
        <a:cs typeface="+mn-cs"/>
      </a:defRPr>
    </a:lvl4pPr>
    <a:lvl5pPr marL="1879330" algn="l" defTabSz="939666" rtl="0" eaLnBrk="1" latinLnBrk="0" hangingPunct="1">
      <a:defRPr sz="1400" kern="1200">
        <a:solidFill>
          <a:schemeClr val="tx1"/>
        </a:solidFill>
        <a:latin typeface="+mn-lt"/>
        <a:ea typeface="+mn-ea"/>
        <a:cs typeface="+mn-cs"/>
      </a:defRPr>
    </a:lvl5pPr>
    <a:lvl6pPr marL="2349164" algn="l" defTabSz="939666" rtl="0" eaLnBrk="1" latinLnBrk="0" hangingPunct="1">
      <a:defRPr sz="1400" kern="1200">
        <a:solidFill>
          <a:schemeClr val="tx1"/>
        </a:solidFill>
        <a:latin typeface="+mn-lt"/>
        <a:ea typeface="+mn-ea"/>
        <a:cs typeface="+mn-cs"/>
      </a:defRPr>
    </a:lvl6pPr>
    <a:lvl7pPr marL="2818996" algn="l" defTabSz="939666" rtl="0" eaLnBrk="1" latinLnBrk="0" hangingPunct="1">
      <a:defRPr sz="1400" kern="1200">
        <a:solidFill>
          <a:schemeClr val="tx1"/>
        </a:solidFill>
        <a:latin typeface="+mn-lt"/>
        <a:ea typeface="+mn-ea"/>
        <a:cs typeface="+mn-cs"/>
      </a:defRPr>
    </a:lvl7pPr>
    <a:lvl8pPr marL="3288829" algn="l" defTabSz="939666" rtl="0" eaLnBrk="1" latinLnBrk="0" hangingPunct="1">
      <a:defRPr sz="1400" kern="1200">
        <a:solidFill>
          <a:schemeClr val="tx1"/>
        </a:solidFill>
        <a:latin typeface="+mn-lt"/>
        <a:ea typeface="+mn-ea"/>
        <a:cs typeface="+mn-cs"/>
      </a:defRPr>
    </a:lvl8pPr>
    <a:lvl9pPr marL="3758662" algn="l" defTabSz="9396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1143000"/>
            <a:ext cx="26225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DFC2A-A0A7-4AA5-99D7-38ECC4F7B5FA}"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61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1162050"/>
            <a:ext cx="26638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602A6-F98D-4852-A8AE-B98A87749435}" type="slidenum">
              <a:rPr lang="en-US" smtClean="0"/>
              <a:t>4</a:t>
            </a:fld>
            <a:endParaRPr lang="en-US" dirty="0"/>
          </a:p>
        </p:txBody>
      </p:sp>
    </p:spTree>
    <p:extLst>
      <p:ext uri="{BB962C8B-B14F-4D97-AF65-F5344CB8AC3E}">
        <p14:creationId xmlns:p14="http://schemas.microsoft.com/office/powerpoint/2010/main" val="364226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1162050"/>
            <a:ext cx="266382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C602A6-F98D-4852-A8AE-B98A87749435}" type="slidenum">
              <a:rPr lang="en-US" smtClean="0"/>
              <a:t>6</a:t>
            </a:fld>
            <a:endParaRPr lang="en-US"/>
          </a:p>
        </p:txBody>
      </p:sp>
    </p:spTree>
    <p:extLst>
      <p:ext uri="{BB962C8B-B14F-4D97-AF65-F5344CB8AC3E}">
        <p14:creationId xmlns:p14="http://schemas.microsoft.com/office/powerpoint/2010/main" val="251869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1162050"/>
            <a:ext cx="26638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602A6-F98D-4852-A8AE-B98A87749435}" type="slidenum">
              <a:rPr lang="en-US" smtClean="0"/>
              <a:t>8</a:t>
            </a:fld>
            <a:endParaRPr lang="en-US" dirty="0"/>
          </a:p>
        </p:txBody>
      </p:sp>
    </p:spTree>
    <p:extLst>
      <p:ext uri="{BB962C8B-B14F-4D97-AF65-F5344CB8AC3E}">
        <p14:creationId xmlns:p14="http://schemas.microsoft.com/office/powerpoint/2010/main" val="2630749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171684" y="2795328"/>
            <a:ext cx="4001289" cy="1685563"/>
          </a:xfrm>
          <a:noFill/>
        </p:spPr>
        <p:txBody>
          <a:bodyPr lIns="150346" tIns="93967" rIns="150346" bIns="93967" anchor="t" anchorCtr="0"/>
          <a:lstStyle>
            <a:lvl1pPr>
              <a:defRPr sz="5400" spc="-101" baseline="0">
                <a:gradFill>
                  <a:gsLst>
                    <a:gs pos="57576">
                      <a:srgbClr val="FFFFFF"/>
                    </a:gs>
                    <a:gs pos="35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170650" y="5169707"/>
            <a:ext cx="4001289" cy="2390805"/>
          </a:xfrm>
        </p:spPr>
        <p:txBody>
          <a:bodyPr tIns="112760" bIns="112760">
            <a:noAutofit/>
          </a:bodyPr>
          <a:lstStyle>
            <a:lvl1pPr marL="0" indent="0">
              <a:spcBef>
                <a:spcPts val="0"/>
              </a:spcBef>
              <a:buNone/>
              <a:defRPr sz="3200">
                <a:gradFill>
                  <a:gsLst>
                    <a:gs pos="57576">
                      <a:srgbClr val="FFFFFF"/>
                    </a:gs>
                    <a:gs pos="35000">
                      <a:srgbClr val="FFFFFF"/>
                    </a:gs>
                  </a:gsLst>
                  <a:lin ang="5400000" scaled="0"/>
                </a:gradFill>
              </a:defRPr>
            </a:lvl1pPr>
          </a:lstStyle>
          <a:p>
            <a:pPr lvl="0"/>
            <a:r>
              <a:rPr lang="en-US"/>
              <a:t>Speaker Name</a:t>
            </a:r>
          </a:p>
        </p:txBody>
      </p:sp>
      <p:pic>
        <p:nvPicPr>
          <p:cNvPr id="7" name="Picture 6"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5978" y="8162793"/>
            <a:ext cx="800060" cy="356945"/>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5978" y="8097803"/>
            <a:ext cx="1658256" cy="340122"/>
          </a:xfrm>
          <a:prstGeom prst="rect">
            <a:avLst/>
          </a:prstGeom>
          <a:noFill/>
          <a:ln>
            <a:noFill/>
          </a:ln>
        </p:spPr>
      </p:pic>
    </p:spTree>
    <p:extLst>
      <p:ext uri="{BB962C8B-B14F-4D97-AF65-F5344CB8AC3E}">
        <p14:creationId xmlns:p14="http://schemas.microsoft.com/office/powerpoint/2010/main" val="224312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90698" y="3969407"/>
            <a:ext cx="5143237" cy="2390805"/>
          </a:xfrm>
          <a:noFill/>
        </p:spPr>
        <p:txBody>
          <a:bodyPr lIns="0" tIns="91440" rIns="146304" bIns="91440" anchor="b" anchorCtr="0"/>
          <a:lstStyle>
            <a:lvl1pPr>
              <a:defRPr sz="3067" strike="noStrike" spc="-84" baseline="0">
                <a:solidFill>
                  <a:schemeClr val="tx1"/>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295005" y="6315303"/>
            <a:ext cx="5329378" cy="954575"/>
          </a:xfrm>
          <a:noFill/>
        </p:spPr>
        <p:txBody>
          <a:bodyPr lIns="0" tIns="109728" rIns="164592" bIns="109728">
            <a:noAutofit/>
          </a:bodyPr>
          <a:lstStyle>
            <a:lvl1pPr marL="0" indent="0">
              <a:spcBef>
                <a:spcPts val="0"/>
              </a:spcBef>
              <a:buNone/>
              <a:defRPr sz="1136" spc="0" baseline="0">
                <a:solidFill>
                  <a:schemeClr val="tx1"/>
                </a:solidFill>
                <a:latin typeface="+mn-lt"/>
              </a:defRPr>
            </a:lvl1pPr>
          </a:lstStyle>
          <a:p>
            <a:pPr lvl="0"/>
            <a:r>
              <a:rPr lang="en-US" err="1"/>
              <a:t>Autahor</a:t>
            </a:r>
            <a:r>
              <a:rPr lang="en-US"/>
              <a:t> Name</a:t>
            </a:r>
          </a:p>
          <a:p>
            <a:pPr lvl="0"/>
            <a:r>
              <a:rPr lang="en-US"/>
              <a:t>Date</a:t>
            </a:r>
          </a:p>
        </p:txBody>
      </p:sp>
      <p:pic>
        <p:nvPicPr>
          <p:cNvPr id="64" name="MS logo gray - EMF"/>
          <p:cNvPicPr>
            <a:picLocks noChangeAspect="1"/>
          </p:cNvPicPr>
          <p:nvPr userDrawn="1"/>
        </p:nvPicPr>
        <p:blipFill>
          <a:blip r:embed="rId2"/>
          <a:stretch>
            <a:fillRect/>
          </a:stretch>
        </p:blipFill>
        <p:spPr bwMode="black">
          <a:xfrm>
            <a:off x="290699" y="587334"/>
            <a:ext cx="753872" cy="337687"/>
          </a:xfrm>
          <a:prstGeom prst="rect">
            <a:avLst/>
          </a:prstGeom>
        </p:spPr>
      </p:pic>
    </p:spTree>
    <p:extLst>
      <p:ext uri="{BB962C8B-B14F-4D97-AF65-F5344CB8AC3E}">
        <p14:creationId xmlns:p14="http://schemas.microsoft.com/office/powerpoint/2010/main" val="2406718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699" y="1255595"/>
            <a:ext cx="2306718" cy="1199554"/>
          </a:xfrm>
        </p:spPr>
        <p:txBody>
          <a:bodyPr lIns="0" tIns="0" rIns="0" bIns="0"/>
          <a:lstStyle>
            <a:lvl1pPr>
              <a:defRPr sz="1023" spc="-28" baseline="0">
                <a:solidFill>
                  <a:schemeClr val="tx1"/>
                </a:solidFill>
              </a:defRPr>
            </a:lvl1pPr>
          </a:lstStyle>
          <a:p>
            <a:r>
              <a:rPr lang="en-US"/>
              <a:t>Contents</a:t>
            </a:r>
          </a:p>
        </p:txBody>
      </p:sp>
      <p:sp>
        <p:nvSpPr>
          <p:cNvPr id="4" name="Text Placeholder 3"/>
          <p:cNvSpPr>
            <a:spLocks noGrp="1"/>
          </p:cNvSpPr>
          <p:nvPr>
            <p:ph type="body" sz="quarter" idx="10" hasCustomPrompt="1"/>
          </p:nvPr>
        </p:nvSpPr>
        <p:spPr>
          <a:xfrm>
            <a:off x="3971527" y="1255595"/>
            <a:ext cx="2446609" cy="5049330"/>
          </a:xfrm>
        </p:spPr>
        <p:txBody>
          <a:bodyPr wrap="square" lIns="0" tIns="0" rIns="0" bIns="0">
            <a:noAutofit/>
          </a:bodyPr>
          <a:lstStyle>
            <a:lvl1pPr marL="0" indent="0" defTabSz="288214">
              <a:buNone/>
              <a:defRPr sz="1023" spc="-28" baseline="0">
                <a:solidFill>
                  <a:schemeClr val="accent1"/>
                </a:solidFill>
              </a:defRPr>
            </a:lvl1pPr>
            <a:lvl2pPr marL="127310" indent="0">
              <a:buNone/>
              <a:defRPr sz="1003"/>
            </a:lvl2pPr>
            <a:lvl3pPr marL="254617" indent="0">
              <a:buNone/>
              <a:defRPr sz="1003"/>
            </a:lvl3pPr>
            <a:lvl4pPr marL="381927" indent="0">
              <a:buNone/>
              <a:defRPr sz="1003"/>
            </a:lvl4pPr>
            <a:lvl5pPr marL="509236" indent="0">
              <a:buNone/>
              <a:defRPr sz="1003"/>
            </a:lvl5pPr>
          </a:lstStyle>
          <a:p>
            <a:pPr lvl="0"/>
            <a:r>
              <a:rPr lang="en-US"/>
              <a:t>##	Section Title</a:t>
            </a:r>
          </a:p>
        </p:txBody>
      </p:sp>
    </p:spTree>
    <p:extLst>
      <p:ext uri="{BB962C8B-B14F-4D97-AF65-F5344CB8AC3E}">
        <p14:creationId xmlns:p14="http://schemas.microsoft.com/office/powerpoint/2010/main" val="20323025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700" y="827243"/>
            <a:ext cx="7207874" cy="230832"/>
          </a:xfrm>
        </p:spPr>
        <p:txBody>
          <a:bodyPr wrap="square" lIns="0" tIns="0" rIns="0" bIns="0">
            <a:spAutoFit/>
          </a:bodyPr>
          <a:lstStyle>
            <a:lvl1pPr>
              <a:lnSpc>
                <a:spcPts val="1782"/>
              </a:lnSpc>
              <a:defRPr sz="1591" strike="noStrike">
                <a:solidFill>
                  <a:srgbClr val="2F2F2F"/>
                </a:solidFill>
              </a:defRPr>
            </a:lvl1pPr>
          </a:lstStyle>
          <a:p>
            <a:r>
              <a:rPr lang="en-US"/>
              <a:t>Title</a:t>
            </a:r>
          </a:p>
        </p:txBody>
      </p:sp>
    </p:spTree>
    <p:extLst>
      <p:ext uri="{BB962C8B-B14F-4D97-AF65-F5344CB8AC3E}">
        <p14:creationId xmlns:p14="http://schemas.microsoft.com/office/powerpoint/2010/main" val="20739915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7979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tx2"/>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290698" y="1175903"/>
            <a:ext cx="4752335" cy="4744255"/>
          </a:xfrm>
          <a:noFill/>
        </p:spPr>
        <p:txBody>
          <a:bodyPr vert="horz" wrap="square" lIns="0" tIns="0" rIns="0" bIns="0" rtlCol="0" anchor="t" anchorCtr="0">
            <a:noAutofit/>
          </a:bodyPr>
          <a:lstStyle>
            <a:lvl1pPr>
              <a:defRPr lang="en-US" sz="3067" spc="-84" dirty="0">
                <a:solidFill>
                  <a:schemeClr val="bg1"/>
                </a:solidFill>
              </a:defRPr>
            </a:lvl1pPr>
          </a:lstStyle>
          <a:p>
            <a:pPr marL="0" lvl="0">
              <a:lnSpc>
                <a:spcPts val="3119"/>
              </a:lnSpc>
            </a:pPr>
            <a:r>
              <a:rPr lang="en-US"/>
              <a:t>Section title</a:t>
            </a:r>
          </a:p>
        </p:txBody>
      </p:sp>
    </p:spTree>
    <p:extLst>
      <p:ext uri="{BB962C8B-B14F-4D97-AF65-F5344CB8AC3E}">
        <p14:creationId xmlns:p14="http://schemas.microsoft.com/office/powerpoint/2010/main" val="3297626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700" y="827243"/>
            <a:ext cx="7207874" cy="230832"/>
          </a:xfrm>
        </p:spPr>
        <p:txBody>
          <a:bodyPr wrap="square" lIns="0" tIns="0" rIns="0" bIns="0">
            <a:spAutoFit/>
          </a:bodyPr>
          <a:lstStyle>
            <a:lvl1pPr>
              <a:lnSpc>
                <a:spcPts val="1782"/>
              </a:lnSpc>
              <a:defRPr sz="1591">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290702" y="2509784"/>
            <a:ext cx="3033359" cy="333425"/>
          </a:xfrm>
        </p:spPr>
        <p:txBody>
          <a:bodyPr wrap="square" lIns="0" tIns="0" rIns="0" bIns="0">
            <a:spAutoFit/>
          </a:bodyPr>
          <a:lstStyle>
            <a:lvl1pPr marL="0" indent="0">
              <a:lnSpc>
                <a:spcPts val="1337"/>
              </a:lnSpc>
              <a:buNone/>
              <a:defRPr sz="1136" b="0" i="0">
                <a:solidFill>
                  <a:schemeClr val="tx1"/>
                </a:solidFill>
                <a:latin typeface="+mn-lt"/>
              </a:defRPr>
            </a:lvl1pPr>
            <a:lvl2pPr marL="127310" indent="0">
              <a:buNone/>
              <a:defRPr/>
            </a:lvl2pPr>
            <a:lvl3pPr marL="254617" indent="0">
              <a:buNone/>
              <a:defRPr/>
            </a:lvl3pPr>
            <a:lvl4pPr marL="381927" indent="0">
              <a:buNone/>
              <a:defRPr/>
            </a:lvl4pPr>
            <a:lvl5pPr marL="509236"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290699" y="3610135"/>
            <a:ext cx="3033359" cy="1401666"/>
          </a:xfrm>
        </p:spPr>
        <p:txBody>
          <a:bodyPr lIns="0" tIns="0" rIns="0" bIns="0"/>
          <a:lstStyle>
            <a:lvl1pPr marL="159137" indent="-159137">
              <a:lnSpc>
                <a:spcPts val="1003"/>
              </a:lnSpc>
              <a:spcBef>
                <a:spcPts val="0"/>
              </a:spcBef>
              <a:buFont typeface="Arial" panose="020B0604020202020204" pitchFamily="34" charset="0"/>
              <a:buChar char="•"/>
              <a:defRPr sz="796" b="0" i="0">
                <a:solidFill>
                  <a:schemeClr val="tx1"/>
                </a:solidFill>
                <a:latin typeface="+mn-lt"/>
              </a:defRPr>
            </a:lvl1pPr>
            <a:lvl2pPr marL="0" indent="0">
              <a:lnSpc>
                <a:spcPts val="1003"/>
              </a:lnSpc>
              <a:spcBef>
                <a:spcPts val="0"/>
              </a:spcBef>
              <a:buNone/>
              <a:defRPr sz="779">
                <a:solidFill>
                  <a:schemeClr val="tx1"/>
                </a:solidFill>
              </a:defRPr>
            </a:lvl2pPr>
            <a:lvl3pPr marL="254617" indent="0">
              <a:buNone/>
              <a:defRPr/>
            </a:lvl3pPr>
            <a:lvl4pPr marL="381927" indent="0">
              <a:buNone/>
              <a:defRPr/>
            </a:lvl4pPr>
            <a:lvl5pPr marL="50923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319346042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700" y="827243"/>
            <a:ext cx="7207874" cy="230832"/>
          </a:xfrm>
        </p:spPr>
        <p:txBody>
          <a:bodyPr wrap="square" lIns="0" tIns="0" rIns="0" bIns="0">
            <a:spAutoFit/>
          </a:bodyPr>
          <a:lstStyle>
            <a:lvl1pPr>
              <a:lnSpc>
                <a:spcPts val="1782"/>
              </a:lnSpc>
              <a:defRPr sz="1591">
                <a:solidFill>
                  <a:schemeClr val="tx1"/>
                </a:solidFill>
              </a:defRPr>
            </a:lvl1pPr>
          </a:lstStyle>
          <a:p>
            <a:r>
              <a:rPr lang="en-US"/>
              <a:t>Device layout 3</a:t>
            </a:r>
          </a:p>
        </p:txBody>
      </p:sp>
    </p:spTree>
    <p:extLst>
      <p:ext uri="{BB962C8B-B14F-4D97-AF65-F5344CB8AC3E}">
        <p14:creationId xmlns:p14="http://schemas.microsoft.com/office/powerpoint/2010/main" val="32317380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2" y="8132254"/>
            <a:ext cx="2857354" cy="266918"/>
          </a:xfrm>
          <a:prstGeom prst="rect">
            <a:avLst/>
          </a:prstGeom>
          <a:noFill/>
          <a:ln w="12700">
            <a:noFill/>
            <a:miter lim="800000"/>
            <a:headEnd type="none" w="sm" len="sm"/>
            <a:tailEnd type="none" w="sm" len="sm"/>
          </a:ln>
          <a:effectLst/>
        </p:spPr>
        <p:txBody>
          <a:bodyPr vert="horz" wrap="square" lIns="101847" tIns="101847" rIns="101847" bIns="101847" numCol="1" anchor="t" anchorCtr="0" compatLnSpc="1">
            <a:prstTxWarp prst="textNoShape">
              <a:avLst/>
            </a:prstTxWarp>
            <a:spAutoFit/>
          </a:bodyPr>
          <a:lstStyle/>
          <a:p>
            <a:pPr defTabSz="519199" eaLnBrk="0" hangingPunct="0"/>
            <a:r>
              <a:rPr lang="en-US" sz="398">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285736" y="626759"/>
            <a:ext cx="927089" cy="406437"/>
          </a:xfrm>
          <a:prstGeom prst="rect">
            <a:avLst/>
          </a:prstGeom>
        </p:spPr>
      </p:pic>
    </p:spTree>
    <p:extLst>
      <p:ext uri="{BB962C8B-B14F-4D97-AF65-F5344CB8AC3E}">
        <p14:creationId xmlns:p14="http://schemas.microsoft.com/office/powerpoint/2010/main" val="21770189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6742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54443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1682" y="2791369"/>
            <a:ext cx="5714668" cy="937666"/>
          </a:xfrm>
          <a:noFill/>
        </p:spPr>
        <p:txBody>
          <a:bodyPr lIns="150346" tIns="93967" rIns="150346" bIns="93967" anchor="t" anchorCtr="0"/>
          <a:lstStyle>
            <a:lvl1pPr>
              <a:defRPr sz="5400" spc="-101" baseline="0">
                <a:gradFill>
                  <a:gsLst>
                    <a:gs pos="100000">
                      <a:schemeClr val="tx2"/>
                    </a:gs>
                    <a:gs pos="0">
                      <a:schemeClr val="tx2"/>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171685" y="5171434"/>
            <a:ext cx="4571727" cy="2389768"/>
          </a:xfrm>
          <a:noFill/>
        </p:spPr>
        <p:txBody>
          <a:bodyPr lIns="150346" tIns="112760" rIns="150346" bIns="112760">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pic>
        <p:nvPicPr>
          <p:cNvPr id="6" name="Picture 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978" y="8161841"/>
            <a:ext cx="800060" cy="358845"/>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5978" y="8097803"/>
            <a:ext cx="1658256" cy="340122"/>
          </a:xfrm>
          <a:prstGeom prst="rect">
            <a:avLst/>
          </a:prstGeom>
          <a:noFill/>
          <a:ln>
            <a:noFill/>
          </a:ln>
        </p:spPr>
      </p:pic>
    </p:spTree>
    <p:extLst>
      <p:ext uri="{BB962C8B-B14F-4D97-AF65-F5344CB8AC3E}">
        <p14:creationId xmlns:p14="http://schemas.microsoft.com/office/powerpoint/2010/main" val="1731870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51710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343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6972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79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4" y="8228825"/>
            <a:ext cx="7429121" cy="389994"/>
          </a:xfrm>
          <a:prstGeom prst="rect">
            <a:avLst/>
          </a:prstGeom>
          <a:noFill/>
          <a:ln w="12700">
            <a:noFill/>
            <a:miter lim="800000"/>
            <a:headEnd type="none" w="sm" len="sm"/>
            <a:tailEnd type="none" w="sm" len="sm"/>
          </a:ln>
          <a:effectLst/>
        </p:spPr>
        <p:txBody>
          <a:bodyPr vert="horz" wrap="square" lIns="184239" tIns="147391" rIns="184239" bIns="147391" numCol="1" anchor="t" anchorCtr="0" compatLnSpc="1">
            <a:prstTxWarp prst="textNoShape">
              <a:avLst/>
            </a:prstTxWarp>
            <a:spAutoFit/>
          </a:bodyPr>
          <a:lstStyle/>
          <a:p>
            <a:pPr defTabSz="939200" eaLnBrk="0" hangingPunct="0"/>
            <a:r>
              <a:rPr lang="en-US" sz="600">
                <a:gradFill>
                  <a:gsLst>
                    <a:gs pos="0">
                      <a:srgbClr val="505050"/>
                    </a:gs>
                    <a:gs pos="100000">
                      <a:srgbClr val="505050"/>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11" y="4111536"/>
            <a:ext cx="6719251" cy="1338158"/>
          </a:xfrm>
          <a:prstGeom prst="rect">
            <a:avLst/>
          </a:prstGeom>
          <a:noFill/>
          <a:ln>
            <a:noFill/>
          </a:ln>
        </p:spPr>
      </p:pic>
    </p:spTree>
    <p:extLst>
      <p:ext uri="{BB962C8B-B14F-4D97-AF65-F5344CB8AC3E}">
        <p14:creationId xmlns:p14="http://schemas.microsoft.com/office/powerpoint/2010/main" val="25236091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4" y="8228825"/>
            <a:ext cx="7429121" cy="389994"/>
          </a:xfrm>
          <a:prstGeom prst="rect">
            <a:avLst/>
          </a:prstGeom>
          <a:noFill/>
          <a:ln w="12700">
            <a:noFill/>
            <a:miter lim="800000"/>
            <a:headEnd type="none" w="sm" len="sm"/>
            <a:tailEnd type="none" w="sm" len="sm"/>
          </a:ln>
          <a:effectLst/>
        </p:spPr>
        <p:txBody>
          <a:bodyPr vert="horz" wrap="square" lIns="184239" tIns="147391" rIns="184239" bIns="147391" numCol="1" anchor="t" anchorCtr="0" compatLnSpc="1">
            <a:prstTxWarp prst="textNoShape">
              <a:avLst/>
            </a:prstTxWarp>
            <a:spAutoFit/>
          </a:bodyPr>
          <a:lstStyle/>
          <a:p>
            <a:pPr defTabSz="939200" eaLnBrk="0" hangingPunct="0"/>
            <a:r>
              <a:rPr lang="en-US" sz="60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11" y="4111537"/>
            <a:ext cx="6719251" cy="1338158"/>
          </a:xfrm>
          <a:prstGeom prst="rect">
            <a:avLst/>
          </a:prstGeom>
          <a:noFill/>
          <a:ln>
            <a:noFill/>
          </a:ln>
        </p:spPr>
      </p:pic>
    </p:spTree>
    <p:extLst>
      <p:ext uri="{BB962C8B-B14F-4D97-AF65-F5344CB8AC3E}">
        <p14:creationId xmlns:p14="http://schemas.microsoft.com/office/powerpoint/2010/main" val="27288489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_2">
    <p:spTree>
      <p:nvGrpSpPr>
        <p:cNvPr id="1" name=""/>
        <p:cNvGrpSpPr/>
        <p:nvPr/>
      </p:nvGrpSpPr>
      <p:grpSpPr>
        <a:xfrm>
          <a:off x="0" y="0"/>
          <a:ext cx="0" cy="0"/>
          <a:chOff x="0" y="0"/>
          <a:chExt cx="0" cy="0"/>
        </a:xfrm>
      </p:grpSpPr>
      <p:sp>
        <p:nvSpPr>
          <p:cNvPr id="2" name="Title 1"/>
          <p:cNvSpPr>
            <a:spLocks noGrp="1"/>
          </p:cNvSpPr>
          <p:nvPr>
            <p:ph type="title"/>
          </p:nvPr>
        </p:nvSpPr>
        <p:spPr>
          <a:xfrm>
            <a:off x="171643" y="386023"/>
            <a:ext cx="5444846" cy="1479879"/>
          </a:xfrm>
        </p:spPr>
        <p:txBody>
          <a:bodyPr/>
          <a:lstStyle>
            <a:lvl1pPr algn="l" defTabSz="939654" rtl="0" eaLnBrk="1" latinLnBrk="0" hangingPunct="1">
              <a:lnSpc>
                <a:spcPct val="90000"/>
              </a:lnSpc>
              <a:spcBef>
                <a:spcPct val="0"/>
              </a:spcBef>
              <a:buNone/>
              <a:defRPr lang="en-US" sz="5000" b="0" kern="1200" cap="none" spc="-103" baseline="0" dirty="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r>
              <a:rPr lang="en-US"/>
              <a:t>Click to edit Master title style</a:t>
            </a:r>
          </a:p>
        </p:txBody>
      </p:sp>
      <p:sp>
        <p:nvSpPr>
          <p:cNvPr id="4" name="Freeform 3"/>
          <p:cNvSpPr/>
          <p:nvPr userDrawn="1"/>
        </p:nvSpPr>
        <p:spPr bwMode="auto">
          <a:xfrm flipH="1">
            <a:off x="2026840" y="0"/>
            <a:ext cx="5745560" cy="9144000"/>
          </a:xfrm>
          <a:custGeom>
            <a:avLst/>
            <a:gdLst>
              <a:gd name="connsiteX0" fmla="*/ 2250659 w 9193366"/>
              <a:gd name="connsiteY0" fmla="*/ 0 h 6994525"/>
              <a:gd name="connsiteX1" fmla="*/ 2249942 w 9193366"/>
              <a:gd name="connsiteY1" fmla="*/ 0 h 6994525"/>
              <a:gd name="connsiteX2" fmla="*/ 0 w 9193366"/>
              <a:gd name="connsiteY2" fmla="*/ 0 h 6994525"/>
              <a:gd name="connsiteX3" fmla="*/ 0 w 9193366"/>
              <a:gd name="connsiteY3" fmla="*/ 6994525 h 6994525"/>
              <a:gd name="connsiteX4" fmla="*/ 2249942 w 9193366"/>
              <a:gd name="connsiteY4" fmla="*/ 6994525 h 6994525"/>
              <a:gd name="connsiteX5" fmla="*/ 2250659 w 9193366"/>
              <a:gd name="connsiteY5" fmla="*/ 6994525 h 6994525"/>
              <a:gd name="connsiteX6" fmla="*/ 9193366 w 9193366"/>
              <a:gd name="connsiteY6" fmla="*/ 6994525 h 6994525"/>
              <a:gd name="connsiteX7" fmla="*/ 2250659 w 9193366"/>
              <a:gd name="connsiteY7" fmla="*/ 723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3366" h="6994525">
                <a:moveTo>
                  <a:pt x="2250659" y="0"/>
                </a:moveTo>
                <a:lnTo>
                  <a:pt x="2249942" y="0"/>
                </a:lnTo>
                <a:lnTo>
                  <a:pt x="0" y="0"/>
                </a:lnTo>
                <a:lnTo>
                  <a:pt x="0" y="6994525"/>
                </a:lnTo>
                <a:lnTo>
                  <a:pt x="2249942" y="6994525"/>
                </a:lnTo>
                <a:lnTo>
                  <a:pt x="2250659" y="6994525"/>
                </a:lnTo>
                <a:lnTo>
                  <a:pt x="9193366" y="6994525"/>
                </a:lnTo>
                <a:lnTo>
                  <a:pt x="2250659" y="723"/>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4212" tIns="147370" rIns="184212" bIns="147370" numCol="1" spcCol="0" rtlCol="0" fromWordArt="0" anchor="t" anchorCtr="0" forceAA="0" compatLnSpc="1">
            <a:prstTxWarp prst="textNoShape">
              <a:avLst/>
            </a:prstTxWarp>
            <a:noAutofit/>
          </a:bodyPr>
          <a:lstStyle/>
          <a:p>
            <a:pPr algn="ctr" defTabSz="93920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0123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721898"/>
            <a:ext cx="6736080" cy="731982"/>
          </a:xfrm>
          <a:prstGeom prst="rect">
            <a:avLst/>
          </a:prstGeom>
        </p:spPr>
        <p:txBody>
          <a:bodyPr vert="horz" wrap="square" lIns="0" tIns="0" rIns="150346" bIns="93967" rtlCol="0" anchor="t">
            <a:spAutoFit/>
          </a:bodyPr>
          <a:lstStyle/>
          <a:p>
            <a:r>
              <a:rPr lang="en-US"/>
              <a:t>Click to edit Master title style</a:t>
            </a:r>
          </a:p>
        </p:txBody>
      </p:sp>
      <p:sp>
        <p:nvSpPr>
          <p:cNvPr id="4" name="Text Placeholder 3"/>
          <p:cNvSpPr>
            <a:spLocks noGrp="1"/>
          </p:cNvSpPr>
          <p:nvPr>
            <p:ph type="body" idx="1"/>
          </p:nvPr>
        </p:nvSpPr>
        <p:spPr>
          <a:xfrm>
            <a:off x="777240" y="1684423"/>
            <a:ext cx="6736080" cy="1587601"/>
          </a:xfrm>
          <a:prstGeom prst="rect">
            <a:avLst/>
          </a:prstGeom>
        </p:spPr>
        <p:txBody>
          <a:bodyPr vert="horz" wrap="square" lIns="0" tIns="0" rIns="150346" bIns="93967"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5797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4" r:id="rId4"/>
    <p:sldLayoutId id="2147483685" r:id="rId5"/>
    <p:sldLayoutId id="2147483686" r:id="rId6"/>
    <p:sldLayoutId id="2147483688" r:id="rId7"/>
    <p:sldLayoutId id="2147483689" r:id="rId8"/>
    <p:sldLayoutId id="2147483690" r:id="rId9"/>
  </p:sldLayoutIdLst>
  <p:transition>
    <p:fade/>
  </p:transition>
  <p:txStyles>
    <p:titleStyle>
      <a:lvl1pPr algn="l" defTabSz="939654" rtl="0" eaLnBrk="1" latinLnBrk="0" hangingPunct="1">
        <a:lnSpc>
          <a:spcPct val="90000"/>
        </a:lnSpc>
        <a:spcBef>
          <a:spcPct val="0"/>
        </a:spcBef>
        <a:buNone/>
        <a:defRPr lang="en-US" sz="4600" b="0" kern="1200" cap="none" spc="-103"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345441" marR="0" indent="-345441" algn="l" defTabSz="939654"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8529" marR="0" indent="-243088" algn="l" defTabSz="93965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6029" marR="0" indent="-230296" algn="l" defTabSz="939654"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3pPr>
      <a:lvl4pPr marL="1036324" marR="0" indent="-230296" algn="l" defTabSz="939654"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4pPr>
      <a:lvl5pPr marL="1266617" marR="0" indent="-230296" algn="l" defTabSz="939654"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5pPr>
      <a:lvl6pPr marL="2584049" indent="-234915" algn="l" defTabSz="93965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53876" indent="-234915" algn="l" defTabSz="93965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23704" indent="-234915" algn="l" defTabSz="93965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993530" indent="-234915" algn="l" defTabSz="93965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39654" rtl="0" eaLnBrk="1" latinLnBrk="0" hangingPunct="1">
        <a:defRPr sz="1800" kern="1200">
          <a:solidFill>
            <a:schemeClr val="tx1"/>
          </a:solidFill>
          <a:latin typeface="+mn-lt"/>
          <a:ea typeface="+mn-ea"/>
          <a:cs typeface="+mn-cs"/>
        </a:defRPr>
      </a:lvl1pPr>
      <a:lvl2pPr marL="469827" algn="l" defTabSz="939654" rtl="0" eaLnBrk="1" latinLnBrk="0" hangingPunct="1">
        <a:defRPr sz="1800" kern="1200">
          <a:solidFill>
            <a:schemeClr val="tx1"/>
          </a:solidFill>
          <a:latin typeface="+mn-lt"/>
          <a:ea typeface="+mn-ea"/>
          <a:cs typeface="+mn-cs"/>
        </a:defRPr>
      </a:lvl2pPr>
      <a:lvl3pPr marL="939654" algn="l" defTabSz="939654" rtl="0" eaLnBrk="1" latinLnBrk="0" hangingPunct="1">
        <a:defRPr sz="1800" kern="1200">
          <a:solidFill>
            <a:schemeClr val="tx1"/>
          </a:solidFill>
          <a:latin typeface="+mn-lt"/>
          <a:ea typeface="+mn-ea"/>
          <a:cs typeface="+mn-cs"/>
        </a:defRPr>
      </a:lvl3pPr>
      <a:lvl4pPr marL="1409481" algn="l" defTabSz="939654" rtl="0" eaLnBrk="1" latinLnBrk="0" hangingPunct="1">
        <a:defRPr sz="1800" kern="1200">
          <a:solidFill>
            <a:schemeClr val="tx1"/>
          </a:solidFill>
          <a:latin typeface="+mn-lt"/>
          <a:ea typeface="+mn-ea"/>
          <a:cs typeface="+mn-cs"/>
        </a:defRPr>
      </a:lvl4pPr>
      <a:lvl5pPr marL="1879308" algn="l" defTabSz="939654" rtl="0" eaLnBrk="1" latinLnBrk="0" hangingPunct="1">
        <a:defRPr sz="1800" kern="1200">
          <a:solidFill>
            <a:schemeClr val="tx1"/>
          </a:solidFill>
          <a:latin typeface="+mn-lt"/>
          <a:ea typeface="+mn-ea"/>
          <a:cs typeface="+mn-cs"/>
        </a:defRPr>
      </a:lvl5pPr>
      <a:lvl6pPr marL="2349135" algn="l" defTabSz="939654" rtl="0" eaLnBrk="1" latinLnBrk="0" hangingPunct="1">
        <a:defRPr sz="1800" kern="1200">
          <a:solidFill>
            <a:schemeClr val="tx1"/>
          </a:solidFill>
          <a:latin typeface="+mn-lt"/>
          <a:ea typeface="+mn-ea"/>
          <a:cs typeface="+mn-cs"/>
        </a:defRPr>
      </a:lvl6pPr>
      <a:lvl7pPr marL="2818961" algn="l" defTabSz="939654" rtl="0" eaLnBrk="1" latinLnBrk="0" hangingPunct="1">
        <a:defRPr sz="1800" kern="1200">
          <a:solidFill>
            <a:schemeClr val="tx1"/>
          </a:solidFill>
          <a:latin typeface="+mn-lt"/>
          <a:ea typeface="+mn-ea"/>
          <a:cs typeface="+mn-cs"/>
        </a:defRPr>
      </a:lvl7pPr>
      <a:lvl8pPr marL="3288788" algn="l" defTabSz="939654" rtl="0" eaLnBrk="1" latinLnBrk="0" hangingPunct="1">
        <a:defRPr sz="1800" kern="1200">
          <a:solidFill>
            <a:schemeClr val="tx1"/>
          </a:solidFill>
          <a:latin typeface="+mn-lt"/>
          <a:ea typeface="+mn-ea"/>
          <a:cs typeface="+mn-cs"/>
        </a:defRPr>
      </a:lvl8pPr>
      <a:lvl9pPr marL="3758616" algn="l" defTabSz="9396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92" userDrawn="1">
          <p15:clr>
            <a:srgbClr val="5ACBF0"/>
          </p15:clr>
        </p15:guide>
        <p15:guide id="3" pos="240" userDrawn="1">
          <p15:clr>
            <a:srgbClr val="5ACBF0"/>
          </p15:clr>
        </p15:guide>
        <p15:guide id="6" pos="2448" userDrawn="1">
          <p15:clr>
            <a:srgbClr val="5ACBF0"/>
          </p15:clr>
        </p15:guide>
        <p15:guide id="8" pos="4656"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641" y="386020"/>
            <a:ext cx="7430598" cy="1199554"/>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171646" y="1585573"/>
            <a:ext cx="7429119" cy="143020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66443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8" r:id="rId4"/>
    <p:sldLayoutId id="2147483744" r:id="rId5"/>
    <p:sldLayoutId id="2147483745" r:id="rId6"/>
    <p:sldLayoutId id="2147483746" r:id="rId7"/>
    <p:sldLayoutId id="2147483747" r:id="rId8"/>
    <p:sldLayoutId id="2147483749" r:id="rId9"/>
    <p:sldLayoutId id="2147483750" r:id="rId10"/>
  </p:sldLayoutIdLst>
  <p:transition>
    <p:fade/>
  </p:transition>
  <p:txStyles>
    <p:titleStyle>
      <a:lvl1pPr algn="l" defTabSz="519451" rtl="0" eaLnBrk="1" latinLnBrk="0" hangingPunct="1">
        <a:lnSpc>
          <a:spcPct val="90000"/>
        </a:lnSpc>
        <a:spcBef>
          <a:spcPct val="0"/>
        </a:spcBef>
        <a:buNone/>
        <a:defRPr lang="en-US" sz="2726" b="0" kern="1200" cap="none" spc="-8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27310"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46" kern="1200" spc="0" baseline="0">
          <a:gradFill>
            <a:gsLst>
              <a:gs pos="1250">
                <a:schemeClr val="tx1"/>
              </a:gs>
              <a:gs pos="100000">
                <a:schemeClr val="tx1"/>
              </a:gs>
            </a:gsLst>
            <a:lin ang="5400000" scaled="0"/>
          </a:gradFill>
          <a:latin typeface="+mj-lt"/>
          <a:ea typeface="+mn-ea"/>
          <a:cs typeface="+mn-cs"/>
        </a:defRPr>
      </a:lvl1pPr>
      <a:lvl2pPr marL="254617"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591" kern="1200" spc="0" baseline="0">
          <a:gradFill>
            <a:gsLst>
              <a:gs pos="1250">
                <a:schemeClr val="tx1"/>
              </a:gs>
              <a:gs pos="100000">
                <a:schemeClr val="tx1"/>
              </a:gs>
            </a:gsLst>
            <a:lin ang="5400000" scaled="0"/>
          </a:gradFill>
          <a:latin typeface="+mn-lt"/>
          <a:ea typeface="+mn-ea"/>
          <a:cs typeface="+mn-cs"/>
        </a:defRPr>
      </a:lvl2pPr>
      <a:lvl3pPr marL="381927"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364" kern="1200" spc="0" baseline="0">
          <a:gradFill>
            <a:gsLst>
              <a:gs pos="1250">
                <a:schemeClr val="tx1"/>
              </a:gs>
              <a:gs pos="100000">
                <a:schemeClr val="tx1"/>
              </a:gs>
            </a:gsLst>
            <a:lin ang="5400000" scaled="0"/>
          </a:gradFill>
          <a:latin typeface="+mn-lt"/>
          <a:ea typeface="+mn-ea"/>
          <a:cs typeface="+mn-cs"/>
        </a:defRPr>
      </a:lvl3pPr>
      <a:lvl4pPr marL="509236"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364" kern="1200" spc="0" baseline="0">
          <a:gradFill>
            <a:gsLst>
              <a:gs pos="1250">
                <a:schemeClr val="tx1"/>
              </a:gs>
              <a:gs pos="100000">
                <a:schemeClr val="tx1"/>
              </a:gs>
            </a:gsLst>
            <a:lin ang="5400000" scaled="0"/>
          </a:gradFill>
          <a:latin typeface="+mn-lt"/>
          <a:ea typeface="+mn-ea"/>
          <a:cs typeface="+mn-cs"/>
        </a:defRPr>
      </a:lvl4pPr>
      <a:lvl5pPr marL="636545"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364" kern="1200" spc="0" baseline="0">
          <a:gradFill>
            <a:gsLst>
              <a:gs pos="1250">
                <a:schemeClr val="tx1"/>
              </a:gs>
              <a:gs pos="100000">
                <a:schemeClr val="tx1"/>
              </a:gs>
            </a:gsLst>
            <a:lin ang="5400000" scaled="0"/>
          </a:gradFill>
          <a:latin typeface="+mn-lt"/>
          <a:ea typeface="+mn-ea"/>
          <a:cs typeface="+mn-cs"/>
        </a:defRPr>
      </a:lvl5pPr>
      <a:lvl6pPr marL="1428491" indent="-129863" algn="l" defTabSz="519451" rtl="0" eaLnBrk="1" latinLnBrk="0" hangingPunct="1">
        <a:spcBef>
          <a:spcPct val="20000"/>
        </a:spcBef>
        <a:buFont typeface="Arial" pitchFamily="34" charset="0"/>
        <a:buChar char="•"/>
        <a:defRPr sz="1114" kern="1200">
          <a:solidFill>
            <a:schemeClr val="tx1"/>
          </a:solidFill>
          <a:latin typeface="+mn-lt"/>
          <a:ea typeface="+mn-ea"/>
          <a:cs typeface="+mn-cs"/>
        </a:defRPr>
      </a:lvl6pPr>
      <a:lvl7pPr marL="1688216" indent="-129863" algn="l" defTabSz="519451" rtl="0" eaLnBrk="1" latinLnBrk="0" hangingPunct="1">
        <a:spcBef>
          <a:spcPct val="20000"/>
        </a:spcBef>
        <a:buFont typeface="Arial" pitchFamily="34" charset="0"/>
        <a:buChar char="•"/>
        <a:defRPr sz="1114" kern="1200">
          <a:solidFill>
            <a:schemeClr val="tx1"/>
          </a:solidFill>
          <a:latin typeface="+mn-lt"/>
          <a:ea typeface="+mn-ea"/>
          <a:cs typeface="+mn-cs"/>
        </a:defRPr>
      </a:lvl7pPr>
      <a:lvl8pPr marL="1947941" indent="-129863" algn="l" defTabSz="519451" rtl="0" eaLnBrk="1" latinLnBrk="0" hangingPunct="1">
        <a:spcBef>
          <a:spcPct val="20000"/>
        </a:spcBef>
        <a:buFont typeface="Arial" pitchFamily="34" charset="0"/>
        <a:buChar char="•"/>
        <a:defRPr sz="1114" kern="1200">
          <a:solidFill>
            <a:schemeClr val="tx1"/>
          </a:solidFill>
          <a:latin typeface="+mn-lt"/>
          <a:ea typeface="+mn-ea"/>
          <a:cs typeface="+mn-cs"/>
        </a:defRPr>
      </a:lvl8pPr>
      <a:lvl9pPr marL="2207667" indent="-129863" algn="l" defTabSz="519451" rtl="0" eaLnBrk="1" latinLnBrk="0" hangingPunct="1">
        <a:spcBef>
          <a:spcPct val="20000"/>
        </a:spcBef>
        <a:buFont typeface="Arial" pitchFamily="34" charset="0"/>
        <a:buChar char="•"/>
        <a:defRPr sz="1114" kern="1200">
          <a:solidFill>
            <a:schemeClr val="tx1"/>
          </a:solidFill>
          <a:latin typeface="+mn-lt"/>
          <a:ea typeface="+mn-ea"/>
          <a:cs typeface="+mn-cs"/>
        </a:defRPr>
      </a:lvl9pPr>
    </p:bodyStyle>
    <p:otherStyle>
      <a:defPPr>
        <a:defRPr lang="en-US"/>
      </a:defPPr>
      <a:lvl1pPr marL="0" algn="l" defTabSz="519451" rtl="0" eaLnBrk="1" latinLnBrk="0" hangingPunct="1">
        <a:defRPr sz="1003" kern="1200">
          <a:solidFill>
            <a:schemeClr val="tx1"/>
          </a:solidFill>
          <a:latin typeface="+mn-lt"/>
          <a:ea typeface="+mn-ea"/>
          <a:cs typeface="+mn-cs"/>
        </a:defRPr>
      </a:lvl1pPr>
      <a:lvl2pPr marL="259725" algn="l" defTabSz="519451" rtl="0" eaLnBrk="1" latinLnBrk="0" hangingPunct="1">
        <a:defRPr sz="1003" kern="1200">
          <a:solidFill>
            <a:schemeClr val="tx1"/>
          </a:solidFill>
          <a:latin typeface="+mn-lt"/>
          <a:ea typeface="+mn-ea"/>
          <a:cs typeface="+mn-cs"/>
        </a:defRPr>
      </a:lvl2pPr>
      <a:lvl3pPr marL="519451" algn="l" defTabSz="519451" rtl="0" eaLnBrk="1" latinLnBrk="0" hangingPunct="1">
        <a:defRPr sz="1003" kern="1200">
          <a:solidFill>
            <a:schemeClr val="tx1"/>
          </a:solidFill>
          <a:latin typeface="+mn-lt"/>
          <a:ea typeface="+mn-ea"/>
          <a:cs typeface="+mn-cs"/>
        </a:defRPr>
      </a:lvl3pPr>
      <a:lvl4pPr marL="779175" algn="l" defTabSz="519451" rtl="0" eaLnBrk="1" latinLnBrk="0" hangingPunct="1">
        <a:defRPr sz="1003" kern="1200">
          <a:solidFill>
            <a:schemeClr val="tx1"/>
          </a:solidFill>
          <a:latin typeface="+mn-lt"/>
          <a:ea typeface="+mn-ea"/>
          <a:cs typeface="+mn-cs"/>
        </a:defRPr>
      </a:lvl4pPr>
      <a:lvl5pPr marL="1038902" algn="l" defTabSz="519451" rtl="0" eaLnBrk="1" latinLnBrk="0" hangingPunct="1">
        <a:defRPr sz="1003" kern="1200">
          <a:solidFill>
            <a:schemeClr val="tx1"/>
          </a:solidFill>
          <a:latin typeface="+mn-lt"/>
          <a:ea typeface="+mn-ea"/>
          <a:cs typeface="+mn-cs"/>
        </a:defRPr>
      </a:lvl5pPr>
      <a:lvl6pPr marL="1298628" algn="l" defTabSz="519451" rtl="0" eaLnBrk="1" latinLnBrk="0" hangingPunct="1">
        <a:defRPr sz="1003" kern="1200">
          <a:solidFill>
            <a:schemeClr val="tx1"/>
          </a:solidFill>
          <a:latin typeface="+mn-lt"/>
          <a:ea typeface="+mn-ea"/>
          <a:cs typeface="+mn-cs"/>
        </a:defRPr>
      </a:lvl6pPr>
      <a:lvl7pPr marL="1558352" algn="l" defTabSz="519451" rtl="0" eaLnBrk="1" latinLnBrk="0" hangingPunct="1">
        <a:defRPr sz="1003" kern="1200">
          <a:solidFill>
            <a:schemeClr val="tx1"/>
          </a:solidFill>
          <a:latin typeface="+mn-lt"/>
          <a:ea typeface="+mn-ea"/>
          <a:cs typeface="+mn-cs"/>
        </a:defRPr>
      </a:lvl7pPr>
      <a:lvl8pPr marL="1818078" algn="l" defTabSz="519451" rtl="0" eaLnBrk="1" latinLnBrk="0" hangingPunct="1">
        <a:defRPr sz="1003" kern="1200">
          <a:solidFill>
            <a:schemeClr val="tx1"/>
          </a:solidFill>
          <a:latin typeface="+mn-lt"/>
          <a:ea typeface="+mn-ea"/>
          <a:cs typeface="+mn-cs"/>
        </a:defRPr>
      </a:lvl8pPr>
      <a:lvl9pPr marL="2077804" algn="l" defTabSz="519451" rtl="0" eaLnBrk="1" latinLnBrk="0" hangingPunct="1">
        <a:defRPr sz="100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240" userDrawn="1">
          <p15:clr>
            <a:srgbClr val="F26B43"/>
          </p15:clr>
        </p15:guide>
        <p15:guide id="26" orient="horz" pos="1392" userDrawn="1">
          <p15:clr>
            <a:srgbClr val="F26B43"/>
          </p15:clr>
        </p15:guide>
        <p15:guide id="27" pos="46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263FD9-55E8-4EC4-B2A3-6608F7307371}"/>
              </a:ext>
            </a:extLst>
          </p:cNvPr>
          <p:cNvPicPr>
            <a:picLocks noChangeAspect="1"/>
          </p:cNvPicPr>
          <p:nvPr/>
        </p:nvPicPr>
        <p:blipFill rotWithShape="1">
          <a:blip r:embed="rId4"/>
          <a:srcRect l="19712" t="13174" b="33013"/>
          <a:stretch/>
        </p:blipFill>
        <p:spPr>
          <a:xfrm>
            <a:off x="-3" y="0"/>
            <a:ext cx="7772400" cy="3473008"/>
          </a:xfrm>
          <a:prstGeom prst="rect">
            <a:avLst/>
          </a:prstGeom>
        </p:spPr>
      </p:pic>
      <p:sp>
        <p:nvSpPr>
          <p:cNvPr id="90" name="Rectangle 89"/>
          <p:cNvSpPr/>
          <p:nvPr/>
        </p:nvSpPr>
        <p:spPr>
          <a:xfrm>
            <a:off x="1" y="2626672"/>
            <a:ext cx="7772401" cy="1007102"/>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8666">
              <a:defRPr/>
            </a:pPr>
            <a:endParaRPr lang="en-US" kern="0" dirty="0">
              <a:solidFill>
                <a:sysClr val="windowText" lastClr="000000"/>
              </a:solidFill>
              <a:latin typeface="Segoe UI"/>
            </a:endParaRPr>
          </a:p>
        </p:txBody>
      </p:sp>
      <p:sp>
        <p:nvSpPr>
          <p:cNvPr id="85" name="Title 3"/>
          <p:cNvSpPr txBox="1">
            <a:spLocks/>
          </p:cNvSpPr>
          <p:nvPr>
            <p:custDataLst>
              <p:tags r:id="rId1"/>
            </p:custDataLst>
          </p:nvPr>
        </p:nvSpPr>
        <p:spPr>
          <a:xfrm>
            <a:off x="381002" y="2707669"/>
            <a:ext cx="7136674" cy="765338"/>
          </a:xfrm>
          <a:prstGeom prst="rect">
            <a:avLst/>
          </a:prstGeom>
        </p:spPr>
        <p:txBody>
          <a:bodyPr vert="horz" wrap="square" lIns="0" tIns="0" rIns="0" bIns="0" rtlCol="0" anchor="t">
            <a:spAutoFit/>
          </a:bodyPr>
          <a:lstStyle>
            <a:lvl1pPr algn="l" defTabSz="914139" rtl="0" eaLnBrk="1" latinLnBrk="0" hangingPunct="1">
              <a:spcBef>
                <a:spcPct val="0"/>
              </a:spcBef>
              <a:buNone/>
              <a:defRPr sz="2400" b="0" kern="1200">
                <a:solidFill>
                  <a:schemeClr val="bg1"/>
                </a:solidFill>
                <a:latin typeface="+mj-lt"/>
                <a:ea typeface="+mj-ea"/>
                <a:cs typeface="+mj-cs"/>
              </a:defRPr>
            </a:lvl1pPr>
          </a:lstStyle>
          <a:p>
            <a:pPr defTabSz="932494" fontAlgn="base">
              <a:lnSpc>
                <a:spcPts val="3100"/>
              </a:lnSpc>
              <a:spcAft>
                <a:spcPct val="0"/>
              </a:spcAft>
              <a:defRPr/>
            </a:pPr>
            <a:r>
              <a:rPr lang="en-US" dirty="0">
                <a:solidFill>
                  <a:schemeClr val="bg2"/>
                </a:solidFill>
                <a:cs typeface="Segoe UI" pitchFamily="34" charset="0"/>
              </a:rPr>
              <a:t>Help your customers make the shift to </a:t>
            </a:r>
          </a:p>
          <a:p>
            <a:pPr defTabSz="932494" fontAlgn="base">
              <a:lnSpc>
                <a:spcPts val="3100"/>
              </a:lnSpc>
              <a:spcAft>
                <a:spcPct val="0"/>
              </a:spcAft>
              <a:defRPr/>
            </a:pPr>
            <a:r>
              <a:rPr lang="en-US" dirty="0">
                <a:solidFill>
                  <a:schemeClr val="bg2"/>
                </a:solidFill>
                <a:cs typeface="Segoe UI" pitchFamily="34" charset="0"/>
              </a:rPr>
              <a:t>a modern desktop with Microsoft 365</a:t>
            </a:r>
          </a:p>
        </p:txBody>
      </p:sp>
      <p:sp>
        <p:nvSpPr>
          <p:cNvPr id="11" name="Rectangle 10">
            <a:extLst>
              <a:ext uri="{FF2B5EF4-FFF2-40B4-BE49-F238E27FC236}">
                <a16:creationId xmlns:a16="http://schemas.microsoft.com/office/drawing/2014/main" id="{A7093074-87D0-854A-A08D-ADDE18D237CC}"/>
              </a:ext>
            </a:extLst>
          </p:cNvPr>
          <p:cNvSpPr/>
          <p:nvPr/>
        </p:nvSpPr>
        <p:spPr>
          <a:xfrm>
            <a:off x="381000" y="3739991"/>
            <a:ext cx="7010400" cy="2092881"/>
          </a:xfrm>
          <a:prstGeom prst="rect">
            <a:avLst/>
          </a:prstGeom>
        </p:spPr>
        <p:txBody>
          <a:bodyPr vert="horz" wrap="square" lIns="0" tIns="0" rIns="0" bIns="0">
            <a:spAutoFit/>
          </a:bodyPr>
          <a:lstStyle/>
          <a:p>
            <a:pPr defTabSz="898666">
              <a:spcAft>
                <a:spcPts val="600"/>
              </a:spcAft>
              <a:buClr>
                <a:srgbClr val="EAEAEA"/>
              </a:buClr>
              <a:defRPr/>
            </a:pPr>
            <a:r>
              <a:rPr lang="en-US" sz="1600" b="1" kern="0" dirty="0">
                <a:ln>
                  <a:solidFill>
                    <a:srgbClr val="FFFFFF">
                      <a:alpha val="0"/>
                    </a:srgbClr>
                  </a:solidFill>
                </a:ln>
                <a:solidFill>
                  <a:srgbClr val="0078D7"/>
                </a:solidFill>
                <a:latin typeface="Segoe UI" pitchFamily="34" charset="0"/>
              </a:rPr>
              <a:t>How to use this guide</a:t>
            </a:r>
          </a:p>
          <a:p>
            <a:pPr lvl="0" defTabSz="898645">
              <a:spcAft>
                <a:spcPts val="1200"/>
              </a:spcAft>
              <a:buClr>
                <a:srgbClr val="EAEAEA"/>
              </a:buClr>
              <a:defRPr/>
            </a:pPr>
            <a:r>
              <a:rPr lang="en-US" sz="1000" kern="0" dirty="0">
                <a:latin typeface="Segoe UI" pitchFamily="34" charset="0"/>
              </a:rPr>
              <a:t>Use this guide to begin a conversation with your small and medium sized business (SMB) customers about their technology strategy and its direct impact on their business. Help them understand how a modern desktop and Microsoft 365 helps securely run and grow their business. You may want to use the upcoming end of support (EOS) for Windows 7 and Office 2010 as a compelling event to initiate the discussion. </a:t>
            </a:r>
          </a:p>
          <a:p>
            <a:pPr defTabSz="898666">
              <a:spcAft>
                <a:spcPts val="600"/>
              </a:spcAft>
              <a:buClr>
                <a:srgbClr val="EAEAEA"/>
              </a:buClr>
              <a:defRPr/>
            </a:pPr>
            <a:r>
              <a:rPr lang="en-US" sz="1000" dirty="0"/>
              <a:t>Small and medium sized businesses simply do not have the resources of big business and take a cautious approach to technology upgrades with concerns over cost, business continuity and employee adoption. It is important to keep in mind </a:t>
            </a:r>
            <a:br>
              <a:rPr lang="en-US" sz="1000" dirty="0"/>
            </a:br>
            <a:r>
              <a:rPr lang="en-US" sz="1000" dirty="0"/>
              <a:t>so that proposals are actionable and realistic.</a:t>
            </a:r>
            <a:endParaRPr lang="en-US" sz="1000" kern="0" dirty="0"/>
          </a:p>
          <a:p>
            <a:pPr defTabSz="898666">
              <a:spcAft>
                <a:spcPts val="600"/>
              </a:spcAft>
              <a:buClr>
                <a:srgbClr val="EAEAEA"/>
              </a:buClr>
              <a:defRPr/>
            </a:pPr>
            <a:r>
              <a:rPr lang="en-US" sz="1000" kern="0" dirty="0"/>
              <a:t>Think about a shift to a modern desktop as having </a:t>
            </a:r>
            <a:r>
              <a:rPr lang="en-US" sz="1000" b="1" u="sng" kern="0" dirty="0"/>
              <a:t>two distinct phases </a:t>
            </a:r>
            <a:r>
              <a:rPr lang="en-US" sz="1000" kern="0" dirty="0"/>
              <a:t>as follows:</a:t>
            </a:r>
          </a:p>
          <a:p>
            <a:pPr defTabSz="898666">
              <a:spcAft>
                <a:spcPts val="600"/>
              </a:spcAft>
              <a:buClr>
                <a:srgbClr val="EAEAEA"/>
              </a:buClr>
              <a:defRPr/>
            </a:pPr>
            <a:endParaRPr lang="en-US" sz="1100" kern="0" dirty="0"/>
          </a:p>
        </p:txBody>
      </p:sp>
      <p:sp>
        <p:nvSpPr>
          <p:cNvPr id="12" name="Title 1">
            <a:extLst>
              <a:ext uri="{FF2B5EF4-FFF2-40B4-BE49-F238E27FC236}">
                <a16:creationId xmlns:a16="http://schemas.microsoft.com/office/drawing/2014/main" id="{5EF01C14-3889-0043-B4D4-9844A54433BB}"/>
              </a:ext>
            </a:extLst>
          </p:cNvPr>
          <p:cNvSpPr txBox="1">
            <a:spLocks/>
          </p:cNvSpPr>
          <p:nvPr/>
        </p:nvSpPr>
        <p:spPr>
          <a:xfrm>
            <a:off x="381000" y="5688555"/>
            <a:ext cx="7010400" cy="2742752"/>
          </a:xfrm>
          <a:prstGeom prst="rect">
            <a:avLst/>
          </a:prstGeom>
        </p:spPr>
        <p:txBody>
          <a:bodyPr vert="horz" wrap="square" lIns="0" tIns="0" rIns="0" bIns="0" numCol="2" spcCol="228600" rtlCol="0" anchor="t">
            <a:noAutofit/>
          </a:bodyPr>
          <a:lstStyle>
            <a:lvl1pPr algn="l" defTabSz="519439" rtl="0" eaLnBrk="1" latinLnBrk="0" hangingPunct="1">
              <a:lnSpc>
                <a:spcPct val="90000"/>
              </a:lnSpc>
              <a:spcBef>
                <a:spcPct val="0"/>
              </a:spcBef>
              <a:buNone/>
              <a:defRPr lang="en-US" sz="2726" b="0" kern="1200" cap="none" spc="-8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898666"/>
            <a:r>
              <a:rPr lang="en-US" sz="1600" b="1" kern="0" spc="0" dirty="0">
                <a:ln>
                  <a:solidFill>
                    <a:srgbClr val="FFFFFF">
                      <a:alpha val="0"/>
                    </a:srgbClr>
                  </a:solidFill>
                </a:ln>
                <a:solidFill>
                  <a:srgbClr val="0078D7"/>
                </a:solidFill>
                <a:latin typeface="Segoe UI" pitchFamily="34" charset="0"/>
                <a:cs typeface="+mn-cs"/>
              </a:rPr>
              <a:t>Assess</a:t>
            </a:r>
            <a:endParaRPr lang="en-US" sz="1600" b="1" kern="0" cap="all" spc="0" dirty="0">
              <a:ln>
                <a:solidFill>
                  <a:srgbClr val="FFFFFF">
                    <a:alpha val="0"/>
                  </a:srgbClr>
                </a:solidFill>
              </a:ln>
              <a:solidFill>
                <a:srgbClr val="0078D7"/>
              </a:solidFill>
              <a:latin typeface="Segoe UI" pitchFamily="34" charset="0"/>
              <a:cs typeface="+mn-cs"/>
            </a:endParaRPr>
          </a:p>
          <a:p>
            <a:pPr defTabSz="898666">
              <a:spcAft>
                <a:spcPts val="600"/>
              </a:spcAft>
            </a:pPr>
            <a:r>
              <a:rPr lang="en-US" sz="1200" kern="0" spc="0" dirty="0">
                <a:ln>
                  <a:solidFill>
                    <a:schemeClr val="bg1">
                      <a:alpha val="0"/>
                    </a:schemeClr>
                  </a:solidFill>
                </a:ln>
                <a:solidFill>
                  <a:srgbClr val="0078D7"/>
                </a:solidFill>
                <a:latin typeface="Segoe UI" pitchFamily="34" charset="0"/>
                <a:cs typeface="+mn-cs"/>
              </a:rPr>
              <a:t>your customers current business and technology environment.</a:t>
            </a:r>
          </a:p>
          <a:p>
            <a:pPr marL="169867" indent="-169867" defTabSz="898666">
              <a:lnSpc>
                <a:spcPct val="100000"/>
              </a:lnSpc>
              <a:spcAft>
                <a:spcPts val="300"/>
              </a:spcAft>
              <a:buFont typeface="Arial" panose="020B0604020202020204" pitchFamily="34" charset="0"/>
              <a:buChar char="•"/>
            </a:pPr>
            <a:r>
              <a:rPr lang="en-US" sz="1000" kern="0" spc="0" dirty="0">
                <a:ln>
                  <a:noFill/>
                </a:ln>
                <a:solidFill>
                  <a:schemeClr val="tx1"/>
                </a:solidFill>
                <a:latin typeface="Segoe UI" pitchFamily="34" charset="0"/>
                <a:cs typeface="+mn-cs"/>
              </a:rPr>
              <a:t>Know the basics of the customer’s business, their industry and the technology challenges it faces.</a:t>
            </a:r>
          </a:p>
          <a:p>
            <a:pPr marL="169867" indent="-169867" defTabSz="898666">
              <a:lnSpc>
                <a:spcPct val="100000"/>
              </a:lnSpc>
              <a:spcAft>
                <a:spcPts val="300"/>
              </a:spcAft>
              <a:buFont typeface="Arial" panose="020B0604020202020204" pitchFamily="34" charset="0"/>
              <a:buChar char="•"/>
            </a:pPr>
            <a:r>
              <a:rPr lang="en-US" sz="1000" kern="0" spc="0" dirty="0">
                <a:ln>
                  <a:noFill/>
                </a:ln>
                <a:solidFill>
                  <a:schemeClr val="tx1"/>
                </a:solidFill>
                <a:latin typeface="Segoe UI" pitchFamily="34" charset="0"/>
                <a:cs typeface="+mn-cs"/>
              </a:rPr>
              <a:t>Do they have a regularly updated IT policy? </a:t>
            </a:r>
          </a:p>
          <a:p>
            <a:pPr marL="169867" indent="-169867" defTabSz="898666">
              <a:lnSpc>
                <a:spcPct val="100000"/>
              </a:lnSpc>
              <a:spcAft>
                <a:spcPts val="300"/>
              </a:spcAft>
              <a:buFont typeface="Arial" panose="020B0604020202020204" pitchFamily="34" charset="0"/>
              <a:buChar char="•"/>
            </a:pPr>
            <a:r>
              <a:rPr lang="en-US" sz="1000" kern="0" spc="0" dirty="0">
                <a:ln>
                  <a:noFill/>
                </a:ln>
                <a:solidFill>
                  <a:schemeClr val="tx1"/>
                </a:solidFill>
                <a:latin typeface="Segoe UI" pitchFamily="34" charset="0"/>
                <a:cs typeface="+mn-cs"/>
              </a:rPr>
              <a:t>Do they support remote work? BYOD? Third-party services? </a:t>
            </a:r>
          </a:p>
          <a:p>
            <a:pPr marL="169867" indent="-169867" defTabSz="898666">
              <a:lnSpc>
                <a:spcPct val="100000"/>
              </a:lnSpc>
              <a:spcAft>
                <a:spcPts val="300"/>
              </a:spcAft>
              <a:buFont typeface="Arial" panose="020B0604020202020204" pitchFamily="34" charset="0"/>
              <a:buChar char="•"/>
            </a:pPr>
            <a:r>
              <a:rPr lang="en-US" sz="1000" kern="0" spc="0" dirty="0">
                <a:ln>
                  <a:noFill/>
                </a:ln>
                <a:solidFill>
                  <a:schemeClr val="tx1"/>
                </a:solidFill>
                <a:latin typeface="Segoe UI" pitchFamily="34" charset="0"/>
                <a:cs typeface="+mn-cs"/>
              </a:rPr>
              <a:t>How do they secure is their data from cyberattacks? </a:t>
            </a:r>
            <a:br>
              <a:rPr lang="en-US" sz="1000" kern="0" spc="0" dirty="0">
                <a:ln>
                  <a:noFill/>
                </a:ln>
                <a:solidFill>
                  <a:schemeClr val="tx1"/>
                </a:solidFill>
                <a:latin typeface="Segoe UI" pitchFamily="34" charset="0"/>
                <a:cs typeface="+mn-cs"/>
              </a:rPr>
            </a:br>
            <a:r>
              <a:rPr lang="en-US" sz="1000" kern="0" spc="0" dirty="0">
                <a:ln>
                  <a:noFill/>
                </a:ln>
                <a:solidFill>
                  <a:schemeClr val="tx1"/>
                </a:solidFill>
                <a:latin typeface="Segoe UI" pitchFamily="34" charset="0"/>
                <a:cs typeface="+mn-cs"/>
              </a:rPr>
              <a:t>Have they faced one?</a:t>
            </a:r>
          </a:p>
          <a:p>
            <a:pPr marL="169867" indent="-169867" defTabSz="898666">
              <a:lnSpc>
                <a:spcPct val="100000"/>
              </a:lnSpc>
              <a:spcAft>
                <a:spcPts val="300"/>
              </a:spcAft>
              <a:buFont typeface="Arial" panose="020B0604020202020204" pitchFamily="34" charset="0"/>
              <a:buChar char="•"/>
            </a:pPr>
            <a:r>
              <a:rPr lang="en-US" sz="1000" kern="0" spc="0" dirty="0">
                <a:ln>
                  <a:noFill/>
                </a:ln>
                <a:solidFill>
                  <a:schemeClr val="tx1"/>
                </a:solidFill>
                <a:latin typeface="Segoe UI" pitchFamily="34" charset="0"/>
                <a:cs typeface="+mn-cs"/>
              </a:rPr>
              <a:t>How often do they refresh hardware and software?</a:t>
            </a:r>
          </a:p>
          <a:p>
            <a:pPr marL="169867" indent="-169867" defTabSz="898666">
              <a:lnSpc>
                <a:spcPct val="100000"/>
              </a:lnSpc>
              <a:spcAft>
                <a:spcPts val="300"/>
              </a:spcAft>
              <a:buFont typeface="Arial" panose="020B0604020202020204" pitchFamily="34" charset="0"/>
              <a:buChar char="•"/>
            </a:pPr>
            <a:r>
              <a:rPr lang="en-US" sz="1000" kern="0" spc="0" dirty="0">
                <a:ln>
                  <a:noFill/>
                </a:ln>
                <a:solidFill>
                  <a:schemeClr val="tx1"/>
                </a:solidFill>
                <a:latin typeface="Segoe UI" pitchFamily="34" charset="0"/>
                <a:cs typeface="+mn-cs"/>
              </a:rPr>
              <a:t>What capabilities would they like to have but do not currently? Teamwork solutions? Online meetings? Cloud file storage? </a:t>
            </a:r>
          </a:p>
          <a:p>
            <a:pPr marL="169867" indent="-169867" defTabSz="898666">
              <a:lnSpc>
                <a:spcPct val="100000"/>
              </a:lnSpc>
              <a:spcAft>
                <a:spcPts val="300"/>
              </a:spcAft>
              <a:buFont typeface="Arial" panose="020B0604020202020204" pitchFamily="34" charset="0"/>
              <a:buChar char="•"/>
            </a:pPr>
            <a:endParaRPr lang="en-US" sz="1100" kern="0" spc="0" dirty="0">
              <a:ln>
                <a:noFill/>
              </a:ln>
              <a:solidFill>
                <a:schemeClr val="tx1"/>
              </a:solidFill>
              <a:latin typeface="Segoe UI" pitchFamily="34" charset="0"/>
              <a:cs typeface="+mn-cs"/>
            </a:endParaRPr>
          </a:p>
          <a:p>
            <a:pPr defTabSz="898666"/>
            <a:r>
              <a:rPr lang="en-US" sz="1600" b="1" kern="0" spc="0" dirty="0">
                <a:ln>
                  <a:solidFill>
                    <a:srgbClr val="FFFFFF">
                      <a:alpha val="0"/>
                    </a:srgbClr>
                  </a:solidFill>
                </a:ln>
                <a:solidFill>
                  <a:srgbClr val="0078D7"/>
                </a:solidFill>
                <a:latin typeface="Segoe UI" pitchFamily="34" charset="0"/>
              </a:rPr>
              <a:t>Address</a:t>
            </a:r>
          </a:p>
          <a:p>
            <a:pPr defTabSz="898666">
              <a:spcAft>
                <a:spcPts val="600"/>
              </a:spcAft>
            </a:pPr>
            <a:r>
              <a:rPr lang="en-US" sz="1200" kern="0" spc="0" dirty="0">
                <a:ln>
                  <a:solidFill>
                    <a:schemeClr val="bg1">
                      <a:alpha val="0"/>
                    </a:schemeClr>
                  </a:solidFill>
                </a:ln>
                <a:solidFill>
                  <a:srgbClr val="0078D7"/>
                </a:solidFill>
                <a:latin typeface="Segoe UI" pitchFamily="34" charset="0"/>
              </a:rPr>
              <a:t>gaps between the existing and desired states and plan your approach</a:t>
            </a:r>
          </a:p>
          <a:p>
            <a:pPr marL="169867" indent="-169867" defTabSz="898666">
              <a:lnSpc>
                <a:spcPct val="100000"/>
              </a:lnSpc>
              <a:spcAft>
                <a:spcPts val="300"/>
              </a:spcAft>
              <a:buFont typeface="Arial" panose="020B0604020202020204" pitchFamily="34" charset="0"/>
              <a:buChar char="•"/>
            </a:pPr>
            <a:r>
              <a:rPr lang="en-US" sz="1000" kern="0" spc="0" dirty="0">
                <a:ln>
                  <a:noFill/>
                </a:ln>
                <a:solidFill>
                  <a:schemeClr val="tx1"/>
                </a:solidFill>
                <a:latin typeface="Segoe UI" pitchFamily="34" charset="0"/>
              </a:rPr>
              <a:t>How many PCs are more than four years old and need </a:t>
            </a:r>
            <a:br>
              <a:rPr lang="en-US" sz="1000" kern="0" spc="0" dirty="0">
                <a:ln>
                  <a:noFill/>
                </a:ln>
                <a:solidFill>
                  <a:schemeClr val="tx1"/>
                </a:solidFill>
                <a:latin typeface="Segoe UI" pitchFamily="34" charset="0"/>
              </a:rPr>
            </a:br>
            <a:r>
              <a:rPr lang="en-US" sz="1000" kern="0" spc="0" dirty="0">
                <a:ln>
                  <a:noFill/>
                </a:ln>
                <a:solidFill>
                  <a:schemeClr val="tx1"/>
                </a:solidFill>
                <a:latin typeface="Segoe UI" pitchFamily="34" charset="0"/>
              </a:rPr>
              <a:t>to be replaced?</a:t>
            </a:r>
          </a:p>
          <a:p>
            <a:pPr marL="169867" indent="-169867" defTabSz="898666">
              <a:lnSpc>
                <a:spcPct val="100000"/>
              </a:lnSpc>
              <a:spcAft>
                <a:spcPts val="300"/>
              </a:spcAft>
              <a:buFont typeface="Arial" panose="020B0604020202020204" pitchFamily="34" charset="0"/>
              <a:buChar char="•"/>
            </a:pPr>
            <a:r>
              <a:rPr lang="en-US" sz="1000" kern="0" spc="0" dirty="0">
                <a:ln>
                  <a:noFill/>
                </a:ln>
                <a:solidFill>
                  <a:schemeClr val="tx1"/>
                </a:solidFill>
                <a:latin typeface="Segoe UI" pitchFamily="34" charset="0"/>
              </a:rPr>
              <a:t>How many on premises servers do they manage and </a:t>
            </a:r>
            <a:br>
              <a:rPr lang="en-US" sz="1000" kern="0" spc="0" dirty="0">
                <a:ln>
                  <a:noFill/>
                </a:ln>
                <a:solidFill>
                  <a:schemeClr val="tx1"/>
                </a:solidFill>
                <a:latin typeface="Segoe UI" pitchFamily="34" charset="0"/>
              </a:rPr>
            </a:br>
            <a:r>
              <a:rPr lang="en-US" sz="1000" kern="0" spc="0" dirty="0">
                <a:ln>
                  <a:noFill/>
                </a:ln>
                <a:solidFill>
                  <a:schemeClr val="tx1"/>
                </a:solidFill>
                <a:latin typeface="Segoe UI" pitchFamily="34" charset="0"/>
              </a:rPr>
              <a:t>for which workloads?</a:t>
            </a:r>
          </a:p>
          <a:p>
            <a:pPr marL="169867" indent="-169867" defTabSz="898666">
              <a:lnSpc>
                <a:spcPct val="100000"/>
              </a:lnSpc>
              <a:spcAft>
                <a:spcPts val="300"/>
              </a:spcAft>
              <a:buFont typeface="Arial" panose="020B0604020202020204" pitchFamily="34" charset="0"/>
              <a:buChar char="•"/>
            </a:pPr>
            <a:r>
              <a:rPr lang="en-US" sz="1000" kern="0" spc="0" dirty="0">
                <a:ln>
                  <a:noFill/>
                </a:ln>
                <a:solidFill>
                  <a:schemeClr val="tx1"/>
                </a:solidFill>
                <a:latin typeface="Segoe UI" pitchFamily="34" charset="0"/>
              </a:rPr>
              <a:t>What is their experience and/or concerns about relying on the cloud.</a:t>
            </a:r>
          </a:p>
          <a:p>
            <a:pPr marL="169867" indent="-169867" defTabSz="898666">
              <a:lnSpc>
                <a:spcPct val="100000"/>
              </a:lnSpc>
              <a:spcAft>
                <a:spcPts val="300"/>
              </a:spcAft>
              <a:buFont typeface="Arial" panose="020B0604020202020204" pitchFamily="34" charset="0"/>
              <a:buChar char="•"/>
            </a:pPr>
            <a:r>
              <a:rPr lang="en-US" sz="1000" kern="0" spc="0" dirty="0">
                <a:ln>
                  <a:noFill/>
                </a:ln>
                <a:solidFill>
                  <a:schemeClr val="tx1"/>
                </a:solidFill>
                <a:latin typeface="Segoe UI" pitchFamily="34" charset="0"/>
              </a:rPr>
              <a:t>Is the customer aware of the Windows 7 and Office 2010 end of support dates and what they mean?</a:t>
            </a:r>
          </a:p>
          <a:p>
            <a:pPr marL="169867" indent="-169867" defTabSz="898666">
              <a:lnSpc>
                <a:spcPct val="100000"/>
              </a:lnSpc>
              <a:spcAft>
                <a:spcPts val="300"/>
              </a:spcAft>
              <a:buFont typeface="Arial" panose="020B0604020202020204" pitchFamily="34" charset="0"/>
              <a:buChar char="•"/>
            </a:pPr>
            <a:r>
              <a:rPr lang="en-US" sz="1000" kern="0" spc="0" dirty="0">
                <a:ln>
                  <a:noFill/>
                </a:ln>
                <a:solidFill>
                  <a:schemeClr val="tx1"/>
                </a:solidFill>
                <a:latin typeface="Segoe UI" pitchFamily="34" charset="0"/>
              </a:rPr>
              <a:t>Who is responsible for data security and what active measures are in place?</a:t>
            </a:r>
          </a:p>
          <a:p>
            <a:pPr marL="169867" indent="-169867" defTabSz="898666">
              <a:lnSpc>
                <a:spcPct val="100000"/>
              </a:lnSpc>
              <a:spcAft>
                <a:spcPts val="300"/>
              </a:spcAft>
              <a:buFont typeface="Arial" panose="020B0604020202020204" pitchFamily="34" charset="0"/>
              <a:buChar char="•"/>
            </a:pPr>
            <a:r>
              <a:rPr lang="en-US" sz="1000" kern="0" spc="0" dirty="0">
                <a:ln>
                  <a:noFill/>
                </a:ln>
                <a:solidFill>
                  <a:schemeClr val="tx1"/>
                </a:solidFill>
                <a:latin typeface="Segoe UI" pitchFamily="34" charset="0"/>
              </a:rPr>
              <a:t>How many devices will be upgraded to Windows 10 </a:t>
            </a:r>
            <a:br>
              <a:rPr lang="en-US" sz="1000" kern="0" spc="0" dirty="0">
                <a:ln>
                  <a:noFill/>
                </a:ln>
                <a:solidFill>
                  <a:schemeClr val="tx1"/>
                </a:solidFill>
                <a:latin typeface="Segoe UI" pitchFamily="34" charset="0"/>
              </a:rPr>
            </a:br>
            <a:r>
              <a:rPr lang="en-US" sz="1000" kern="0" spc="0" dirty="0">
                <a:ln>
                  <a:noFill/>
                </a:ln>
                <a:solidFill>
                  <a:schemeClr val="tx1"/>
                </a:solidFill>
                <a:latin typeface="Segoe UI" pitchFamily="34" charset="0"/>
              </a:rPr>
              <a:t>and how many will Windows 10 PCs be purchased?</a:t>
            </a:r>
          </a:p>
        </p:txBody>
      </p:sp>
      <p:pic>
        <p:nvPicPr>
          <p:cNvPr id="13" name="Picture 12">
            <a:extLst>
              <a:ext uri="{FF2B5EF4-FFF2-40B4-BE49-F238E27FC236}">
                <a16:creationId xmlns:a16="http://schemas.microsoft.com/office/drawing/2014/main" id="{390186FC-2721-F849-8E7E-1C6BE59BA4CA}"/>
              </a:ext>
            </a:extLst>
          </p:cNvPr>
          <p:cNvPicPr>
            <a:picLocks noChangeAspect="1"/>
          </p:cNvPicPr>
          <p:nvPr/>
        </p:nvPicPr>
        <p:blipFill>
          <a:blip r:embed="rId5"/>
          <a:stretch>
            <a:fillRect/>
          </a:stretch>
        </p:blipFill>
        <p:spPr>
          <a:xfrm>
            <a:off x="381000" y="384048"/>
            <a:ext cx="1143000" cy="228185"/>
          </a:xfrm>
          <a:prstGeom prst="rect">
            <a:avLst/>
          </a:prstGeom>
        </p:spPr>
      </p:pic>
      <p:sp>
        <p:nvSpPr>
          <p:cNvPr id="14" name="Footer Placeholder 2">
            <a:extLst>
              <a:ext uri="{FF2B5EF4-FFF2-40B4-BE49-F238E27FC236}">
                <a16:creationId xmlns:a16="http://schemas.microsoft.com/office/drawing/2014/main" id="{45C49DE5-B77D-493B-B2E0-6D5036790F67}"/>
              </a:ext>
            </a:extLst>
          </p:cNvPr>
          <p:cNvSpPr txBox="1">
            <a:spLocks/>
          </p:cNvSpPr>
          <p:nvPr/>
        </p:nvSpPr>
        <p:spPr>
          <a:xfrm>
            <a:off x="2694669" y="8912424"/>
            <a:ext cx="2939775"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n-US" sz="900" dirty="0">
                <a:solidFill>
                  <a:schemeClr val="tx1">
                    <a:lumMod val="90000"/>
                    <a:lumOff val="10000"/>
                  </a:schemeClr>
                </a:solidFill>
              </a:rPr>
              <a:t>Microsoft Confidential | Internal and partner use only</a:t>
            </a:r>
          </a:p>
        </p:txBody>
      </p:sp>
    </p:spTree>
    <p:extLst>
      <p:ext uri="{BB962C8B-B14F-4D97-AF65-F5344CB8AC3E}">
        <p14:creationId xmlns:p14="http://schemas.microsoft.com/office/powerpoint/2010/main" val="37281266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88AD1D7-909E-4BD0-9BA9-5B5A7A1F51E9}"/>
              </a:ext>
            </a:extLst>
          </p:cNvPr>
          <p:cNvSpPr/>
          <p:nvPr/>
        </p:nvSpPr>
        <p:spPr bwMode="auto">
          <a:xfrm>
            <a:off x="0" y="-1"/>
            <a:ext cx="7772400" cy="14876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302FA4CB-AC0E-4086-B1FF-EE2C863326BF}"/>
              </a:ext>
            </a:extLst>
          </p:cNvPr>
          <p:cNvSpPr/>
          <p:nvPr/>
        </p:nvSpPr>
        <p:spPr bwMode="auto">
          <a:xfrm>
            <a:off x="0" y="1489745"/>
            <a:ext cx="7772400" cy="4618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b="1" dirty="0">
              <a:gradFill>
                <a:gsLst>
                  <a:gs pos="0">
                    <a:srgbClr val="FFFFFF"/>
                  </a:gs>
                  <a:gs pos="100000">
                    <a:srgbClr val="FFFFFF"/>
                  </a:gs>
                </a:gsLst>
                <a:lin ang="5400000" scaled="0"/>
              </a:gradFill>
              <a:latin typeface="Segoe UI"/>
              <a:cs typeface="Segoe UI" pitchFamily="34" charset="0"/>
            </a:endParaRPr>
          </a:p>
        </p:txBody>
      </p:sp>
      <p:sp>
        <p:nvSpPr>
          <p:cNvPr id="40" name="Footer Placeholder 2">
            <a:extLst>
              <a:ext uri="{FF2B5EF4-FFF2-40B4-BE49-F238E27FC236}">
                <a16:creationId xmlns:a16="http://schemas.microsoft.com/office/drawing/2014/main" id="{37B1FF44-2A36-4CA3-BC4A-8DA24165E0FB}"/>
              </a:ext>
            </a:extLst>
          </p:cNvPr>
          <p:cNvSpPr txBox="1">
            <a:spLocks/>
          </p:cNvSpPr>
          <p:nvPr/>
        </p:nvSpPr>
        <p:spPr>
          <a:xfrm>
            <a:off x="2694669" y="8912424"/>
            <a:ext cx="2939775"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n-US" sz="900" dirty="0">
                <a:solidFill>
                  <a:schemeClr val="tx1">
                    <a:lumMod val="90000"/>
                    <a:lumOff val="10000"/>
                  </a:schemeClr>
                </a:solidFill>
              </a:rPr>
              <a:t>Microsoft Confidential | Internal and partner use only</a:t>
            </a:r>
          </a:p>
        </p:txBody>
      </p:sp>
      <p:sp>
        <p:nvSpPr>
          <p:cNvPr id="17" name="Rectangle 16">
            <a:extLst>
              <a:ext uri="{FF2B5EF4-FFF2-40B4-BE49-F238E27FC236}">
                <a16:creationId xmlns:a16="http://schemas.microsoft.com/office/drawing/2014/main" id="{5E61CD90-552A-A24E-BF6F-F654632E09B6}"/>
              </a:ext>
            </a:extLst>
          </p:cNvPr>
          <p:cNvSpPr/>
          <p:nvPr/>
        </p:nvSpPr>
        <p:spPr bwMode="auto">
          <a:xfrm>
            <a:off x="392506" y="613361"/>
            <a:ext cx="6666215" cy="6617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50" fontAlgn="base">
              <a:spcBef>
                <a:spcPct val="0"/>
              </a:spcBef>
              <a:spcAft>
                <a:spcPct val="0"/>
              </a:spcAft>
            </a:pPr>
            <a:r>
              <a:rPr lang="en-US" sz="1700" b="1" dirty="0">
                <a:solidFill>
                  <a:schemeClr val="bg2"/>
                </a:solidFill>
                <a:ea typeface="Segoe UI" pitchFamily="34" charset="0"/>
                <a:cs typeface="Segoe UI" pitchFamily="34" charset="0"/>
              </a:rPr>
              <a:t>Explain the benefits of a modern desktop on a new device. </a:t>
            </a:r>
            <a:br>
              <a:rPr lang="en-US" sz="1700" b="1" dirty="0">
                <a:solidFill>
                  <a:schemeClr val="bg2"/>
                </a:solidFill>
                <a:ea typeface="Segoe UI" pitchFamily="34" charset="0"/>
                <a:cs typeface="Segoe UI" pitchFamily="34" charset="0"/>
              </a:rPr>
            </a:br>
            <a:r>
              <a:rPr lang="en-US" sz="1300" dirty="0">
                <a:solidFill>
                  <a:schemeClr val="bg1">
                    <a:alpha val="75000"/>
                  </a:schemeClr>
                </a:solidFill>
                <a:cs typeface="Segoe UI" pitchFamily="34" charset="0"/>
              </a:rPr>
              <a:t>Based on your understanding of your customer’s concerns, you can emphasize productivity, security, and/or selection. </a:t>
            </a:r>
          </a:p>
        </p:txBody>
      </p:sp>
      <p:sp>
        <p:nvSpPr>
          <p:cNvPr id="18" name="Rectangle 17">
            <a:extLst>
              <a:ext uri="{FF2B5EF4-FFF2-40B4-BE49-F238E27FC236}">
                <a16:creationId xmlns:a16="http://schemas.microsoft.com/office/drawing/2014/main" id="{188D8E41-E0DD-CC4A-B164-219012347DC5}"/>
              </a:ext>
            </a:extLst>
          </p:cNvPr>
          <p:cNvSpPr/>
          <p:nvPr/>
        </p:nvSpPr>
        <p:spPr>
          <a:xfrm>
            <a:off x="260350" y="8270522"/>
            <a:ext cx="6987388" cy="430887"/>
          </a:xfrm>
          <a:prstGeom prst="rect">
            <a:avLst/>
          </a:prstGeom>
          <a:noFill/>
        </p:spPr>
        <p:txBody>
          <a:bodyPr wrap="square" lIns="0" tIns="0" rIns="0" bIns="0" anchor="b" anchorCtr="0">
            <a:spAutoFit/>
          </a:bodyPr>
          <a:lstStyle/>
          <a:p>
            <a:pPr marL="0" lvl="1"/>
            <a:r>
              <a:rPr lang="en-US" sz="700" baseline="30000" dirty="0">
                <a:solidFill>
                  <a:schemeClr val="tx1">
                    <a:lumMod val="60000"/>
                    <a:lumOff val="40000"/>
                  </a:schemeClr>
                </a:solidFill>
              </a:rPr>
              <a:t>1</a:t>
            </a:r>
            <a:r>
              <a:rPr lang="en-US" sz="700" dirty="0">
                <a:solidFill>
                  <a:schemeClr val="tx1">
                    <a:lumMod val="60000"/>
                    <a:lumOff val="40000"/>
                  </a:schemeClr>
                </a:solidFill>
                <a:cs typeface="Segoe UI" panose="020B0502040204020203" pitchFamily="34" charset="0"/>
              </a:rPr>
              <a:t>For the supported lifetime of the device;</a:t>
            </a:r>
            <a:r>
              <a:rPr lang="en-US" sz="700" dirty="0">
                <a:solidFill>
                  <a:schemeClr val="tx1">
                    <a:lumMod val="60000"/>
                    <a:lumOff val="40000"/>
                  </a:schemeClr>
                </a:solidFill>
              </a:rPr>
              <a:t> ● </a:t>
            </a:r>
            <a:r>
              <a:rPr lang="en-US" sz="700" baseline="30000" dirty="0">
                <a:solidFill>
                  <a:schemeClr val="tx1">
                    <a:lumMod val="60000"/>
                    <a:lumOff val="40000"/>
                  </a:schemeClr>
                </a:solidFill>
              </a:rPr>
              <a:t> 2</a:t>
            </a:r>
            <a:r>
              <a:rPr lang="en-US" sz="700" dirty="0">
                <a:solidFill>
                  <a:schemeClr val="tx1">
                    <a:lumMod val="60000"/>
                    <a:lumOff val="40000"/>
                  </a:schemeClr>
                </a:solidFill>
              </a:rPr>
              <a:t>99% of Windows 7 apps are compatible with Windows 10. Hardware/software requirements apply; feature availability may vary. Internet connection required. To check for compatibility and other important installation information, visit your device manufacturer’s website and www.windows.com/windows10specs. Additional requirements may apply over time for updates. </a:t>
            </a:r>
          </a:p>
          <a:p>
            <a:pPr marL="0" lvl="1"/>
            <a:endParaRPr lang="en-US" sz="700" dirty="0">
              <a:solidFill>
                <a:schemeClr val="tx1">
                  <a:lumMod val="60000"/>
                  <a:lumOff val="40000"/>
                </a:schemeClr>
              </a:solidFill>
            </a:endParaRPr>
          </a:p>
        </p:txBody>
      </p:sp>
      <p:sp>
        <p:nvSpPr>
          <p:cNvPr id="19" name="Rectangle 18">
            <a:extLst>
              <a:ext uri="{FF2B5EF4-FFF2-40B4-BE49-F238E27FC236}">
                <a16:creationId xmlns:a16="http://schemas.microsoft.com/office/drawing/2014/main" id="{964970D3-1574-874F-9EFF-36F2FF3BEAAC}"/>
              </a:ext>
            </a:extLst>
          </p:cNvPr>
          <p:cNvSpPr/>
          <p:nvPr/>
        </p:nvSpPr>
        <p:spPr>
          <a:xfrm>
            <a:off x="392506" y="1632096"/>
            <a:ext cx="7262327" cy="166199"/>
          </a:xfrm>
          <a:prstGeom prst="rect">
            <a:avLst/>
          </a:prstGeom>
        </p:spPr>
        <p:txBody>
          <a:bodyPr wrap="square" lIns="0" tIns="0" rIns="0" bIns="0">
            <a:spAutoFit/>
          </a:bodyPr>
          <a:lstStyle/>
          <a:p>
            <a:pPr defTabSz="1078150" fontAlgn="base">
              <a:lnSpc>
                <a:spcPct val="90000"/>
              </a:lnSpc>
              <a:spcBef>
                <a:spcPct val="0"/>
              </a:spcBef>
              <a:spcAft>
                <a:spcPct val="0"/>
              </a:spcAft>
            </a:pPr>
            <a:r>
              <a:rPr lang="en-US" sz="1200" b="1" dirty="0">
                <a:cs typeface="Segoe UI" pitchFamily="34" charset="0"/>
              </a:rPr>
              <a:t>GOAL: </a:t>
            </a:r>
            <a:r>
              <a:rPr lang="en-US" sz="1200" b="1" dirty="0">
                <a:solidFill>
                  <a:schemeClr val="tx1">
                    <a:lumMod val="90000"/>
                    <a:lumOff val="10000"/>
                  </a:schemeClr>
                </a:solidFill>
                <a:cs typeface="Segoe UI" pitchFamily="34" charset="0"/>
              </a:rPr>
              <a:t>Persuade your customer that a modern desktop should be core to their technology strategy.</a:t>
            </a:r>
          </a:p>
        </p:txBody>
      </p:sp>
      <p:sp>
        <p:nvSpPr>
          <p:cNvPr id="20" name="TextBox 19">
            <a:extLst>
              <a:ext uri="{FF2B5EF4-FFF2-40B4-BE49-F238E27FC236}">
                <a16:creationId xmlns:a16="http://schemas.microsoft.com/office/drawing/2014/main" id="{BDAF6C9C-6F0E-A64B-A638-AD858E39A988}"/>
              </a:ext>
            </a:extLst>
          </p:cNvPr>
          <p:cNvSpPr txBox="1"/>
          <p:nvPr/>
        </p:nvSpPr>
        <p:spPr>
          <a:xfrm>
            <a:off x="260350" y="2165579"/>
            <a:ext cx="7394483" cy="5716950"/>
          </a:xfrm>
          <a:prstGeom prst="rect">
            <a:avLst/>
          </a:prstGeom>
          <a:noFill/>
        </p:spPr>
        <p:txBody>
          <a:bodyPr wrap="square" lIns="0" tIns="0" rIns="0" bIns="0" rtlCol="0">
            <a:spAutoFit/>
          </a:bodyPr>
          <a:lstStyle/>
          <a:p>
            <a:pPr>
              <a:spcAft>
                <a:spcPts val="500"/>
              </a:spcAft>
            </a:pPr>
            <a:r>
              <a:rPr lang="en-US" b="1" spc="-30" dirty="0">
                <a:ln w="3175">
                  <a:noFill/>
                </a:ln>
                <a:solidFill>
                  <a:schemeClr val="tx1">
                    <a:lumMod val="75000"/>
                  </a:schemeClr>
                </a:solidFill>
                <a:latin typeface="Segoe UI" panose="020B0502040204020203" pitchFamily="34" charset="0"/>
                <a:cs typeface="Segoe UI" panose="020B0502040204020203" pitchFamily="34" charset="0"/>
              </a:rPr>
              <a:t>Choose your solution</a:t>
            </a:r>
          </a:p>
          <a:p>
            <a:pPr>
              <a:spcAft>
                <a:spcPts val="500"/>
              </a:spcAft>
            </a:pPr>
            <a:r>
              <a:rPr lang="en-US" sz="1200" spc="-29" dirty="0">
                <a:cs typeface="Times New Roman" panose="02020603050405020304" pitchFamily="18" charset="0"/>
              </a:rPr>
              <a:t>Small and medium sized businesses simply do not have the resources of big business and take a cautious approach to technology upgrades with concerns over cost, business continuity and employee adoption. </a:t>
            </a:r>
            <a:br>
              <a:rPr lang="en-US" sz="1200" spc="-29" dirty="0">
                <a:cs typeface="Times New Roman" panose="02020603050405020304" pitchFamily="18" charset="0"/>
              </a:rPr>
            </a:br>
            <a:r>
              <a:rPr lang="en-US" sz="1200" spc="-29" dirty="0">
                <a:cs typeface="Times New Roman" panose="02020603050405020304" pitchFamily="18" charset="0"/>
              </a:rPr>
              <a:t>They will need reassurance that they’re making the right decision based on the resources they have.</a:t>
            </a:r>
            <a:endParaRPr lang="en-US" sz="1200" b="1" spc="-30" dirty="0">
              <a:ln w="3175">
                <a:noFill/>
              </a:ln>
              <a:solidFill>
                <a:schemeClr val="tx1">
                  <a:lumMod val="75000"/>
                </a:schemeClr>
              </a:solidFill>
              <a:cs typeface="Segoe UI Semibold" panose="020B0702040204020203" pitchFamily="34" charset="0"/>
            </a:endParaRPr>
          </a:p>
          <a:p>
            <a:pPr>
              <a:lnSpc>
                <a:spcPts val="1200"/>
              </a:lnSpc>
              <a:spcBef>
                <a:spcPts val="1200"/>
              </a:spcBef>
              <a:spcAft>
                <a:spcPts val="500"/>
              </a:spcAft>
            </a:pPr>
            <a:r>
              <a:rPr lang="en-US" sz="1200" b="1" dirty="0">
                <a:solidFill>
                  <a:srgbClr val="0078D4"/>
                </a:solidFill>
                <a:latin typeface="Segoe UI Semibold" panose="020B0502040204020203" pitchFamily="34" charset="0"/>
                <a:cs typeface="Segoe UI Semibold" panose="020B0502040204020203" pitchFamily="34" charset="0"/>
              </a:rPr>
              <a:t>Get the latest Office apps and features in Windows to maximize your productivity.</a:t>
            </a:r>
          </a:p>
          <a:p>
            <a:pPr marL="115888" indent="-115888" fontAlgn="base">
              <a:lnSpc>
                <a:spcPts val="1200"/>
              </a:lnSpc>
              <a:spcAft>
                <a:spcPts val="200"/>
              </a:spcAft>
              <a:buFont typeface="Arial" panose="020B0604020202020204" pitchFamily="34" charset="0"/>
              <a:buChar char="•"/>
            </a:pPr>
            <a:r>
              <a:rPr lang="en-US" sz="1000" dirty="0"/>
              <a:t>AI built into both Office and Windows gives your employees intelligent assistance </a:t>
            </a:r>
            <a:br>
              <a:rPr lang="en-US" sz="1000" dirty="0"/>
            </a:br>
            <a:r>
              <a:rPr lang="en-US" sz="1000" dirty="0"/>
              <a:t>to help your employees create their best work.</a:t>
            </a:r>
          </a:p>
          <a:p>
            <a:pPr marL="115888" indent="-115888" fontAlgn="base">
              <a:lnSpc>
                <a:spcPts val="1200"/>
              </a:lnSpc>
              <a:spcAft>
                <a:spcPts val="200"/>
              </a:spcAft>
              <a:buFont typeface="Arial" panose="020B0604020202020204" pitchFamily="34" charset="0"/>
              <a:buChar char="•"/>
            </a:pPr>
            <a:r>
              <a:rPr lang="en-US" sz="1000" dirty="0"/>
              <a:t>Store, sync, and share your files online so they're always up to date and edit </a:t>
            </a:r>
            <a:br>
              <a:rPr lang="en-US" sz="1000" dirty="0"/>
            </a:br>
            <a:r>
              <a:rPr lang="en-US" sz="1000" dirty="0"/>
              <a:t>documents with others in real time.</a:t>
            </a:r>
          </a:p>
          <a:p>
            <a:pPr marL="115888" indent="-115888" fontAlgn="base">
              <a:lnSpc>
                <a:spcPts val="1200"/>
              </a:lnSpc>
              <a:spcAft>
                <a:spcPts val="200"/>
              </a:spcAft>
              <a:buFont typeface="Arial" panose="020B0604020202020204" pitchFamily="34" charset="0"/>
              <a:buChar char="•"/>
            </a:pPr>
            <a:r>
              <a:rPr lang="en-US" sz="1000" dirty="0"/>
              <a:t>Take advantage of collaboration features across the apps to give your employees </a:t>
            </a:r>
            <a:br>
              <a:rPr lang="en-US" sz="1000" dirty="0"/>
            </a:br>
            <a:r>
              <a:rPr lang="en-US" sz="1000" dirty="0"/>
              <a:t>the tools to work together effectively.​</a:t>
            </a:r>
          </a:p>
          <a:p>
            <a:pPr marL="0" lvl="1">
              <a:lnSpc>
                <a:spcPts val="1200"/>
              </a:lnSpc>
              <a:spcBef>
                <a:spcPts val="1200"/>
              </a:spcBef>
              <a:spcAft>
                <a:spcPts val="500"/>
              </a:spcAft>
            </a:pPr>
            <a:r>
              <a:rPr lang="en-US" sz="1200" b="1" dirty="0">
                <a:solidFill>
                  <a:srgbClr val="0078D4"/>
                </a:solidFill>
                <a:latin typeface="Segoe UI Semibold" panose="020B0502040204020203" pitchFamily="34" charset="0"/>
                <a:cs typeface="Segoe UI Semibold" panose="020B0502040204020203" pitchFamily="34" charset="0"/>
              </a:rPr>
              <a:t>Protect your company against external threats and leaks </a:t>
            </a:r>
            <a:br>
              <a:rPr lang="en-US" sz="1200" b="1" dirty="0">
                <a:solidFill>
                  <a:srgbClr val="0078D4"/>
                </a:solidFill>
                <a:latin typeface="Segoe UI Semibold" panose="020B0502040204020203" pitchFamily="34" charset="0"/>
                <a:cs typeface="Segoe UI Semibold" panose="020B0502040204020203" pitchFamily="34" charset="0"/>
              </a:rPr>
            </a:br>
            <a:r>
              <a:rPr lang="en-US" sz="1200" b="1" dirty="0">
                <a:solidFill>
                  <a:srgbClr val="0078D4"/>
                </a:solidFill>
                <a:latin typeface="Segoe UI Semibold" panose="020B0502040204020203" pitchFamily="34" charset="0"/>
                <a:cs typeface="Segoe UI Semibold" panose="020B0502040204020203" pitchFamily="34" charset="0"/>
              </a:rPr>
              <a:t>with built-in security.</a:t>
            </a:r>
          </a:p>
          <a:p>
            <a:pPr marL="115888" lvl="1" indent="-115888" fontAlgn="base">
              <a:lnSpc>
                <a:spcPts val="1200"/>
              </a:lnSpc>
              <a:spcAft>
                <a:spcPts val="200"/>
              </a:spcAft>
              <a:buFont typeface="Arial" panose="020B0604020202020204" pitchFamily="34" charset="0"/>
              <a:buChar char="•"/>
            </a:pPr>
            <a:r>
              <a:rPr lang="en-US" sz="1000" dirty="0"/>
              <a:t>Protect against cyber-security threats including malware, viruses, ransomware, </a:t>
            </a:r>
            <a:br>
              <a:rPr lang="en-US" sz="1000" dirty="0"/>
            </a:br>
            <a:r>
              <a:rPr lang="en-US" sz="1000" dirty="0"/>
              <a:t>phishing and other attacks with proactive security measures in both </a:t>
            </a:r>
            <a:br>
              <a:rPr lang="en-US" sz="1000" dirty="0"/>
            </a:br>
            <a:r>
              <a:rPr lang="en-US" sz="1000" dirty="0"/>
              <a:t>Windows 10 and Office.</a:t>
            </a:r>
          </a:p>
          <a:p>
            <a:pPr marL="115888" lvl="1" indent="-115888" fontAlgn="base">
              <a:lnSpc>
                <a:spcPts val="1200"/>
              </a:lnSpc>
              <a:spcAft>
                <a:spcPts val="200"/>
              </a:spcAft>
              <a:buFont typeface="Arial" panose="020B0604020202020204" pitchFamily="34" charset="0"/>
              <a:buChar char="•"/>
            </a:pPr>
            <a:r>
              <a:rPr lang="en-US" sz="1000" dirty="0"/>
              <a:t>​Control who has access to your business information to reduce the risk </a:t>
            </a:r>
            <a:br>
              <a:rPr lang="en-US" sz="1000" dirty="0"/>
            </a:br>
            <a:r>
              <a:rPr lang="en-US" sz="1000" dirty="0"/>
              <a:t>of internal leaks or mishandling of data.</a:t>
            </a:r>
          </a:p>
          <a:p>
            <a:pPr marL="115888" lvl="1" indent="-115888" fontAlgn="base">
              <a:lnSpc>
                <a:spcPts val="1200"/>
              </a:lnSpc>
              <a:spcAft>
                <a:spcPts val="200"/>
              </a:spcAft>
              <a:buFont typeface="Arial" panose="020B0604020202020204" pitchFamily="34" charset="0"/>
              <a:buChar char="•"/>
            </a:pPr>
            <a:r>
              <a:rPr lang="en-US" sz="1000" dirty="0"/>
              <a:t>​Help secure your business against modern security threats with built-in, </a:t>
            </a:r>
            <a:br>
              <a:rPr lang="en-US" sz="1000" dirty="0"/>
            </a:br>
            <a:r>
              <a:rPr lang="en-US" sz="1000" dirty="0"/>
              <a:t>always up to date safeguards for your data and devices.</a:t>
            </a:r>
            <a:r>
              <a:rPr lang="en-US" sz="1000" baseline="30000" dirty="0"/>
              <a:t>1</a:t>
            </a:r>
            <a:endParaRPr lang="en-US" sz="1000" dirty="0"/>
          </a:p>
          <a:p>
            <a:pPr marL="115888" lvl="1" indent="-115888" fontAlgn="base">
              <a:lnSpc>
                <a:spcPts val="1200"/>
              </a:lnSpc>
              <a:spcAft>
                <a:spcPts val="200"/>
              </a:spcAft>
              <a:buFont typeface="Arial" panose="020B0604020202020204" pitchFamily="34" charset="0"/>
              <a:buChar char="•"/>
            </a:pPr>
            <a:r>
              <a:rPr lang="en-US" sz="1000" dirty="0"/>
              <a:t>Gain peace of mind that you have tools to help you meet your compliance </a:t>
            </a:r>
            <a:br>
              <a:rPr lang="en-US" sz="1000" dirty="0"/>
            </a:br>
            <a:r>
              <a:rPr lang="en-US" sz="1000" dirty="0"/>
              <a:t>and regulatory obligations.</a:t>
            </a:r>
          </a:p>
          <a:p>
            <a:pPr marL="119063" lvl="1" indent="-119063">
              <a:lnSpc>
                <a:spcPts val="1200"/>
              </a:lnSpc>
              <a:spcBef>
                <a:spcPts val="1200"/>
              </a:spcBef>
              <a:spcAft>
                <a:spcPts val="500"/>
              </a:spcAft>
            </a:pPr>
            <a:r>
              <a:rPr lang="en-US" sz="1200" b="1" dirty="0">
                <a:solidFill>
                  <a:srgbClr val="0078D4"/>
                </a:solidFill>
                <a:latin typeface="Segoe UI Semibold" panose="020B0502040204020203" pitchFamily="34" charset="0"/>
                <a:cs typeface="Segoe UI Semibold" panose="020B0502040204020203" pitchFamily="34" charset="0"/>
              </a:rPr>
              <a:t>Simplified device management reduces your IT-related costs over time.</a:t>
            </a:r>
            <a:endParaRPr lang="en-US" sz="1000" dirty="0"/>
          </a:p>
          <a:p>
            <a:pPr marL="2525713" lvl="1" indent="-106363" fontAlgn="base">
              <a:lnSpc>
                <a:spcPts val="1200"/>
              </a:lnSpc>
              <a:spcAft>
                <a:spcPts val="200"/>
              </a:spcAft>
              <a:buFont typeface="Arial" panose="020B0604020202020204" pitchFamily="34" charset="0"/>
              <a:buChar char="•"/>
            </a:pPr>
            <a:r>
              <a:rPr lang="en-US" sz="1000" dirty="0"/>
              <a:t>Get new features and apps as they are added at no additional cost to you.</a:t>
            </a:r>
          </a:p>
          <a:p>
            <a:pPr marL="2525713" lvl="1" indent="-106363" fontAlgn="base">
              <a:lnSpc>
                <a:spcPts val="1200"/>
              </a:lnSpc>
              <a:spcAft>
                <a:spcPts val="200"/>
              </a:spcAft>
              <a:buFont typeface="Arial" panose="020B0604020202020204" pitchFamily="34" charset="0"/>
              <a:buChar char="•"/>
            </a:pPr>
            <a:r>
              <a:rPr lang="en-US" sz="1000" dirty="0"/>
              <a:t>Modern desktops runs faster and cost less to maintain than older devices​.</a:t>
            </a:r>
          </a:p>
          <a:p>
            <a:pPr marL="2525713" lvl="1" indent="-106363" fontAlgn="base">
              <a:lnSpc>
                <a:spcPts val="1200"/>
              </a:lnSpc>
              <a:spcAft>
                <a:spcPts val="200"/>
              </a:spcAft>
              <a:buFont typeface="Arial" panose="020B0604020202020204" pitchFamily="34" charset="0"/>
              <a:buChar char="•"/>
            </a:pPr>
            <a:r>
              <a:rPr lang="en-US" sz="1000" dirty="0"/>
              <a:t>Most of your peripherals and apps already Windows 10 compatible </a:t>
            </a:r>
            <a:br>
              <a:rPr lang="en-US" sz="1000" dirty="0"/>
            </a:br>
            <a:r>
              <a:rPr lang="en-US" sz="1000" dirty="0"/>
              <a:t>helping to minimize your cost to upgrade.</a:t>
            </a:r>
            <a:r>
              <a:rPr lang="en-US" sz="1000" baseline="30000" dirty="0"/>
              <a:t>2</a:t>
            </a:r>
          </a:p>
          <a:p>
            <a:pPr marL="2525713" lvl="1" indent="-106363" fontAlgn="base">
              <a:lnSpc>
                <a:spcPts val="1200"/>
              </a:lnSpc>
              <a:spcAft>
                <a:spcPts val="200"/>
              </a:spcAft>
              <a:buFont typeface="Arial" panose="020B0604020202020204" pitchFamily="34" charset="0"/>
              <a:buChar char="•"/>
            </a:pPr>
            <a:r>
              <a:rPr lang="en-US" sz="1000" dirty="0"/>
              <a:t>​​​Ensure you have the latest security updates across both Windows 10 </a:t>
            </a:r>
            <a:br>
              <a:rPr lang="en-US" sz="1000" dirty="0"/>
            </a:br>
            <a:r>
              <a:rPr lang="en-US" sz="1000" dirty="0"/>
              <a:t>and Office 365.​</a:t>
            </a:r>
          </a:p>
        </p:txBody>
      </p:sp>
      <p:pic>
        <p:nvPicPr>
          <p:cNvPr id="25" name="Picture 24">
            <a:extLst>
              <a:ext uri="{FF2B5EF4-FFF2-40B4-BE49-F238E27FC236}">
                <a16:creationId xmlns:a16="http://schemas.microsoft.com/office/drawing/2014/main" id="{32802525-E0F7-234F-9BB9-B11B6CB19AAB}"/>
              </a:ext>
            </a:extLst>
          </p:cNvPr>
          <p:cNvPicPr>
            <a:picLocks noChangeAspect="1"/>
          </p:cNvPicPr>
          <p:nvPr/>
        </p:nvPicPr>
        <p:blipFill rotWithShape="1">
          <a:blip r:embed="rId3"/>
          <a:srcRect l="8754" t="22114" r="19020" b="7793"/>
          <a:stretch/>
        </p:blipFill>
        <p:spPr>
          <a:xfrm>
            <a:off x="260350" y="6874587"/>
            <a:ext cx="2262936" cy="1151041"/>
          </a:xfrm>
          <a:prstGeom prst="rect">
            <a:avLst/>
          </a:prstGeom>
        </p:spPr>
      </p:pic>
      <p:pic>
        <p:nvPicPr>
          <p:cNvPr id="3" name="Picture 2">
            <a:extLst>
              <a:ext uri="{FF2B5EF4-FFF2-40B4-BE49-F238E27FC236}">
                <a16:creationId xmlns:a16="http://schemas.microsoft.com/office/drawing/2014/main" id="{8C236FFE-21A6-45A6-9FE5-94386CA695D7}"/>
              </a:ext>
            </a:extLst>
          </p:cNvPr>
          <p:cNvPicPr>
            <a:picLocks noChangeAspect="1"/>
          </p:cNvPicPr>
          <p:nvPr/>
        </p:nvPicPr>
        <p:blipFill rotWithShape="1">
          <a:blip r:embed="rId4"/>
          <a:srcRect l="19764" t="1792" r="27855" b="4750"/>
          <a:stretch/>
        </p:blipFill>
        <p:spPr>
          <a:xfrm>
            <a:off x="5161142" y="3563954"/>
            <a:ext cx="2350908" cy="2795669"/>
          </a:xfrm>
          <a:prstGeom prst="rect">
            <a:avLst/>
          </a:prstGeom>
        </p:spPr>
      </p:pic>
    </p:spTree>
    <p:extLst>
      <p:ext uri="{BB962C8B-B14F-4D97-AF65-F5344CB8AC3E}">
        <p14:creationId xmlns:p14="http://schemas.microsoft.com/office/powerpoint/2010/main" val="329657572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95D8C7D-95F4-4EF7-AE4A-BD7A81F803F3}"/>
              </a:ext>
            </a:extLst>
          </p:cNvPr>
          <p:cNvSpPr/>
          <p:nvPr/>
        </p:nvSpPr>
        <p:spPr bwMode="auto">
          <a:xfrm>
            <a:off x="0" y="-1"/>
            <a:ext cx="7772400" cy="14876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a:extLst>
              <a:ext uri="{FF2B5EF4-FFF2-40B4-BE49-F238E27FC236}">
                <a16:creationId xmlns:a16="http://schemas.microsoft.com/office/drawing/2014/main" id="{E492AACC-365C-4D4B-ACB0-6645422463FF}"/>
              </a:ext>
            </a:extLst>
          </p:cNvPr>
          <p:cNvSpPr/>
          <p:nvPr/>
        </p:nvSpPr>
        <p:spPr bwMode="auto">
          <a:xfrm>
            <a:off x="0" y="1489745"/>
            <a:ext cx="7772400" cy="4618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cs typeface="Segoe UI" pitchFamily="34" charset="0"/>
            </a:endParaRPr>
          </a:p>
        </p:txBody>
      </p:sp>
      <p:sp>
        <p:nvSpPr>
          <p:cNvPr id="7" name="Title 1"/>
          <p:cNvSpPr>
            <a:spLocks noGrp="1"/>
          </p:cNvSpPr>
          <p:nvPr>
            <p:ph type="title"/>
          </p:nvPr>
        </p:nvSpPr>
        <p:spPr>
          <a:xfrm>
            <a:off x="380597" y="2223648"/>
            <a:ext cx="7056524" cy="221599"/>
          </a:xfrm>
        </p:spPr>
        <p:txBody>
          <a:bodyPr vert="horz" wrap="square" lIns="0" tIns="0" rIns="0" bIns="0" rtlCol="0" anchor="t">
            <a:spAutoFit/>
          </a:bodyPr>
          <a:lstStyle/>
          <a:p>
            <a:pPr defTabSz="898666"/>
            <a:r>
              <a:rPr lang="en-US" sz="1600" b="1" kern="0" spc="0" dirty="0">
                <a:ln>
                  <a:solidFill>
                    <a:schemeClr val="bg1">
                      <a:alpha val="0"/>
                    </a:schemeClr>
                  </a:solidFill>
                </a:ln>
                <a:solidFill>
                  <a:schemeClr val="tx1"/>
                </a:solidFill>
                <a:latin typeface="Segoe UI" pitchFamily="34" charset="0"/>
                <a:cs typeface="+mn-cs"/>
              </a:rPr>
              <a:t>Choose the right Windows 10 pro device</a:t>
            </a:r>
          </a:p>
        </p:txBody>
      </p:sp>
      <p:sp>
        <p:nvSpPr>
          <p:cNvPr id="14" name="Rectangle 13">
            <a:extLst>
              <a:ext uri="{FF2B5EF4-FFF2-40B4-BE49-F238E27FC236}">
                <a16:creationId xmlns:a16="http://schemas.microsoft.com/office/drawing/2014/main" id="{EF73A2FE-C3A4-44DB-9696-FF045170BFFA}"/>
              </a:ext>
            </a:extLst>
          </p:cNvPr>
          <p:cNvSpPr/>
          <p:nvPr/>
        </p:nvSpPr>
        <p:spPr>
          <a:xfrm>
            <a:off x="5301576" y="6172137"/>
            <a:ext cx="1304969" cy="254044"/>
          </a:xfrm>
          <a:prstGeom prst="rect">
            <a:avLst/>
          </a:prstGeom>
        </p:spPr>
        <p:txBody>
          <a:bodyPr wrap="square" anchor="ctr">
            <a:spAutoFit/>
          </a:bodyPr>
          <a:lstStyle/>
          <a:p>
            <a:endParaRPr lang="en-US" sz="1051" b="1" dirty="0">
              <a:cs typeface="Segoe UI"/>
            </a:endParaRPr>
          </a:p>
        </p:txBody>
      </p:sp>
      <p:sp>
        <p:nvSpPr>
          <p:cNvPr id="70" name="Rectangle 69">
            <a:extLst>
              <a:ext uri="{FF2B5EF4-FFF2-40B4-BE49-F238E27FC236}">
                <a16:creationId xmlns:a16="http://schemas.microsoft.com/office/drawing/2014/main" id="{2DB7750E-9CF6-4DCD-9495-C4FEC30A9E69}"/>
              </a:ext>
            </a:extLst>
          </p:cNvPr>
          <p:cNvSpPr/>
          <p:nvPr/>
        </p:nvSpPr>
        <p:spPr>
          <a:xfrm>
            <a:off x="420648" y="1653830"/>
            <a:ext cx="6074964" cy="166199"/>
          </a:xfrm>
          <a:prstGeom prst="rect">
            <a:avLst/>
          </a:prstGeom>
        </p:spPr>
        <p:txBody>
          <a:bodyPr wrap="square" lIns="0" tIns="0" rIns="0" bIns="0" anchor="ctr">
            <a:spAutoFit/>
          </a:bodyPr>
          <a:lstStyle/>
          <a:p>
            <a:pPr defTabSz="1078150" fontAlgn="base">
              <a:lnSpc>
                <a:spcPct val="90000"/>
              </a:lnSpc>
              <a:spcBef>
                <a:spcPct val="0"/>
              </a:spcBef>
              <a:spcAft>
                <a:spcPct val="0"/>
              </a:spcAft>
            </a:pPr>
            <a:r>
              <a:rPr lang="en-US" sz="1200" b="1" dirty="0">
                <a:cs typeface="Segoe UI" pitchFamily="34" charset="0"/>
              </a:rPr>
              <a:t>GOAL: </a:t>
            </a:r>
            <a:r>
              <a:rPr lang="en-US" sz="1200" b="1" dirty="0">
                <a:solidFill>
                  <a:schemeClr val="tx1">
                    <a:lumMod val="90000"/>
                    <a:lumOff val="10000"/>
                  </a:schemeClr>
                </a:solidFill>
                <a:cs typeface="Segoe UI" pitchFamily="34" charset="0"/>
              </a:rPr>
              <a:t>Encourage your customer to choose new Windows 10 Pro devices. </a:t>
            </a:r>
            <a:endParaRPr lang="en-US" sz="1200" b="1" dirty="0">
              <a:solidFill>
                <a:srgbClr val="FF0000"/>
              </a:solidFill>
              <a:cs typeface="Segoe UI" pitchFamily="34" charset="0"/>
            </a:endParaRPr>
          </a:p>
        </p:txBody>
      </p:sp>
      <p:sp>
        <p:nvSpPr>
          <p:cNvPr id="20" name="Rectangle 19"/>
          <p:cNvSpPr/>
          <p:nvPr/>
        </p:nvSpPr>
        <p:spPr bwMode="auto">
          <a:xfrm>
            <a:off x="440258" y="638311"/>
            <a:ext cx="7125312"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50" fontAlgn="base">
              <a:spcBef>
                <a:spcPct val="0"/>
              </a:spcBef>
              <a:spcAft>
                <a:spcPct val="0"/>
              </a:spcAft>
            </a:pPr>
            <a:r>
              <a:rPr lang="en-US" sz="1600" b="1" dirty="0">
                <a:solidFill>
                  <a:schemeClr val="bg2"/>
                </a:solidFill>
                <a:ea typeface="Segoe UI" pitchFamily="34" charset="0"/>
                <a:cs typeface="Segoe UI" pitchFamily="34" charset="0"/>
              </a:rPr>
              <a:t>Help your customer choose the right Windows 10 Pro devices. </a:t>
            </a:r>
          </a:p>
          <a:p>
            <a:pPr defTabSz="1078150" fontAlgn="base">
              <a:spcBef>
                <a:spcPct val="0"/>
              </a:spcBef>
              <a:spcAft>
                <a:spcPct val="0"/>
              </a:spcAft>
            </a:pPr>
            <a:r>
              <a:rPr lang="en-US" sz="1200" dirty="0">
                <a:solidFill>
                  <a:schemeClr val="bg2">
                    <a:alpha val="75000"/>
                  </a:schemeClr>
                </a:solidFill>
                <a:cs typeface="Segoe UI" pitchFamily="34" charset="0"/>
              </a:rPr>
              <a:t>Users can choose among a wide choice of form factors, price points, and capabilities to get exactly the right device for each member of their team.</a:t>
            </a:r>
          </a:p>
        </p:txBody>
      </p:sp>
      <p:sp>
        <p:nvSpPr>
          <p:cNvPr id="76" name="Rectangle 75">
            <a:extLst>
              <a:ext uri="{FF2B5EF4-FFF2-40B4-BE49-F238E27FC236}">
                <a16:creationId xmlns:a16="http://schemas.microsoft.com/office/drawing/2014/main" id="{9A5D8970-1024-4947-9DEF-3E4F2B617889}"/>
              </a:ext>
            </a:extLst>
          </p:cNvPr>
          <p:cNvSpPr/>
          <p:nvPr/>
        </p:nvSpPr>
        <p:spPr bwMode="auto">
          <a:xfrm>
            <a:off x="7565570" y="8097540"/>
            <a:ext cx="2751232" cy="700080"/>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Partner: update with your customer call to action</a:t>
            </a:r>
          </a:p>
        </p:txBody>
      </p:sp>
      <p:sp>
        <p:nvSpPr>
          <p:cNvPr id="77" name="Rectangle 76">
            <a:extLst>
              <a:ext uri="{FF2B5EF4-FFF2-40B4-BE49-F238E27FC236}">
                <a16:creationId xmlns:a16="http://schemas.microsoft.com/office/drawing/2014/main" id="{6D983C4C-13D7-49DF-8A04-F6BDB0605BDA}"/>
              </a:ext>
            </a:extLst>
          </p:cNvPr>
          <p:cNvSpPr/>
          <p:nvPr/>
        </p:nvSpPr>
        <p:spPr bwMode="auto">
          <a:xfrm>
            <a:off x="7565570" y="7219588"/>
            <a:ext cx="2751232" cy="700080"/>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Partner: add your logo and story here</a:t>
            </a:r>
          </a:p>
        </p:txBody>
      </p:sp>
      <p:cxnSp>
        <p:nvCxnSpPr>
          <p:cNvPr id="78" name="Straight Connector 77">
            <a:extLst>
              <a:ext uri="{FF2B5EF4-FFF2-40B4-BE49-F238E27FC236}">
                <a16:creationId xmlns:a16="http://schemas.microsoft.com/office/drawing/2014/main" id="{3A2FAF8F-C08B-4194-9235-D9BDEE3DF745}"/>
              </a:ext>
            </a:extLst>
          </p:cNvPr>
          <p:cNvCxnSpPr/>
          <p:nvPr/>
        </p:nvCxnSpPr>
        <p:spPr>
          <a:xfrm>
            <a:off x="380597" y="7136132"/>
            <a:ext cx="7056524" cy="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DB66BD95-51BA-4112-B481-3953E5550356}"/>
              </a:ext>
            </a:extLst>
          </p:cNvPr>
          <p:cNvGrpSpPr/>
          <p:nvPr/>
        </p:nvGrpSpPr>
        <p:grpSpPr>
          <a:xfrm>
            <a:off x="420648" y="7330973"/>
            <a:ext cx="1375722" cy="845232"/>
            <a:chOff x="1175903" y="6906668"/>
            <a:chExt cx="1233724" cy="757990"/>
          </a:xfrm>
        </p:grpSpPr>
        <p:grpSp>
          <p:nvGrpSpPr>
            <p:cNvPr id="80" name="Group 79">
              <a:extLst>
                <a:ext uri="{FF2B5EF4-FFF2-40B4-BE49-F238E27FC236}">
                  <a16:creationId xmlns:a16="http://schemas.microsoft.com/office/drawing/2014/main" id="{29FC3AC7-65E5-4D6E-8956-96AE032BCA0F}"/>
                </a:ext>
              </a:extLst>
            </p:cNvPr>
            <p:cNvGrpSpPr/>
            <p:nvPr/>
          </p:nvGrpSpPr>
          <p:grpSpPr>
            <a:xfrm>
              <a:off x="1175903" y="6906668"/>
              <a:ext cx="1233724" cy="757990"/>
              <a:chOff x="8391539" y="1876926"/>
              <a:chExt cx="1233724" cy="757990"/>
            </a:xfrm>
            <a:solidFill>
              <a:schemeClr val="bg2"/>
            </a:solidFill>
          </p:grpSpPr>
          <p:sp>
            <p:nvSpPr>
              <p:cNvPr id="82" name="Oval 81">
                <a:extLst>
                  <a:ext uri="{FF2B5EF4-FFF2-40B4-BE49-F238E27FC236}">
                    <a16:creationId xmlns:a16="http://schemas.microsoft.com/office/drawing/2014/main" id="{AC55608F-BFC0-4949-8DFE-8C50A461C6EF}"/>
                  </a:ext>
                </a:extLst>
              </p:cNvPr>
              <p:cNvSpPr/>
              <p:nvPr/>
            </p:nvSpPr>
            <p:spPr bwMode="auto">
              <a:xfrm>
                <a:off x="8629406" y="1876926"/>
                <a:ext cx="757990" cy="75799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Rounded Corners 82">
                <a:extLst>
                  <a:ext uri="{FF2B5EF4-FFF2-40B4-BE49-F238E27FC236}">
                    <a16:creationId xmlns:a16="http://schemas.microsoft.com/office/drawing/2014/main" id="{D420D57F-239F-4E7D-928D-CCAB365885D2}"/>
                  </a:ext>
                </a:extLst>
              </p:cNvPr>
              <p:cNvSpPr/>
              <p:nvPr/>
            </p:nvSpPr>
            <p:spPr bwMode="auto">
              <a:xfrm>
                <a:off x="8391539" y="2141621"/>
                <a:ext cx="1233724" cy="235060"/>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81" name="TextBox 80">
              <a:extLst>
                <a:ext uri="{FF2B5EF4-FFF2-40B4-BE49-F238E27FC236}">
                  <a16:creationId xmlns:a16="http://schemas.microsoft.com/office/drawing/2014/main" id="{0DACA57D-437C-4342-AC61-65BF3C3AE2D7}"/>
                </a:ext>
              </a:extLst>
            </p:cNvPr>
            <p:cNvSpPr txBox="1"/>
            <p:nvPr/>
          </p:nvSpPr>
          <p:spPr>
            <a:xfrm>
              <a:off x="1336346" y="7232950"/>
              <a:ext cx="912841" cy="130530"/>
            </a:xfrm>
            <a:prstGeom prst="rect">
              <a:avLst/>
            </a:prstGeom>
            <a:noFill/>
          </p:spPr>
          <p:txBody>
            <a:bodyPr wrap="none" lIns="0" tIns="0" rIns="0" bIns="0" rtlCol="0" anchor="ctr">
              <a:spAutoFit/>
            </a:bodyPr>
            <a:lstStyle/>
            <a:p>
              <a:pPr algn="ctr">
                <a:lnSpc>
                  <a:spcPct val="90000"/>
                </a:lnSpc>
                <a:spcAft>
                  <a:spcPts val="600"/>
                </a:spcAft>
              </a:pPr>
              <a:r>
                <a:rPr lang="en-US" sz="1051" b="1" dirty="0">
                  <a:gradFill>
                    <a:gsLst>
                      <a:gs pos="2917">
                        <a:schemeClr val="tx1"/>
                      </a:gs>
                      <a:gs pos="30000">
                        <a:schemeClr val="tx1"/>
                      </a:gs>
                    </a:gsLst>
                    <a:lin ang="5400000" scaled="0"/>
                  </a:gradFill>
                </a:rPr>
                <a:t>PARTNER LOGO</a:t>
              </a:r>
            </a:p>
          </p:txBody>
        </p:sp>
      </p:grpSp>
      <p:sp>
        <p:nvSpPr>
          <p:cNvPr id="84" name="TextBox 83">
            <a:extLst>
              <a:ext uri="{FF2B5EF4-FFF2-40B4-BE49-F238E27FC236}">
                <a16:creationId xmlns:a16="http://schemas.microsoft.com/office/drawing/2014/main" id="{43907A2F-AEB5-47D2-B0DA-14283220A39D}"/>
              </a:ext>
            </a:extLst>
          </p:cNvPr>
          <p:cNvSpPr txBox="1"/>
          <p:nvPr/>
        </p:nvSpPr>
        <p:spPr>
          <a:xfrm>
            <a:off x="2162660" y="7334707"/>
            <a:ext cx="5191205" cy="738664"/>
          </a:xfrm>
          <a:prstGeom prst="rect">
            <a:avLst/>
          </a:prstGeom>
          <a:noFill/>
        </p:spPr>
        <p:txBody>
          <a:bodyPr wrap="square" lIns="0" tIns="0" rIns="0" bIns="0" rtlCol="0">
            <a:spAutoFit/>
          </a:bodyPr>
          <a:lstStyle/>
          <a:p>
            <a:r>
              <a:rPr lang="en-US" sz="1200" dirty="0"/>
              <a:t>Add your story here. Lorem ipsum dolor sit </a:t>
            </a:r>
            <a:r>
              <a:rPr lang="en-US" sz="1200" dirty="0" err="1"/>
              <a:t>amet</a:t>
            </a:r>
            <a:r>
              <a:rPr lang="en-US" sz="1200"/>
              <a:t>, consectetuer adipiscing elit. Maecenas porttitor congue massa. Fusce posuere, magna sed pulvinar ultricies, purus lectus malesuada libero, sit amet commodo magna eros quis urna Fusce posuere, magna sed.</a:t>
            </a:r>
          </a:p>
        </p:txBody>
      </p:sp>
      <p:sp>
        <p:nvSpPr>
          <p:cNvPr id="85" name="Rectangle: Rounded Corners 84">
            <a:extLst>
              <a:ext uri="{FF2B5EF4-FFF2-40B4-BE49-F238E27FC236}">
                <a16:creationId xmlns:a16="http://schemas.microsoft.com/office/drawing/2014/main" id="{90DFDB2C-7614-4C4E-9AB4-C52CD6444BDE}"/>
              </a:ext>
            </a:extLst>
          </p:cNvPr>
          <p:cNvSpPr/>
          <p:nvPr/>
        </p:nvSpPr>
        <p:spPr bwMode="auto">
          <a:xfrm>
            <a:off x="2147441" y="8352123"/>
            <a:ext cx="5249351" cy="481634"/>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4"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a:extLst>
              <a:ext uri="{FF2B5EF4-FFF2-40B4-BE49-F238E27FC236}">
                <a16:creationId xmlns:a16="http://schemas.microsoft.com/office/drawing/2014/main" id="{00DC49BB-345D-48BC-8EF2-44C3A1D5E2F2}"/>
              </a:ext>
            </a:extLst>
          </p:cNvPr>
          <p:cNvSpPr/>
          <p:nvPr/>
        </p:nvSpPr>
        <p:spPr>
          <a:xfrm>
            <a:off x="2605367" y="8449823"/>
            <a:ext cx="4685603" cy="286232"/>
          </a:xfrm>
          <a:prstGeom prst="rect">
            <a:avLst/>
          </a:prstGeom>
        </p:spPr>
        <p:txBody>
          <a:bodyPr wrap="square" anchor="ctr">
            <a:spAutoFit/>
          </a:bodyPr>
          <a:lstStyle/>
          <a:p>
            <a:pPr defTabSz="932765" fontAlgn="base">
              <a:lnSpc>
                <a:spcPct val="90000"/>
              </a:lnSpc>
              <a:spcBef>
                <a:spcPct val="0"/>
              </a:spcBef>
              <a:spcAft>
                <a:spcPts val="600"/>
              </a:spcAft>
            </a:pPr>
            <a:r>
              <a:rPr lang="en-US" sz="1400" b="1" spc="-29" dirty="0">
                <a:ln w="3175">
                  <a:noFill/>
                </a:ln>
                <a:solidFill>
                  <a:srgbClr val="FF0066"/>
                </a:solidFill>
                <a:cs typeface="Segoe UI Semibold" panose="020B0702040204020203" pitchFamily="34" charset="0"/>
              </a:rPr>
              <a:t>Partner Call to action goes here</a:t>
            </a:r>
          </a:p>
        </p:txBody>
      </p:sp>
      <p:grpSp>
        <p:nvGrpSpPr>
          <p:cNvPr id="87" name="Group 86">
            <a:extLst>
              <a:ext uri="{FF2B5EF4-FFF2-40B4-BE49-F238E27FC236}">
                <a16:creationId xmlns:a16="http://schemas.microsoft.com/office/drawing/2014/main" id="{B95FD5C3-208E-454F-B613-AEF1C5DDD720}"/>
              </a:ext>
            </a:extLst>
          </p:cNvPr>
          <p:cNvGrpSpPr/>
          <p:nvPr/>
        </p:nvGrpSpPr>
        <p:grpSpPr>
          <a:xfrm>
            <a:off x="2231989" y="8438115"/>
            <a:ext cx="309649" cy="309647"/>
            <a:chOff x="-3689350" y="1990726"/>
            <a:chExt cx="630238" cy="630238"/>
          </a:xfrm>
          <a:solidFill>
            <a:schemeClr val="bg1"/>
          </a:solidFill>
        </p:grpSpPr>
        <p:sp>
          <p:nvSpPr>
            <p:cNvPr id="88" name="Freeform 29">
              <a:extLst>
                <a:ext uri="{FF2B5EF4-FFF2-40B4-BE49-F238E27FC236}">
                  <a16:creationId xmlns:a16="http://schemas.microsoft.com/office/drawing/2014/main" id="{48E90F95-35C0-4C11-9207-A3143BD5B83F}"/>
                </a:ext>
              </a:extLst>
            </p:cNvPr>
            <p:cNvSpPr>
              <a:spLocks noEditPoints="1"/>
            </p:cNvSpPr>
            <p:nvPr/>
          </p:nvSpPr>
          <p:spPr bwMode="auto">
            <a:xfrm>
              <a:off x="-3689350" y="1990726"/>
              <a:ext cx="630238" cy="630238"/>
            </a:xfrm>
            <a:custGeom>
              <a:avLst/>
              <a:gdLst>
                <a:gd name="T0" fmla="*/ 1484 w 3571"/>
                <a:gd name="T1" fmla="*/ 256 h 3571"/>
                <a:gd name="T2" fmla="*/ 1113 w 3571"/>
                <a:gd name="T3" fmla="*/ 379 h 3571"/>
                <a:gd name="T4" fmla="*/ 790 w 3571"/>
                <a:gd name="T5" fmla="*/ 586 h 3571"/>
                <a:gd name="T6" fmla="*/ 527 w 3571"/>
                <a:gd name="T7" fmla="*/ 866 h 3571"/>
                <a:gd name="T8" fmla="*/ 339 w 3571"/>
                <a:gd name="T9" fmla="*/ 1202 h 3571"/>
                <a:gd name="T10" fmla="*/ 239 w 3571"/>
                <a:gd name="T11" fmla="*/ 1582 h 3571"/>
                <a:gd name="T12" fmla="*/ 239 w 3571"/>
                <a:gd name="T13" fmla="*/ 1989 h 3571"/>
                <a:gd name="T14" fmla="*/ 339 w 3571"/>
                <a:gd name="T15" fmla="*/ 2370 h 3571"/>
                <a:gd name="T16" fmla="*/ 527 w 3571"/>
                <a:gd name="T17" fmla="*/ 2706 h 3571"/>
                <a:gd name="T18" fmla="*/ 790 w 3571"/>
                <a:gd name="T19" fmla="*/ 2985 h 3571"/>
                <a:gd name="T20" fmla="*/ 1113 w 3571"/>
                <a:gd name="T21" fmla="*/ 3192 h 3571"/>
                <a:gd name="T22" fmla="*/ 1484 w 3571"/>
                <a:gd name="T23" fmla="*/ 3316 h 3571"/>
                <a:gd name="T24" fmla="*/ 1887 w 3571"/>
                <a:gd name="T25" fmla="*/ 3342 h 3571"/>
                <a:gd name="T26" fmla="*/ 2278 w 3571"/>
                <a:gd name="T27" fmla="*/ 3266 h 3571"/>
                <a:gd name="T28" fmla="*/ 2627 w 3571"/>
                <a:gd name="T29" fmla="*/ 3099 h 3571"/>
                <a:gd name="T30" fmla="*/ 2921 w 3571"/>
                <a:gd name="T31" fmla="*/ 2853 h 3571"/>
                <a:gd name="T32" fmla="*/ 3148 w 3571"/>
                <a:gd name="T33" fmla="*/ 2544 h 3571"/>
                <a:gd name="T34" fmla="*/ 3293 w 3571"/>
                <a:gd name="T35" fmla="*/ 2183 h 3571"/>
                <a:gd name="T36" fmla="*/ 3345 w 3571"/>
                <a:gd name="T37" fmla="*/ 1785 h 3571"/>
                <a:gd name="T38" fmla="*/ 3293 w 3571"/>
                <a:gd name="T39" fmla="*/ 1387 h 3571"/>
                <a:gd name="T40" fmla="*/ 3148 w 3571"/>
                <a:gd name="T41" fmla="*/ 1027 h 3571"/>
                <a:gd name="T42" fmla="*/ 2921 w 3571"/>
                <a:gd name="T43" fmla="*/ 718 h 3571"/>
                <a:gd name="T44" fmla="*/ 2627 w 3571"/>
                <a:gd name="T45" fmla="*/ 473 h 3571"/>
                <a:gd name="T46" fmla="*/ 2278 w 3571"/>
                <a:gd name="T47" fmla="*/ 306 h 3571"/>
                <a:gd name="T48" fmla="*/ 1887 w 3571"/>
                <a:gd name="T49" fmla="*/ 230 h 3571"/>
                <a:gd name="T50" fmla="*/ 2001 w 3571"/>
                <a:gd name="T51" fmla="*/ 14 h 3571"/>
                <a:gd name="T52" fmla="*/ 2409 w 3571"/>
                <a:gd name="T53" fmla="*/ 112 h 3571"/>
                <a:gd name="T54" fmla="*/ 2773 w 3571"/>
                <a:gd name="T55" fmla="*/ 298 h 3571"/>
                <a:gd name="T56" fmla="*/ 3084 w 3571"/>
                <a:gd name="T57" fmla="*/ 560 h 3571"/>
                <a:gd name="T58" fmla="*/ 3327 w 3571"/>
                <a:gd name="T59" fmla="*/ 884 h 3571"/>
                <a:gd name="T60" fmla="*/ 3493 w 3571"/>
                <a:gd name="T61" fmla="*/ 1260 h 3571"/>
                <a:gd name="T62" fmla="*/ 3567 w 3571"/>
                <a:gd name="T63" fmla="*/ 1677 h 3571"/>
                <a:gd name="T64" fmla="*/ 3542 w 3571"/>
                <a:gd name="T65" fmla="*/ 2107 h 3571"/>
                <a:gd name="T66" fmla="*/ 3421 w 3571"/>
                <a:gd name="T67" fmla="*/ 2504 h 3571"/>
                <a:gd name="T68" fmla="*/ 3215 w 3571"/>
                <a:gd name="T69" fmla="*/ 2856 h 3571"/>
                <a:gd name="T70" fmla="*/ 2936 w 3571"/>
                <a:gd name="T71" fmla="*/ 3151 h 3571"/>
                <a:gd name="T72" fmla="*/ 2597 w 3571"/>
                <a:gd name="T73" fmla="*/ 3377 h 3571"/>
                <a:gd name="T74" fmla="*/ 2209 w 3571"/>
                <a:gd name="T75" fmla="*/ 3521 h 3571"/>
                <a:gd name="T76" fmla="*/ 1786 w 3571"/>
                <a:gd name="T77" fmla="*/ 3571 h 3571"/>
                <a:gd name="T78" fmla="*/ 1361 w 3571"/>
                <a:gd name="T79" fmla="*/ 3521 h 3571"/>
                <a:gd name="T80" fmla="*/ 974 w 3571"/>
                <a:gd name="T81" fmla="*/ 3377 h 3571"/>
                <a:gd name="T82" fmla="*/ 635 w 3571"/>
                <a:gd name="T83" fmla="*/ 3151 h 3571"/>
                <a:gd name="T84" fmla="*/ 357 w 3571"/>
                <a:gd name="T85" fmla="*/ 2856 h 3571"/>
                <a:gd name="T86" fmla="*/ 151 w 3571"/>
                <a:gd name="T87" fmla="*/ 2504 h 3571"/>
                <a:gd name="T88" fmla="*/ 28 w 3571"/>
                <a:gd name="T89" fmla="*/ 2107 h 3571"/>
                <a:gd name="T90" fmla="*/ 3 w 3571"/>
                <a:gd name="T91" fmla="*/ 1677 h 3571"/>
                <a:gd name="T92" fmla="*/ 79 w 3571"/>
                <a:gd name="T93" fmla="*/ 1260 h 3571"/>
                <a:gd name="T94" fmla="*/ 243 w 3571"/>
                <a:gd name="T95" fmla="*/ 884 h 3571"/>
                <a:gd name="T96" fmla="*/ 488 w 3571"/>
                <a:gd name="T97" fmla="*/ 560 h 3571"/>
                <a:gd name="T98" fmla="*/ 797 w 3571"/>
                <a:gd name="T99" fmla="*/ 298 h 3571"/>
                <a:gd name="T100" fmla="*/ 1163 w 3571"/>
                <a:gd name="T101" fmla="*/ 112 h 3571"/>
                <a:gd name="T102" fmla="*/ 1570 w 3571"/>
                <a:gd name="T103" fmla="*/ 14 h 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71" h="3571">
                  <a:moveTo>
                    <a:pt x="1786" y="226"/>
                  </a:moveTo>
                  <a:lnTo>
                    <a:pt x="1683" y="230"/>
                  </a:lnTo>
                  <a:lnTo>
                    <a:pt x="1582" y="239"/>
                  </a:lnTo>
                  <a:lnTo>
                    <a:pt x="1484" y="256"/>
                  </a:lnTo>
                  <a:lnTo>
                    <a:pt x="1388" y="278"/>
                  </a:lnTo>
                  <a:lnTo>
                    <a:pt x="1293" y="306"/>
                  </a:lnTo>
                  <a:lnTo>
                    <a:pt x="1201" y="340"/>
                  </a:lnTo>
                  <a:lnTo>
                    <a:pt x="1113" y="379"/>
                  </a:lnTo>
                  <a:lnTo>
                    <a:pt x="1027" y="424"/>
                  </a:lnTo>
                  <a:lnTo>
                    <a:pt x="944" y="473"/>
                  </a:lnTo>
                  <a:lnTo>
                    <a:pt x="865" y="527"/>
                  </a:lnTo>
                  <a:lnTo>
                    <a:pt x="790" y="586"/>
                  </a:lnTo>
                  <a:lnTo>
                    <a:pt x="718" y="650"/>
                  </a:lnTo>
                  <a:lnTo>
                    <a:pt x="650" y="718"/>
                  </a:lnTo>
                  <a:lnTo>
                    <a:pt x="586" y="789"/>
                  </a:lnTo>
                  <a:lnTo>
                    <a:pt x="527" y="866"/>
                  </a:lnTo>
                  <a:lnTo>
                    <a:pt x="472" y="944"/>
                  </a:lnTo>
                  <a:lnTo>
                    <a:pt x="423" y="1027"/>
                  </a:lnTo>
                  <a:lnTo>
                    <a:pt x="379" y="1113"/>
                  </a:lnTo>
                  <a:lnTo>
                    <a:pt x="339" y="1202"/>
                  </a:lnTo>
                  <a:lnTo>
                    <a:pt x="305" y="1293"/>
                  </a:lnTo>
                  <a:lnTo>
                    <a:pt x="277" y="1387"/>
                  </a:lnTo>
                  <a:lnTo>
                    <a:pt x="255" y="1484"/>
                  </a:lnTo>
                  <a:lnTo>
                    <a:pt x="239" y="1582"/>
                  </a:lnTo>
                  <a:lnTo>
                    <a:pt x="229" y="1684"/>
                  </a:lnTo>
                  <a:lnTo>
                    <a:pt x="226" y="1785"/>
                  </a:lnTo>
                  <a:lnTo>
                    <a:pt x="229" y="1888"/>
                  </a:lnTo>
                  <a:lnTo>
                    <a:pt x="239" y="1989"/>
                  </a:lnTo>
                  <a:lnTo>
                    <a:pt x="255" y="2087"/>
                  </a:lnTo>
                  <a:lnTo>
                    <a:pt x="277" y="2183"/>
                  </a:lnTo>
                  <a:lnTo>
                    <a:pt x="305" y="2278"/>
                  </a:lnTo>
                  <a:lnTo>
                    <a:pt x="339" y="2370"/>
                  </a:lnTo>
                  <a:lnTo>
                    <a:pt x="379" y="2458"/>
                  </a:lnTo>
                  <a:lnTo>
                    <a:pt x="423" y="2544"/>
                  </a:lnTo>
                  <a:lnTo>
                    <a:pt x="472" y="2627"/>
                  </a:lnTo>
                  <a:lnTo>
                    <a:pt x="527" y="2706"/>
                  </a:lnTo>
                  <a:lnTo>
                    <a:pt x="586" y="2781"/>
                  </a:lnTo>
                  <a:lnTo>
                    <a:pt x="650" y="2853"/>
                  </a:lnTo>
                  <a:lnTo>
                    <a:pt x="718" y="2921"/>
                  </a:lnTo>
                  <a:lnTo>
                    <a:pt x="790" y="2985"/>
                  </a:lnTo>
                  <a:lnTo>
                    <a:pt x="865" y="3044"/>
                  </a:lnTo>
                  <a:lnTo>
                    <a:pt x="944" y="3099"/>
                  </a:lnTo>
                  <a:lnTo>
                    <a:pt x="1027" y="3148"/>
                  </a:lnTo>
                  <a:lnTo>
                    <a:pt x="1113" y="3192"/>
                  </a:lnTo>
                  <a:lnTo>
                    <a:pt x="1201" y="3232"/>
                  </a:lnTo>
                  <a:lnTo>
                    <a:pt x="1293" y="3266"/>
                  </a:lnTo>
                  <a:lnTo>
                    <a:pt x="1388" y="3294"/>
                  </a:lnTo>
                  <a:lnTo>
                    <a:pt x="1484" y="3316"/>
                  </a:lnTo>
                  <a:lnTo>
                    <a:pt x="1582" y="3332"/>
                  </a:lnTo>
                  <a:lnTo>
                    <a:pt x="1683" y="3342"/>
                  </a:lnTo>
                  <a:lnTo>
                    <a:pt x="1786" y="3345"/>
                  </a:lnTo>
                  <a:lnTo>
                    <a:pt x="1887" y="3342"/>
                  </a:lnTo>
                  <a:lnTo>
                    <a:pt x="1989" y="3332"/>
                  </a:lnTo>
                  <a:lnTo>
                    <a:pt x="2087" y="3316"/>
                  </a:lnTo>
                  <a:lnTo>
                    <a:pt x="2184" y="3294"/>
                  </a:lnTo>
                  <a:lnTo>
                    <a:pt x="2278" y="3266"/>
                  </a:lnTo>
                  <a:lnTo>
                    <a:pt x="2369" y="3232"/>
                  </a:lnTo>
                  <a:lnTo>
                    <a:pt x="2458" y="3192"/>
                  </a:lnTo>
                  <a:lnTo>
                    <a:pt x="2544" y="3148"/>
                  </a:lnTo>
                  <a:lnTo>
                    <a:pt x="2627" y="3099"/>
                  </a:lnTo>
                  <a:lnTo>
                    <a:pt x="2707" y="3044"/>
                  </a:lnTo>
                  <a:lnTo>
                    <a:pt x="2782" y="2985"/>
                  </a:lnTo>
                  <a:lnTo>
                    <a:pt x="2854" y="2921"/>
                  </a:lnTo>
                  <a:lnTo>
                    <a:pt x="2921" y="2853"/>
                  </a:lnTo>
                  <a:lnTo>
                    <a:pt x="2985" y="2781"/>
                  </a:lnTo>
                  <a:lnTo>
                    <a:pt x="3044" y="2706"/>
                  </a:lnTo>
                  <a:lnTo>
                    <a:pt x="3098" y="2627"/>
                  </a:lnTo>
                  <a:lnTo>
                    <a:pt x="3148" y="2544"/>
                  </a:lnTo>
                  <a:lnTo>
                    <a:pt x="3192" y="2458"/>
                  </a:lnTo>
                  <a:lnTo>
                    <a:pt x="3231" y="2370"/>
                  </a:lnTo>
                  <a:lnTo>
                    <a:pt x="3265" y="2278"/>
                  </a:lnTo>
                  <a:lnTo>
                    <a:pt x="3293" y="2183"/>
                  </a:lnTo>
                  <a:lnTo>
                    <a:pt x="3316" y="2087"/>
                  </a:lnTo>
                  <a:lnTo>
                    <a:pt x="3332" y="1989"/>
                  </a:lnTo>
                  <a:lnTo>
                    <a:pt x="3341" y="1888"/>
                  </a:lnTo>
                  <a:lnTo>
                    <a:pt x="3345" y="1785"/>
                  </a:lnTo>
                  <a:lnTo>
                    <a:pt x="3341" y="1684"/>
                  </a:lnTo>
                  <a:lnTo>
                    <a:pt x="3332" y="1582"/>
                  </a:lnTo>
                  <a:lnTo>
                    <a:pt x="3316" y="1484"/>
                  </a:lnTo>
                  <a:lnTo>
                    <a:pt x="3293" y="1387"/>
                  </a:lnTo>
                  <a:lnTo>
                    <a:pt x="3265" y="1293"/>
                  </a:lnTo>
                  <a:lnTo>
                    <a:pt x="3231" y="1202"/>
                  </a:lnTo>
                  <a:lnTo>
                    <a:pt x="3192" y="1113"/>
                  </a:lnTo>
                  <a:lnTo>
                    <a:pt x="3148" y="1027"/>
                  </a:lnTo>
                  <a:lnTo>
                    <a:pt x="3098" y="944"/>
                  </a:lnTo>
                  <a:lnTo>
                    <a:pt x="3044" y="866"/>
                  </a:lnTo>
                  <a:lnTo>
                    <a:pt x="2985" y="789"/>
                  </a:lnTo>
                  <a:lnTo>
                    <a:pt x="2921" y="718"/>
                  </a:lnTo>
                  <a:lnTo>
                    <a:pt x="2854" y="650"/>
                  </a:lnTo>
                  <a:lnTo>
                    <a:pt x="2782" y="586"/>
                  </a:lnTo>
                  <a:lnTo>
                    <a:pt x="2707" y="527"/>
                  </a:lnTo>
                  <a:lnTo>
                    <a:pt x="2627" y="473"/>
                  </a:lnTo>
                  <a:lnTo>
                    <a:pt x="2544" y="424"/>
                  </a:lnTo>
                  <a:lnTo>
                    <a:pt x="2458" y="379"/>
                  </a:lnTo>
                  <a:lnTo>
                    <a:pt x="2369" y="340"/>
                  </a:lnTo>
                  <a:lnTo>
                    <a:pt x="2278" y="306"/>
                  </a:lnTo>
                  <a:lnTo>
                    <a:pt x="2184" y="278"/>
                  </a:lnTo>
                  <a:lnTo>
                    <a:pt x="2087" y="256"/>
                  </a:lnTo>
                  <a:lnTo>
                    <a:pt x="1989" y="239"/>
                  </a:lnTo>
                  <a:lnTo>
                    <a:pt x="1887" y="230"/>
                  </a:lnTo>
                  <a:lnTo>
                    <a:pt x="1786" y="226"/>
                  </a:lnTo>
                  <a:close/>
                  <a:moveTo>
                    <a:pt x="1786" y="0"/>
                  </a:moveTo>
                  <a:lnTo>
                    <a:pt x="1894" y="4"/>
                  </a:lnTo>
                  <a:lnTo>
                    <a:pt x="2001" y="14"/>
                  </a:lnTo>
                  <a:lnTo>
                    <a:pt x="2107" y="29"/>
                  </a:lnTo>
                  <a:lnTo>
                    <a:pt x="2209" y="51"/>
                  </a:lnTo>
                  <a:lnTo>
                    <a:pt x="2311" y="79"/>
                  </a:lnTo>
                  <a:lnTo>
                    <a:pt x="2409" y="112"/>
                  </a:lnTo>
                  <a:lnTo>
                    <a:pt x="2504" y="151"/>
                  </a:lnTo>
                  <a:lnTo>
                    <a:pt x="2597" y="195"/>
                  </a:lnTo>
                  <a:lnTo>
                    <a:pt x="2687" y="244"/>
                  </a:lnTo>
                  <a:lnTo>
                    <a:pt x="2773" y="298"/>
                  </a:lnTo>
                  <a:lnTo>
                    <a:pt x="2856" y="357"/>
                  </a:lnTo>
                  <a:lnTo>
                    <a:pt x="2936" y="420"/>
                  </a:lnTo>
                  <a:lnTo>
                    <a:pt x="3012" y="488"/>
                  </a:lnTo>
                  <a:lnTo>
                    <a:pt x="3084" y="560"/>
                  </a:lnTo>
                  <a:lnTo>
                    <a:pt x="3152" y="635"/>
                  </a:lnTo>
                  <a:lnTo>
                    <a:pt x="3215" y="715"/>
                  </a:lnTo>
                  <a:lnTo>
                    <a:pt x="3273" y="798"/>
                  </a:lnTo>
                  <a:lnTo>
                    <a:pt x="3327" y="884"/>
                  </a:lnTo>
                  <a:lnTo>
                    <a:pt x="3376" y="975"/>
                  </a:lnTo>
                  <a:lnTo>
                    <a:pt x="3421" y="1067"/>
                  </a:lnTo>
                  <a:lnTo>
                    <a:pt x="3459" y="1162"/>
                  </a:lnTo>
                  <a:lnTo>
                    <a:pt x="3493" y="1260"/>
                  </a:lnTo>
                  <a:lnTo>
                    <a:pt x="3520" y="1362"/>
                  </a:lnTo>
                  <a:lnTo>
                    <a:pt x="3542" y="1464"/>
                  </a:lnTo>
                  <a:lnTo>
                    <a:pt x="3559" y="1570"/>
                  </a:lnTo>
                  <a:lnTo>
                    <a:pt x="3567" y="1677"/>
                  </a:lnTo>
                  <a:lnTo>
                    <a:pt x="3571" y="1785"/>
                  </a:lnTo>
                  <a:lnTo>
                    <a:pt x="3567" y="1894"/>
                  </a:lnTo>
                  <a:lnTo>
                    <a:pt x="3559" y="2001"/>
                  </a:lnTo>
                  <a:lnTo>
                    <a:pt x="3542" y="2107"/>
                  </a:lnTo>
                  <a:lnTo>
                    <a:pt x="3520" y="2210"/>
                  </a:lnTo>
                  <a:lnTo>
                    <a:pt x="3493" y="2310"/>
                  </a:lnTo>
                  <a:lnTo>
                    <a:pt x="3459" y="2408"/>
                  </a:lnTo>
                  <a:lnTo>
                    <a:pt x="3421" y="2504"/>
                  </a:lnTo>
                  <a:lnTo>
                    <a:pt x="3376" y="2597"/>
                  </a:lnTo>
                  <a:lnTo>
                    <a:pt x="3327" y="2686"/>
                  </a:lnTo>
                  <a:lnTo>
                    <a:pt x="3273" y="2774"/>
                  </a:lnTo>
                  <a:lnTo>
                    <a:pt x="3215" y="2856"/>
                  </a:lnTo>
                  <a:lnTo>
                    <a:pt x="3152" y="2936"/>
                  </a:lnTo>
                  <a:lnTo>
                    <a:pt x="3084" y="3011"/>
                  </a:lnTo>
                  <a:lnTo>
                    <a:pt x="3012" y="3083"/>
                  </a:lnTo>
                  <a:lnTo>
                    <a:pt x="2936" y="3151"/>
                  </a:lnTo>
                  <a:lnTo>
                    <a:pt x="2856" y="3214"/>
                  </a:lnTo>
                  <a:lnTo>
                    <a:pt x="2773" y="3273"/>
                  </a:lnTo>
                  <a:lnTo>
                    <a:pt x="2687" y="3328"/>
                  </a:lnTo>
                  <a:lnTo>
                    <a:pt x="2597" y="3377"/>
                  </a:lnTo>
                  <a:lnTo>
                    <a:pt x="2504" y="3420"/>
                  </a:lnTo>
                  <a:lnTo>
                    <a:pt x="2409" y="3460"/>
                  </a:lnTo>
                  <a:lnTo>
                    <a:pt x="2311" y="3492"/>
                  </a:lnTo>
                  <a:lnTo>
                    <a:pt x="2209" y="3521"/>
                  </a:lnTo>
                  <a:lnTo>
                    <a:pt x="2107" y="3543"/>
                  </a:lnTo>
                  <a:lnTo>
                    <a:pt x="2001" y="3558"/>
                  </a:lnTo>
                  <a:lnTo>
                    <a:pt x="1894" y="3568"/>
                  </a:lnTo>
                  <a:lnTo>
                    <a:pt x="1786" y="3571"/>
                  </a:lnTo>
                  <a:lnTo>
                    <a:pt x="1677" y="3568"/>
                  </a:lnTo>
                  <a:lnTo>
                    <a:pt x="1570" y="3558"/>
                  </a:lnTo>
                  <a:lnTo>
                    <a:pt x="1464" y="3543"/>
                  </a:lnTo>
                  <a:lnTo>
                    <a:pt x="1361" y="3521"/>
                  </a:lnTo>
                  <a:lnTo>
                    <a:pt x="1261" y="3492"/>
                  </a:lnTo>
                  <a:lnTo>
                    <a:pt x="1163" y="3460"/>
                  </a:lnTo>
                  <a:lnTo>
                    <a:pt x="1067" y="3420"/>
                  </a:lnTo>
                  <a:lnTo>
                    <a:pt x="974" y="3377"/>
                  </a:lnTo>
                  <a:lnTo>
                    <a:pt x="885" y="3328"/>
                  </a:lnTo>
                  <a:lnTo>
                    <a:pt x="797" y="3273"/>
                  </a:lnTo>
                  <a:lnTo>
                    <a:pt x="715" y="3214"/>
                  </a:lnTo>
                  <a:lnTo>
                    <a:pt x="635" y="3151"/>
                  </a:lnTo>
                  <a:lnTo>
                    <a:pt x="560" y="3083"/>
                  </a:lnTo>
                  <a:lnTo>
                    <a:pt x="488" y="3011"/>
                  </a:lnTo>
                  <a:lnTo>
                    <a:pt x="420" y="2936"/>
                  </a:lnTo>
                  <a:lnTo>
                    <a:pt x="357" y="2856"/>
                  </a:lnTo>
                  <a:lnTo>
                    <a:pt x="298" y="2774"/>
                  </a:lnTo>
                  <a:lnTo>
                    <a:pt x="243" y="2686"/>
                  </a:lnTo>
                  <a:lnTo>
                    <a:pt x="194" y="2597"/>
                  </a:lnTo>
                  <a:lnTo>
                    <a:pt x="151" y="2504"/>
                  </a:lnTo>
                  <a:lnTo>
                    <a:pt x="111" y="2408"/>
                  </a:lnTo>
                  <a:lnTo>
                    <a:pt x="79" y="2310"/>
                  </a:lnTo>
                  <a:lnTo>
                    <a:pt x="50" y="2210"/>
                  </a:lnTo>
                  <a:lnTo>
                    <a:pt x="28" y="2107"/>
                  </a:lnTo>
                  <a:lnTo>
                    <a:pt x="13" y="2001"/>
                  </a:lnTo>
                  <a:lnTo>
                    <a:pt x="3" y="1894"/>
                  </a:lnTo>
                  <a:lnTo>
                    <a:pt x="0" y="1785"/>
                  </a:lnTo>
                  <a:lnTo>
                    <a:pt x="3" y="1677"/>
                  </a:lnTo>
                  <a:lnTo>
                    <a:pt x="13" y="1570"/>
                  </a:lnTo>
                  <a:lnTo>
                    <a:pt x="28" y="1464"/>
                  </a:lnTo>
                  <a:lnTo>
                    <a:pt x="50" y="1362"/>
                  </a:lnTo>
                  <a:lnTo>
                    <a:pt x="79" y="1260"/>
                  </a:lnTo>
                  <a:lnTo>
                    <a:pt x="111" y="1162"/>
                  </a:lnTo>
                  <a:lnTo>
                    <a:pt x="151" y="1067"/>
                  </a:lnTo>
                  <a:lnTo>
                    <a:pt x="194" y="975"/>
                  </a:lnTo>
                  <a:lnTo>
                    <a:pt x="243" y="884"/>
                  </a:lnTo>
                  <a:lnTo>
                    <a:pt x="298" y="798"/>
                  </a:lnTo>
                  <a:lnTo>
                    <a:pt x="357" y="715"/>
                  </a:lnTo>
                  <a:lnTo>
                    <a:pt x="420" y="635"/>
                  </a:lnTo>
                  <a:lnTo>
                    <a:pt x="488" y="560"/>
                  </a:lnTo>
                  <a:lnTo>
                    <a:pt x="560" y="488"/>
                  </a:lnTo>
                  <a:lnTo>
                    <a:pt x="635" y="420"/>
                  </a:lnTo>
                  <a:lnTo>
                    <a:pt x="715" y="357"/>
                  </a:lnTo>
                  <a:lnTo>
                    <a:pt x="797" y="298"/>
                  </a:lnTo>
                  <a:lnTo>
                    <a:pt x="885" y="244"/>
                  </a:lnTo>
                  <a:lnTo>
                    <a:pt x="974" y="195"/>
                  </a:lnTo>
                  <a:lnTo>
                    <a:pt x="1067" y="151"/>
                  </a:lnTo>
                  <a:lnTo>
                    <a:pt x="1163" y="112"/>
                  </a:lnTo>
                  <a:lnTo>
                    <a:pt x="1261" y="79"/>
                  </a:lnTo>
                  <a:lnTo>
                    <a:pt x="1361" y="51"/>
                  </a:lnTo>
                  <a:lnTo>
                    <a:pt x="1464" y="29"/>
                  </a:lnTo>
                  <a:lnTo>
                    <a:pt x="1570" y="14"/>
                  </a:lnTo>
                  <a:lnTo>
                    <a:pt x="1677" y="4"/>
                  </a:lnTo>
                  <a:lnTo>
                    <a:pt x="17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0">
              <a:extLst>
                <a:ext uri="{FF2B5EF4-FFF2-40B4-BE49-F238E27FC236}">
                  <a16:creationId xmlns:a16="http://schemas.microsoft.com/office/drawing/2014/main" id="{94F2DBD4-AF86-4C24-BDF6-FCCFB36B622B}"/>
                </a:ext>
              </a:extLst>
            </p:cNvPr>
            <p:cNvSpPr>
              <a:spLocks/>
            </p:cNvSpPr>
            <p:nvPr/>
          </p:nvSpPr>
          <p:spPr bwMode="auto">
            <a:xfrm>
              <a:off x="-3536950" y="2176463"/>
              <a:ext cx="330200" cy="252413"/>
            </a:xfrm>
            <a:custGeom>
              <a:avLst/>
              <a:gdLst>
                <a:gd name="T0" fmla="*/ 685 w 1867"/>
                <a:gd name="T1" fmla="*/ 0 h 1435"/>
                <a:gd name="T2" fmla="*/ 1153 w 1867"/>
                <a:gd name="T3" fmla="*/ 0 h 1435"/>
                <a:gd name="T4" fmla="*/ 1633 w 1867"/>
                <a:gd name="T5" fmla="*/ 480 h 1435"/>
                <a:gd name="T6" fmla="*/ 1867 w 1867"/>
                <a:gd name="T7" fmla="*/ 714 h 1435"/>
                <a:gd name="T8" fmla="*/ 1867 w 1867"/>
                <a:gd name="T9" fmla="*/ 714 h 1435"/>
                <a:gd name="T10" fmla="*/ 1867 w 1867"/>
                <a:gd name="T11" fmla="*/ 715 h 1435"/>
                <a:gd name="T12" fmla="*/ 1633 w 1867"/>
                <a:gd name="T13" fmla="*/ 949 h 1435"/>
                <a:gd name="T14" fmla="*/ 1633 w 1867"/>
                <a:gd name="T15" fmla="*/ 949 h 1435"/>
                <a:gd name="T16" fmla="*/ 1147 w 1867"/>
                <a:gd name="T17" fmla="*/ 1435 h 1435"/>
                <a:gd name="T18" fmla="*/ 679 w 1867"/>
                <a:gd name="T19" fmla="*/ 1435 h 1435"/>
                <a:gd name="T20" fmla="*/ 1209 w 1867"/>
                <a:gd name="T21" fmla="*/ 904 h 1435"/>
                <a:gd name="T22" fmla="*/ 0 w 1867"/>
                <a:gd name="T23" fmla="*/ 904 h 1435"/>
                <a:gd name="T24" fmla="*/ 0 w 1867"/>
                <a:gd name="T25" fmla="*/ 559 h 1435"/>
                <a:gd name="T26" fmla="*/ 1244 w 1867"/>
                <a:gd name="T27" fmla="*/ 559 h 1435"/>
                <a:gd name="T28" fmla="*/ 685 w 1867"/>
                <a:gd name="T29"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7" h="1435">
                  <a:moveTo>
                    <a:pt x="685" y="0"/>
                  </a:moveTo>
                  <a:lnTo>
                    <a:pt x="1153" y="0"/>
                  </a:lnTo>
                  <a:lnTo>
                    <a:pt x="1633" y="480"/>
                  </a:lnTo>
                  <a:lnTo>
                    <a:pt x="1867" y="714"/>
                  </a:lnTo>
                  <a:lnTo>
                    <a:pt x="1867" y="714"/>
                  </a:lnTo>
                  <a:lnTo>
                    <a:pt x="1867" y="715"/>
                  </a:lnTo>
                  <a:lnTo>
                    <a:pt x="1633" y="949"/>
                  </a:lnTo>
                  <a:lnTo>
                    <a:pt x="1633" y="949"/>
                  </a:lnTo>
                  <a:lnTo>
                    <a:pt x="1147" y="1435"/>
                  </a:lnTo>
                  <a:lnTo>
                    <a:pt x="679" y="1435"/>
                  </a:lnTo>
                  <a:lnTo>
                    <a:pt x="1209" y="904"/>
                  </a:lnTo>
                  <a:lnTo>
                    <a:pt x="0" y="904"/>
                  </a:lnTo>
                  <a:lnTo>
                    <a:pt x="0" y="559"/>
                  </a:lnTo>
                  <a:lnTo>
                    <a:pt x="1244" y="559"/>
                  </a:lnTo>
                  <a:lnTo>
                    <a:pt x="6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1" name="Rectangle 90">
            <a:extLst>
              <a:ext uri="{FF2B5EF4-FFF2-40B4-BE49-F238E27FC236}">
                <a16:creationId xmlns:a16="http://schemas.microsoft.com/office/drawing/2014/main" id="{823C2E2D-B543-4AD7-AB2F-D90F6BD19F68}"/>
              </a:ext>
            </a:extLst>
          </p:cNvPr>
          <p:cNvSpPr/>
          <p:nvPr/>
        </p:nvSpPr>
        <p:spPr bwMode="auto">
          <a:xfrm>
            <a:off x="380596" y="2550229"/>
            <a:ext cx="3485662" cy="21394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71">
              <a:defRPr/>
            </a:pPr>
            <a:r>
              <a:rPr lang="en-US" sz="1600" dirty="0">
                <a:solidFill>
                  <a:srgbClr val="0078D7"/>
                </a:solidFill>
                <a:latin typeface="Segoe UI Semibold"/>
                <a:cs typeface="Segoe UI" panose="020B0502040204020203" pitchFamily="34" charset="0"/>
              </a:rPr>
              <a:t>Device #1</a:t>
            </a:r>
          </a:p>
        </p:txBody>
      </p:sp>
      <p:sp>
        <p:nvSpPr>
          <p:cNvPr id="92" name="Rectangle 91">
            <a:extLst>
              <a:ext uri="{FF2B5EF4-FFF2-40B4-BE49-F238E27FC236}">
                <a16:creationId xmlns:a16="http://schemas.microsoft.com/office/drawing/2014/main" id="{188003FB-3939-419D-9AD4-84CB9FD2F3D2}"/>
              </a:ext>
            </a:extLst>
          </p:cNvPr>
          <p:cNvSpPr/>
          <p:nvPr/>
        </p:nvSpPr>
        <p:spPr bwMode="auto">
          <a:xfrm>
            <a:off x="3951458" y="2550229"/>
            <a:ext cx="3485662" cy="21394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829151">
              <a:spcAft>
                <a:spcPts val="265"/>
              </a:spcAft>
            </a:pPr>
            <a:r>
              <a:rPr lang="en-US" sz="1600" dirty="0">
                <a:solidFill>
                  <a:srgbClr val="0078D7"/>
                </a:solidFill>
                <a:latin typeface="Segoe UI Semibold"/>
                <a:cs typeface="Segoe UI" panose="020B0502040204020203" pitchFamily="34" charset="0"/>
              </a:rPr>
              <a:t>Device #2</a:t>
            </a:r>
          </a:p>
        </p:txBody>
      </p:sp>
      <p:sp>
        <p:nvSpPr>
          <p:cNvPr id="93" name="Rectangle 92">
            <a:extLst>
              <a:ext uri="{FF2B5EF4-FFF2-40B4-BE49-F238E27FC236}">
                <a16:creationId xmlns:a16="http://schemas.microsoft.com/office/drawing/2014/main" id="{86DCEA18-A710-439E-9538-777BB8AC8C30}"/>
              </a:ext>
            </a:extLst>
          </p:cNvPr>
          <p:cNvSpPr/>
          <p:nvPr/>
        </p:nvSpPr>
        <p:spPr bwMode="auto">
          <a:xfrm>
            <a:off x="380596" y="4797496"/>
            <a:ext cx="3485662" cy="21394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829151">
              <a:spcAft>
                <a:spcPts val="265"/>
              </a:spcAft>
            </a:pPr>
            <a:r>
              <a:rPr lang="en-US" sz="1600" spc="-9" dirty="0">
                <a:solidFill>
                  <a:srgbClr val="0078D7"/>
                </a:solidFill>
                <a:latin typeface="Segoe UI Semibold"/>
                <a:cs typeface="Segoe UI" panose="020B0502040204020203" pitchFamily="34" charset="0"/>
              </a:rPr>
              <a:t>Device # 3</a:t>
            </a:r>
          </a:p>
        </p:txBody>
      </p:sp>
      <p:sp>
        <p:nvSpPr>
          <p:cNvPr id="94" name="Rectangle 93">
            <a:extLst>
              <a:ext uri="{FF2B5EF4-FFF2-40B4-BE49-F238E27FC236}">
                <a16:creationId xmlns:a16="http://schemas.microsoft.com/office/drawing/2014/main" id="{FB3808D9-0B22-4340-80F7-5F1B2888DF30}"/>
              </a:ext>
            </a:extLst>
          </p:cNvPr>
          <p:cNvSpPr/>
          <p:nvPr/>
        </p:nvSpPr>
        <p:spPr bwMode="auto">
          <a:xfrm>
            <a:off x="3951458" y="4797496"/>
            <a:ext cx="3485662" cy="21394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829151">
              <a:spcAft>
                <a:spcPts val="265"/>
              </a:spcAft>
            </a:pPr>
            <a:r>
              <a:rPr lang="en-US" sz="1600" spc="-9" dirty="0">
                <a:solidFill>
                  <a:srgbClr val="0078D7"/>
                </a:solidFill>
                <a:latin typeface="Segoe UI Semibold"/>
                <a:cs typeface="Segoe UI" panose="020B0502040204020203" pitchFamily="34" charset="0"/>
              </a:rPr>
              <a:t>Device #4</a:t>
            </a:r>
          </a:p>
        </p:txBody>
      </p:sp>
      <p:pic>
        <p:nvPicPr>
          <p:cNvPr id="95" name="Picture 94">
            <a:extLst>
              <a:ext uri="{FF2B5EF4-FFF2-40B4-BE49-F238E27FC236}">
                <a16:creationId xmlns:a16="http://schemas.microsoft.com/office/drawing/2014/main" id="{BD6831FE-02AA-4C34-BE06-189A3294DCF4}"/>
              </a:ext>
            </a:extLst>
          </p:cNvPr>
          <p:cNvPicPr>
            <a:picLocks noChangeAspect="1"/>
          </p:cNvPicPr>
          <p:nvPr/>
        </p:nvPicPr>
        <p:blipFill>
          <a:blip r:embed="rId3"/>
          <a:stretch>
            <a:fillRect/>
          </a:stretch>
        </p:blipFill>
        <p:spPr>
          <a:xfrm>
            <a:off x="2025912" y="3229936"/>
            <a:ext cx="1820967" cy="1250474"/>
          </a:xfrm>
          <a:prstGeom prst="rect">
            <a:avLst/>
          </a:prstGeom>
        </p:spPr>
      </p:pic>
      <p:sp>
        <p:nvSpPr>
          <p:cNvPr id="100" name="Rectangle 99">
            <a:extLst>
              <a:ext uri="{FF2B5EF4-FFF2-40B4-BE49-F238E27FC236}">
                <a16:creationId xmlns:a16="http://schemas.microsoft.com/office/drawing/2014/main" id="{821B4B6A-86F9-41CA-9E11-4BF7524B91C0}"/>
              </a:ext>
            </a:extLst>
          </p:cNvPr>
          <p:cNvSpPr/>
          <p:nvPr/>
        </p:nvSpPr>
        <p:spPr bwMode="auto">
          <a:xfrm>
            <a:off x="4146963" y="5270562"/>
            <a:ext cx="1595849" cy="716730"/>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t" anchorCtr="0" compatLnSpc="1">
            <a:prstTxWarp prst="textNoShape">
              <a:avLst/>
            </a:prstTxWarp>
            <a:spAutoFit/>
          </a:bodyPr>
          <a:lstStyle/>
          <a:p>
            <a:pPr defTabSz="747751" fontAlgn="base">
              <a:lnSpc>
                <a:spcPts val="1235"/>
              </a:lnSpc>
              <a:spcBef>
                <a:spcPct val="0"/>
              </a:spcBef>
              <a:spcAft>
                <a:spcPts val="176"/>
              </a:spcAft>
              <a:defRPr/>
            </a:pPr>
            <a:r>
              <a:rPr lang="en-US" sz="1200" kern="0" spc="-8">
                <a:solidFill>
                  <a:schemeClr val="tx1">
                    <a:lumMod val="75000"/>
                  </a:schemeClr>
                </a:solidFill>
                <a:latin typeface="Segoe UI Semibold"/>
                <a:cs typeface="Segoe UI" panose="020B0502040204020203" pitchFamily="34" charset="0"/>
              </a:rPr>
              <a:t>Summary headline</a:t>
            </a:r>
          </a:p>
          <a:p>
            <a:pPr defTabSz="747751" fontAlgn="base">
              <a:spcBef>
                <a:spcPct val="0"/>
              </a:spcBef>
              <a:spcAft>
                <a:spcPct val="0"/>
              </a:spcAft>
              <a:defRPr/>
            </a:pPr>
            <a:r>
              <a:rPr lang="en-US" sz="1000" kern="0">
                <a:solidFill>
                  <a:srgbClr val="2F2F2F"/>
                </a:solidFill>
                <a:cs typeface="Segoe UI Semilight" panose="020B0402040204020203" pitchFamily="34" charset="0"/>
              </a:rPr>
              <a:t>Highlight basic features and benefits in customer-friendly language </a:t>
            </a:r>
          </a:p>
        </p:txBody>
      </p:sp>
      <p:sp>
        <p:nvSpPr>
          <p:cNvPr id="101" name="Rectangle 100">
            <a:extLst>
              <a:ext uri="{FF2B5EF4-FFF2-40B4-BE49-F238E27FC236}">
                <a16:creationId xmlns:a16="http://schemas.microsoft.com/office/drawing/2014/main" id="{395470BD-27C3-4278-B9A7-5A9B37BBA3BA}"/>
              </a:ext>
            </a:extLst>
          </p:cNvPr>
          <p:cNvSpPr/>
          <p:nvPr/>
        </p:nvSpPr>
        <p:spPr bwMode="auto">
          <a:xfrm>
            <a:off x="4165117" y="3136976"/>
            <a:ext cx="1821264" cy="716730"/>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b" anchorCtr="0" compatLnSpc="1">
            <a:prstTxWarp prst="textNoShape">
              <a:avLst/>
            </a:prstTxWarp>
            <a:spAutoFit/>
          </a:bodyPr>
          <a:lstStyle/>
          <a:p>
            <a:pPr defTabSz="747751" fontAlgn="base">
              <a:lnSpc>
                <a:spcPts val="1235"/>
              </a:lnSpc>
              <a:spcBef>
                <a:spcPct val="0"/>
              </a:spcBef>
              <a:spcAft>
                <a:spcPts val="176"/>
              </a:spcAft>
              <a:defRPr/>
            </a:pPr>
            <a:r>
              <a:rPr lang="en-US" sz="1200" kern="0" spc="-8">
                <a:solidFill>
                  <a:schemeClr val="tx1">
                    <a:lumMod val="75000"/>
                  </a:schemeClr>
                </a:solidFill>
                <a:latin typeface="Segoe UI Semibold"/>
                <a:cs typeface="Segoe UI" panose="020B0502040204020203" pitchFamily="34" charset="0"/>
              </a:rPr>
              <a:t>Summary headline</a:t>
            </a:r>
          </a:p>
          <a:p>
            <a:pPr defTabSz="747751" fontAlgn="base">
              <a:spcBef>
                <a:spcPct val="0"/>
              </a:spcBef>
              <a:spcAft>
                <a:spcPct val="0"/>
              </a:spcAft>
              <a:defRPr/>
            </a:pPr>
            <a:r>
              <a:rPr lang="en-US" sz="1000" kern="0">
                <a:solidFill>
                  <a:srgbClr val="2F2F2F"/>
                </a:solidFill>
                <a:cs typeface="Segoe UI Semilight" panose="020B0402040204020203" pitchFamily="34" charset="0"/>
              </a:rPr>
              <a:t>Highlight basic features and benefits in customer-friendly language </a:t>
            </a:r>
          </a:p>
        </p:txBody>
      </p:sp>
      <p:sp>
        <p:nvSpPr>
          <p:cNvPr id="102" name="Rectangle 101">
            <a:extLst>
              <a:ext uri="{FF2B5EF4-FFF2-40B4-BE49-F238E27FC236}">
                <a16:creationId xmlns:a16="http://schemas.microsoft.com/office/drawing/2014/main" id="{5AC3AC5A-CB79-4AD8-952B-5523814124F1}"/>
              </a:ext>
            </a:extLst>
          </p:cNvPr>
          <p:cNvSpPr/>
          <p:nvPr/>
        </p:nvSpPr>
        <p:spPr bwMode="auto">
          <a:xfrm>
            <a:off x="575688" y="3136976"/>
            <a:ext cx="1821264" cy="716730"/>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b" anchorCtr="0" compatLnSpc="1">
            <a:prstTxWarp prst="textNoShape">
              <a:avLst/>
            </a:prstTxWarp>
            <a:spAutoFit/>
          </a:bodyPr>
          <a:lstStyle/>
          <a:p>
            <a:pPr defTabSz="747751" fontAlgn="base">
              <a:lnSpc>
                <a:spcPts val="1235"/>
              </a:lnSpc>
              <a:spcBef>
                <a:spcPct val="0"/>
              </a:spcBef>
              <a:spcAft>
                <a:spcPts val="176"/>
              </a:spcAft>
              <a:defRPr/>
            </a:pPr>
            <a:r>
              <a:rPr lang="en-US" sz="1200" kern="0" spc="-8" dirty="0">
                <a:solidFill>
                  <a:schemeClr val="tx1">
                    <a:lumMod val="75000"/>
                  </a:schemeClr>
                </a:solidFill>
                <a:latin typeface="Segoe UI Semibold"/>
                <a:cs typeface="Segoe UI" panose="020B0502040204020203" pitchFamily="34" charset="0"/>
              </a:rPr>
              <a:t>Summary headline </a:t>
            </a:r>
          </a:p>
          <a:p>
            <a:pPr defTabSz="747751" fontAlgn="base">
              <a:spcBef>
                <a:spcPct val="0"/>
              </a:spcBef>
              <a:spcAft>
                <a:spcPct val="0"/>
              </a:spcAft>
              <a:defRPr/>
            </a:pPr>
            <a:r>
              <a:rPr lang="en-US" sz="1000" kern="0" dirty="0">
                <a:solidFill>
                  <a:srgbClr val="2F2F2F"/>
                </a:solidFill>
                <a:latin typeface="Segoe UI"/>
                <a:cs typeface="Segoe UI Semilight" panose="020B0402040204020203" pitchFamily="34" charset="0"/>
              </a:rPr>
              <a:t>Highlight b</a:t>
            </a:r>
            <a:r>
              <a:rPr lang="en-US" sz="1000" kern="0" dirty="0" err="1">
                <a:solidFill>
                  <a:srgbClr val="2F2F2F"/>
                </a:solidFill>
                <a:latin typeface="Segoe UI"/>
                <a:cs typeface="Segoe UI Semilight" panose="020B0402040204020203" pitchFamily="34" charset="0"/>
              </a:rPr>
              <a:t>asic</a:t>
            </a:r>
            <a:r>
              <a:rPr lang="en-US" sz="1000" kern="0" dirty="0">
                <a:solidFill>
                  <a:srgbClr val="2F2F2F"/>
                </a:solidFill>
                <a:latin typeface="Segoe UI"/>
                <a:cs typeface="Segoe UI Semilight" panose="020B0402040204020203" pitchFamily="34" charset="0"/>
              </a:rPr>
              <a:t> features and benefits in customer-friendly language </a:t>
            </a:r>
          </a:p>
        </p:txBody>
      </p:sp>
      <p:sp>
        <p:nvSpPr>
          <p:cNvPr id="103" name="Rectangle 102">
            <a:extLst>
              <a:ext uri="{FF2B5EF4-FFF2-40B4-BE49-F238E27FC236}">
                <a16:creationId xmlns:a16="http://schemas.microsoft.com/office/drawing/2014/main" id="{CBA0A18F-C7CD-4EAA-9457-121C9F4B64E7}"/>
              </a:ext>
            </a:extLst>
          </p:cNvPr>
          <p:cNvSpPr/>
          <p:nvPr/>
        </p:nvSpPr>
        <p:spPr bwMode="auto">
          <a:xfrm>
            <a:off x="575688" y="5270563"/>
            <a:ext cx="1821264" cy="716730"/>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t" anchorCtr="0" compatLnSpc="1">
            <a:prstTxWarp prst="textNoShape">
              <a:avLst/>
            </a:prstTxWarp>
            <a:spAutoFit/>
          </a:bodyPr>
          <a:lstStyle/>
          <a:p>
            <a:pPr defTabSz="747751" fontAlgn="base">
              <a:lnSpc>
                <a:spcPts val="1235"/>
              </a:lnSpc>
              <a:spcBef>
                <a:spcPct val="0"/>
              </a:spcBef>
              <a:spcAft>
                <a:spcPts val="176"/>
              </a:spcAft>
              <a:defRPr/>
            </a:pPr>
            <a:r>
              <a:rPr lang="en-US" sz="1200" kern="0" spc="-8">
                <a:solidFill>
                  <a:schemeClr val="tx1">
                    <a:lumMod val="75000"/>
                  </a:schemeClr>
                </a:solidFill>
                <a:latin typeface="Segoe UI Semibold"/>
                <a:cs typeface="Segoe UI" panose="020B0502040204020203" pitchFamily="34" charset="0"/>
              </a:rPr>
              <a:t>Summary headline</a:t>
            </a:r>
          </a:p>
          <a:p>
            <a:pPr defTabSz="747751" fontAlgn="base">
              <a:spcBef>
                <a:spcPct val="0"/>
              </a:spcBef>
              <a:spcAft>
                <a:spcPct val="0"/>
              </a:spcAft>
              <a:defRPr/>
            </a:pPr>
            <a:r>
              <a:rPr lang="en-US" sz="1000" kern="0">
                <a:solidFill>
                  <a:srgbClr val="2F2F2F"/>
                </a:solidFill>
                <a:cs typeface="Segoe UI Semilight" panose="020B0402040204020203" pitchFamily="34" charset="0"/>
              </a:rPr>
              <a:t>Highlight basic features and benefits in customer-friendly language </a:t>
            </a:r>
          </a:p>
        </p:txBody>
      </p:sp>
      <p:pic>
        <p:nvPicPr>
          <p:cNvPr id="104" name="Picture 103">
            <a:extLst>
              <a:ext uri="{FF2B5EF4-FFF2-40B4-BE49-F238E27FC236}">
                <a16:creationId xmlns:a16="http://schemas.microsoft.com/office/drawing/2014/main" id="{2BDB599B-FA30-4545-88AE-110FD5C819FF}"/>
              </a:ext>
            </a:extLst>
          </p:cNvPr>
          <p:cNvPicPr>
            <a:picLocks noChangeAspect="1"/>
          </p:cNvPicPr>
          <p:nvPr/>
        </p:nvPicPr>
        <p:blipFill>
          <a:blip r:embed="rId4"/>
          <a:stretch>
            <a:fillRect/>
          </a:stretch>
        </p:blipFill>
        <p:spPr>
          <a:xfrm>
            <a:off x="5742813" y="3240575"/>
            <a:ext cx="1637826" cy="1322172"/>
          </a:xfrm>
          <a:prstGeom prst="rect">
            <a:avLst/>
          </a:prstGeom>
        </p:spPr>
      </p:pic>
      <p:pic>
        <p:nvPicPr>
          <p:cNvPr id="105" name="Picture 104">
            <a:extLst>
              <a:ext uri="{FF2B5EF4-FFF2-40B4-BE49-F238E27FC236}">
                <a16:creationId xmlns:a16="http://schemas.microsoft.com/office/drawing/2014/main" id="{E8B56979-1195-40D1-9496-7BB3C8AD8089}"/>
              </a:ext>
            </a:extLst>
          </p:cNvPr>
          <p:cNvPicPr>
            <a:picLocks noChangeAspect="1"/>
          </p:cNvPicPr>
          <p:nvPr/>
        </p:nvPicPr>
        <p:blipFill>
          <a:blip r:embed="rId5"/>
          <a:stretch>
            <a:fillRect/>
          </a:stretch>
        </p:blipFill>
        <p:spPr>
          <a:xfrm>
            <a:off x="1826278" y="5513560"/>
            <a:ext cx="1897167" cy="1199076"/>
          </a:xfrm>
          <a:prstGeom prst="rect">
            <a:avLst/>
          </a:prstGeom>
        </p:spPr>
      </p:pic>
      <p:pic>
        <p:nvPicPr>
          <p:cNvPr id="106" name="Picture 105">
            <a:extLst>
              <a:ext uri="{FF2B5EF4-FFF2-40B4-BE49-F238E27FC236}">
                <a16:creationId xmlns:a16="http://schemas.microsoft.com/office/drawing/2014/main" id="{52E2CEC6-8ADC-41CD-8224-09864D7E4B56}"/>
              </a:ext>
            </a:extLst>
          </p:cNvPr>
          <p:cNvPicPr>
            <a:picLocks noChangeAspect="1"/>
          </p:cNvPicPr>
          <p:nvPr/>
        </p:nvPicPr>
        <p:blipFill>
          <a:blip r:embed="rId6"/>
          <a:stretch>
            <a:fillRect/>
          </a:stretch>
        </p:blipFill>
        <p:spPr>
          <a:xfrm>
            <a:off x="5688924" y="5688707"/>
            <a:ext cx="1560972" cy="1043185"/>
          </a:xfrm>
          <a:prstGeom prst="rect">
            <a:avLst/>
          </a:prstGeom>
        </p:spPr>
      </p:pic>
      <p:sp>
        <p:nvSpPr>
          <p:cNvPr id="107" name="Rectangle 106">
            <a:extLst>
              <a:ext uri="{FF2B5EF4-FFF2-40B4-BE49-F238E27FC236}">
                <a16:creationId xmlns:a16="http://schemas.microsoft.com/office/drawing/2014/main" id="{84BD86CA-2807-4882-9129-D3776C39AD7D}"/>
              </a:ext>
            </a:extLst>
          </p:cNvPr>
          <p:cNvSpPr/>
          <p:nvPr/>
        </p:nvSpPr>
        <p:spPr bwMode="auto">
          <a:xfrm>
            <a:off x="391762" y="4155396"/>
            <a:ext cx="3455116" cy="51472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Partner to update </a:t>
            </a:r>
          </a:p>
          <a:p>
            <a:pPr algn="ctr" defTabSz="932494"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with preferred device</a:t>
            </a:r>
          </a:p>
        </p:txBody>
      </p:sp>
      <p:sp>
        <p:nvSpPr>
          <p:cNvPr id="40" name="Rectangle 39">
            <a:extLst>
              <a:ext uri="{FF2B5EF4-FFF2-40B4-BE49-F238E27FC236}">
                <a16:creationId xmlns:a16="http://schemas.microsoft.com/office/drawing/2014/main" id="{5870797A-85B1-48D0-BD1D-854999EB1BAC}"/>
              </a:ext>
            </a:extLst>
          </p:cNvPr>
          <p:cNvSpPr/>
          <p:nvPr/>
        </p:nvSpPr>
        <p:spPr bwMode="auto">
          <a:xfrm>
            <a:off x="3951458" y="4156361"/>
            <a:ext cx="3485661" cy="51472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Partner to update </a:t>
            </a:r>
          </a:p>
          <a:p>
            <a:pPr algn="ctr" defTabSz="932494"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with preferred device</a:t>
            </a:r>
          </a:p>
        </p:txBody>
      </p:sp>
      <p:sp>
        <p:nvSpPr>
          <p:cNvPr id="41" name="Rectangle 40">
            <a:extLst>
              <a:ext uri="{FF2B5EF4-FFF2-40B4-BE49-F238E27FC236}">
                <a16:creationId xmlns:a16="http://schemas.microsoft.com/office/drawing/2014/main" id="{2BC540AF-5C0F-41A4-BDF9-B4841B58973D}"/>
              </a:ext>
            </a:extLst>
          </p:cNvPr>
          <p:cNvSpPr/>
          <p:nvPr/>
        </p:nvSpPr>
        <p:spPr bwMode="auto">
          <a:xfrm>
            <a:off x="375893" y="6418413"/>
            <a:ext cx="3530252" cy="51472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Partner to update </a:t>
            </a:r>
          </a:p>
          <a:p>
            <a:pPr algn="ctr" defTabSz="932494"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with preferred device</a:t>
            </a:r>
          </a:p>
        </p:txBody>
      </p:sp>
      <p:sp>
        <p:nvSpPr>
          <p:cNvPr id="42" name="Rectangle 41">
            <a:extLst>
              <a:ext uri="{FF2B5EF4-FFF2-40B4-BE49-F238E27FC236}">
                <a16:creationId xmlns:a16="http://schemas.microsoft.com/office/drawing/2014/main" id="{BBDE4023-1D51-4094-9383-FF364FEA759D}"/>
              </a:ext>
            </a:extLst>
          </p:cNvPr>
          <p:cNvSpPr/>
          <p:nvPr/>
        </p:nvSpPr>
        <p:spPr bwMode="auto">
          <a:xfrm>
            <a:off x="3951458" y="6432444"/>
            <a:ext cx="3485661" cy="51472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Partner to update </a:t>
            </a:r>
          </a:p>
          <a:p>
            <a:pPr algn="ctr" defTabSz="932494"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with preferred device</a:t>
            </a:r>
          </a:p>
        </p:txBody>
      </p:sp>
      <p:sp>
        <p:nvSpPr>
          <p:cNvPr id="39" name="Footer Placeholder 2">
            <a:extLst>
              <a:ext uri="{FF2B5EF4-FFF2-40B4-BE49-F238E27FC236}">
                <a16:creationId xmlns:a16="http://schemas.microsoft.com/office/drawing/2014/main" id="{23623F58-5853-4C67-B71A-31868348B0E3}"/>
              </a:ext>
            </a:extLst>
          </p:cNvPr>
          <p:cNvSpPr txBox="1">
            <a:spLocks/>
          </p:cNvSpPr>
          <p:nvPr/>
        </p:nvSpPr>
        <p:spPr>
          <a:xfrm>
            <a:off x="2694669" y="8912424"/>
            <a:ext cx="2939775"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n-US" sz="900" dirty="0">
                <a:solidFill>
                  <a:schemeClr val="tx1">
                    <a:lumMod val="90000"/>
                    <a:lumOff val="10000"/>
                  </a:schemeClr>
                </a:solidFill>
              </a:rPr>
              <a:t>Microsoft Confidential | Internal and partner use only</a:t>
            </a:r>
          </a:p>
        </p:txBody>
      </p:sp>
    </p:spTree>
    <p:extLst>
      <p:ext uri="{BB962C8B-B14F-4D97-AF65-F5344CB8AC3E}">
        <p14:creationId xmlns:p14="http://schemas.microsoft.com/office/powerpoint/2010/main" val="35186323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B7E0063-C6DD-0D41-930D-11A7AA112A2D}"/>
              </a:ext>
            </a:extLst>
          </p:cNvPr>
          <p:cNvSpPr/>
          <p:nvPr/>
        </p:nvSpPr>
        <p:spPr bwMode="auto">
          <a:xfrm>
            <a:off x="409892" y="6073166"/>
            <a:ext cx="6979920" cy="1797618"/>
          </a:xfrm>
          <a:prstGeom prst="rect">
            <a:avLst/>
          </a:prstGeom>
          <a:solidFill>
            <a:srgbClr val="F2F2F2"/>
          </a:solidFill>
          <a:ln w="12700" cap="rnd">
            <a:no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91440" bIns="91440" numCol="1" spcCol="0" rtlCol="0" fromWordArt="0" anchor="ctr" anchorCtr="0" forceAA="0" compatLnSpc="1">
            <a:prstTxWarp prst="textNoShape">
              <a:avLst/>
            </a:prstTxWarp>
            <a:noAutofit/>
          </a:bodyPr>
          <a:lstStyle/>
          <a:p>
            <a:pPr>
              <a:spcAft>
                <a:spcPts val="199"/>
              </a:spcAft>
              <a:defRPr/>
            </a:pPr>
            <a:r>
              <a:rPr lang="en-US" sz="1600" b="1" kern="0" spc="-20" dirty="0">
                <a:ln>
                  <a:solidFill>
                    <a:schemeClr val="bg1">
                      <a:alpha val="0"/>
                    </a:schemeClr>
                  </a:solidFill>
                </a:ln>
                <a:latin typeface="Segoe UI" pitchFamily="34" charset="0"/>
              </a:rPr>
              <a:t>What’s new in Microsoft 365</a:t>
            </a:r>
          </a:p>
          <a:p>
            <a:pPr>
              <a:spcAft>
                <a:spcPts val="199"/>
              </a:spcAft>
              <a:defRPr/>
            </a:pPr>
            <a:r>
              <a:rPr lang="en-US" sz="1000" b="1" kern="0" spc="-20" dirty="0">
                <a:ln>
                  <a:solidFill>
                    <a:schemeClr val="bg1">
                      <a:alpha val="0"/>
                    </a:schemeClr>
                  </a:solidFill>
                </a:ln>
                <a:latin typeface="Segoe UI" pitchFamily="34" charset="0"/>
              </a:rPr>
              <a:t>Microsoft Teams </a:t>
            </a:r>
            <a:r>
              <a:rPr lang="en-US" sz="1000" kern="0" spc="-20" dirty="0">
                <a:ln>
                  <a:solidFill>
                    <a:schemeClr val="bg1">
                      <a:alpha val="0"/>
                    </a:schemeClr>
                  </a:solidFill>
                </a:ln>
                <a:latin typeface="Segoe UI" pitchFamily="34" charset="0"/>
              </a:rPr>
              <a:t>brings all your groups and resources together and includes a complete chat and online meetings solution.</a:t>
            </a:r>
          </a:p>
          <a:p>
            <a:pPr>
              <a:spcAft>
                <a:spcPts val="199"/>
              </a:spcAft>
              <a:defRPr/>
            </a:pPr>
            <a:r>
              <a:rPr lang="en-US" sz="1000" b="1" kern="0" spc="-20" dirty="0">
                <a:ln>
                  <a:solidFill>
                    <a:schemeClr val="bg1">
                      <a:alpha val="0"/>
                    </a:schemeClr>
                  </a:solidFill>
                </a:ln>
                <a:latin typeface="Segoe UI" pitchFamily="34" charset="0"/>
              </a:rPr>
              <a:t>Microsoft Planner </a:t>
            </a:r>
            <a:r>
              <a:rPr lang="en-US" sz="1000" kern="0" spc="-20" dirty="0">
                <a:ln>
                  <a:solidFill>
                    <a:schemeClr val="bg1">
                      <a:alpha val="0"/>
                    </a:schemeClr>
                  </a:solidFill>
                </a:ln>
                <a:latin typeface="Segoe UI" pitchFamily="34" charset="0"/>
              </a:rPr>
              <a:t>makes it easy for your team to create new plans, organize and assign tasks</a:t>
            </a:r>
          </a:p>
          <a:p>
            <a:pPr>
              <a:spcAft>
                <a:spcPts val="199"/>
              </a:spcAft>
              <a:defRPr/>
            </a:pPr>
            <a:r>
              <a:rPr lang="en-US" sz="1000" b="1" kern="0" spc="-20" dirty="0">
                <a:ln>
                  <a:solidFill>
                    <a:schemeClr val="bg1">
                      <a:alpha val="0"/>
                    </a:schemeClr>
                  </a:solidFill>
                </a:ln>
                <a:latin typeface="Segoe UI" pitchFamily="34" charset="0"/>
              </a:rPr>
              <a:t>Morph </a:t>
            </a:r>
            <a:r>
              <a:rPr lang="en-US" sz="1000" kern="0" spc="-20" dirty="0">
                <a:ln>
                  <a:solidFill>
                    <a:schemeClr val="bg1">
                      <a:alpha val="0"/>
                    </a:schemeClr>
                  </a:solidFill>
                </a:ln>
                <a:latin typeface="Segoe UI" pitchFamily="34" charset="0"/>
              </a:rPr>
              <a:t>adds smooth animations, transitions, and object movements across your slides.</a:t>
            </a:r>
          </a:p>
          <a:p>
            <a:pPr>
              <a:spcAft>
                <a:spcPts val="199"/>
              </a:spcAft>
              <a:defRPr/>
            </a:pPr>
            <a:r>
              <a:rPr lang="en-US" sz="1000" b="1" kern="0" spc="-20" dirty="0">
                <a:ln>
                  <a:solidFill>
                    <a:schemeClr val="bg1">
                      <a:alpha val="0"/>
                    </a:schemeClr>
                  </a:solidFill>
                </a:ln>
                <a:latin typeface="Segoe UI" pitchFamily="34" charset="0"/>
              </a:rPr>
              <a:t>PowerPoint Designer </a:t>
            </a:r>
            <a:r>
              <a:rPr lang="en-US" sz="1000" kern="0" spc="-20" dirty="0">
                <a:ln>
                  <a:solidFill>
                    <a:schemeClr val="bg1">
                      <a:alpha val="0"/>
                    </a:schemeClr>
                  </a:solidFill>
                </a:ln>
                <a:latin typeface="Segoe UI" pitchFamily="34" charset="0"/>
              </a:rPr>
              <a:t>improves slides for by automatically generating design ideas to choose from </a:t>
            </a:r>
          </a:p>
          <a:p>
            <a:pPr>
              <a:spcAft>
                <a:spcPts val="199"/>
              </a:spcAft>
              <a:defRPr/>
            </a:pPr>
            <a:r>
              <a:rPr lang="en-US" sz="1000" b="1" spc="-20" dirty="0"/>
              <a:t>Collaborative editing:</a:t>
            </a:r>
            <a:r>
              <a:rPr lang="en-US" sz="1000" spc="-20" dirty="0"/>
              <a:t> Work with others at the same time in your Excel workbook.</a:t>
            </a:r>
            <a:r>
              <a:rPr lang="en-US" sz="1000" b="1" kern="0" spc="-20" dirty="0">
                <a:ln>
                  <a:solidFill>
                    <a:schemeClr val="bg1">
                      <a:alpha val="0"/>
                    </a:schemeClr>
                  </a:solidFill>
                </a:ln>
                <a:latin typeface="Segoe UI" pitchFamily="34" charset="0"/>
              </a:rPr>
              <a:t> </a:t>
            </a:r>
          </a:p>
          <a:p>
            <a:pPr>
              <a:spcAft>
                <a:spcPts val="199"/>
              </a:spcAft>
              <a:defRPr/>
            </a:pPr>
            <a:r>
              <a:rPr lang="en-US" sz="1000" b="1" kern="0" spc="-20" dirty="0">
                <a:ln>
                  <a:solidFill>
                    <a:schemeClr val="bg1">
                      <a:alpha val="0"/>
                    </a:schemeClr>
                  </a:solidFill>
                </a:ln>
                <a:latin typeface="Segoe UI" pitchFamily="34" charset="0"/>
              </a:rPr>
              <a:t>AutoSave for cloud files</a:t>
            </a:r>
            <a:r>
              <a:rPr lang="en-US" sz="1000" kern="0" spc="-20" dirty="0">
                <a:ln>
                  <a:solidFill>
                    <a:schemeClr val="bg1">
                      <a:alpha val="0"/>
                    </a:schemeClr>
                  </a:solidFill>
                </a:ln>
                <a:latin typeface="Segoe UI" pitchFamily="34" charset="0"/>
              </a:rPr>
              <a:t> is now enabled by default</a:t>
            </a:r>
          </a:p>
        </p:txBody>
      </p:sp>
      <p:grpSp>
        <p:nvGrpSpPr>
          <p:cNvPr id="53" name="Group 52">
            <a:extLst>
              <a:ext uri="{FF2B5EF4-FFF2-40B4-BE49-F238E27FC236}">
                <a16:creationId xmlns:a16="http://schemas.microsoft.com/office/drawing/2014/main" id="{90AC2BED-99C4-0E45-B77C-3804BC21AAC8}"/>
              </a:ext>
            </a:extLst>
          </p:cNvPr>
          <p:cNvGrpSpPr/>
          <p:nvPr/>
        </p:nvGrpSpPr>
        <p:grpSpPr>
          <a:xfrm>
            <a:off x="403355" y="3234023"/>
            <a:ext cx="3251954" cy="384048"/>
            <a:chOff x="403355" y="3259814"/>
            <a:chExt cx="3251954" cy="384048"/>
          </a:xfrm>
        </p:grpSpPr>
        <p:pic>
          <p:nvPicPr>
            <p:cNvPr id="54" name="Picture 53">
              <a:extLst>
                <a:ext uri="{FF2B5EF4-FFF2-40B4-BE49-F238E27FC236}">
                  <a16:creationId xmlns:a16="http://schemas.microsoft.com/office/drawing/2014/main" id="{0F591E4B-C52E-1D44-8B85-8502F953859B}"/>
                </a:ext>
              </a:extLst>
            </p:cNvPr>
            <p:cNvPicPr>
              <a:picLocks noChangeAspect="1"/>
            </p:cNvPicPr>
            <p:nvPr/>
          </p:nvPicPr>
          <p:blipFill>
            <a:blip r:embed="rId3"/>
            <a:stretch>
              <a:fillRect/>
            </a:stretch>
          </p:blipFill>
          <p:spPr>
            <a:xfrm>
              <a:off x="403355" y="3268958"/>
              <a:ext cx="365760" cy="365760"/>
            </a:xfrm>
            <a:prstGeom prst="rect">
              <a:avLst/>
            </a:prstGeom>
          </p:spPr>
        </p:pic>
        <p:pic>
          <p:nvPicPr>
            <p:cNvPr id="55" name="Picture 54">
              <a:extLst>
                <a:ext uri="{FF2B5EF4-FFF2-40B4-BE49-F238E27FC236}">
                  <a16:creationId xmlns:a16="http://schemas.microsoft.com/office/drawing/2014/main" id="{CE22F9C1-71AE-1944-98E9-6D96B45536C2}"/>
                </a:ext>
              </a:extLst>
            </p:cNvPr>
            <p:cNvPicPr>
              <a:picLocks noChangeAspect="1"/>
            </p:cNvPicPr>
            <p:nvPr/>
          </p:nvPicPr>
          <p:blipFill>
            <a:blip r:embed="rId4"/>
            <a:stretch>
              <a:fillRect/>
            </a:stretch>
          </p:blipFill>
          <p:spPr>
            <a:xfrm>
              <a:off x="990151" y="3259814"/>
              <a:ext cx="384048" cy="384048"/>
            </a:xfrm>
            <a:prstGeom prst="rect">
              <a:avLst/>
            </a:prstGeom>
          </p:spPr>
        </p:pic>
        <p:pic>
          <p:nvPicPr>
            <p:cNvPr id="56" name="Picture 55">
              <a:extLst>
                <a:ext uri="{FF2B5EF4-FFF2-40B4-BE49-F238E27FC236}">
                  <a16:creationId xmlns:a16="http://schemas.microsoft.com/office/drawing/2014/main" id="{7B33F74F-231B-924F-85B5-3B374237E8D5}"/>
                </a:ext>
              </a:extLst>
            </p:cNvPr>
            <p:cNvPicPr>
              <a:picLocks noChangeAspect="1"/>
            </p:cNvPicPr>
            <p:nvPr/>
          </p:nvPicPr>
          <p:blipFill>
            <a:blip r:embed="rId5"/>
            <a:stretch>
              <a:fillRect/>
            </a:stretch>
          </p:blipFill>
          <p:spPr>
            <a:xfrm>
              <a:off x="1595235" y="3281230"/>
              <a:ext cx="347472" cy="341217"/>
            </a:xfrm>
            <a:prstGeom prst="rect">
              <a:avLst/>
            </a:prstGeom>
          </p:spPr>
        </p:pic>
        <p:pic>
          <p:nvPicPr>
            <p:cNvPr id="57" name="Picture 56">
              <a:extLst>
                <a:ext uri="{FF2B5EF4-FFF2-40B4-BE49-F238E27FC236}">
                  <a16:creationId xmlns:a16="http://schemas.microsoft.com/office/drawing/2014/main" id="{F39EA2A6-9038-B548-88D4-2939E885616C}"/>
                </a:ext>
              </a:extLst>
            </p:cNvPr>
            <p:cNvPicPr>
              <a:picLocks noChangeAspect="1"/>
            </p:cNvPicPr>
            <p:nvPr/>
          </p:nvPicPr>
          <p:blipFill rotWithShape="1">
            <a:blip r:embed="rId6"/>
            <a:srcRect l="23755" t="7572" r="25713" b="7572"/>
            <a:stretch/>
          </p:blipFill>
          <p:spPr>
            <a:xfrm>
              <a:off x="2163743" y="3275030"/>
              <a:ext cx="374369" cy="353617"/>
            </a:xfrm>
            <a:prstGeom prst="rect">
              <a:avLst/>
            </a:prstGeom>
          </p:spPr>
        </p:pic>
        <p:pic>
          <p:nvPicPr>
            <p:cNvPr id="58" name="Picture 57">
              <a:extLst>
                <a:ext uri="{FF2B5EF4-FFF2-40B4-BE49-F238E27FC236}">
                  <a16:creationId xmlns:a16="http://schemas.microsoft.com/office/drawing/2014/main" id="{25A22C5B-F536-1A41-9540-D23FC1E2889C}"/>
                </a:ext>
              </a:extLst>
            </p:cNvPr>
            <p:cNvPicPr>
              <a:picLocks noChangeAspect="1"/>
            </p:cNvPicPr>
            <p:nvPr/>
          </p:nvPicPr>
          <p:blipFill>
            <a:blip r:embed="rId7"/>
            <a:stretch>
              <a:fillRect/>
            </a:stretch>
          </p:blipFill>
          <p:spPr>
            <a:xfrm>
              <a:off x="2759148" y="3288265"/>
              <a:ext cx="330002" cy="327147"/>
            </a:xfrm>
            <a:prstGeom prst="rect">
              <a:avLst/>
            </a:prstGeom>
          </p:spPr>
        </p:pic>
        <p:pic>
          <p:nvPicPr>
            <p:cNvPr id="59" name="Picture 58">
              <a:extLst>
                <a:ext uri="{FF2B5EF4-FFF2-40B4-BE49-F238E27FC236}">
                  <a16:creationId xmlns:a16="http://schemas.microsoft.com/office/drawing/2014/main" id="{F0AFCB22-6612-6542-8592-DFC146EBE2AA}"/>
                </a:ext>
              </a:extLst>
            </p:cNvPr>
            <p:cNvPicPr>
              <a:picLocks noChangeAspect="1"/>
            </p:cNvPicPr>
            <p:nvPr/>
          </p:nvPicPr>
          <p:blipFill>
            <a:blip r:embed="rId8"/>
            <a:stretch>
              <a:fillRect/>
            </a:stretch>
          </p:blipFill>
          <p:spPr>
            <a:xfrm>
              <a:off x="3310184" y="3281951"/>
              <a:ext cx="345125" cy="339774"/>
            </a:xfrm>
            <a:prstGeom prst="rect">
              <a:avLst/>
            </a:prstGeom>
          </p:spPr>
        </p:pic>
      </p:grpSp>
      <p:pic>
        <p:nvPicPr>
          <p:cNvPr id="4" name="Picture 3" descr="A person sitting at a table using a computer&#10;&#10;Description generated with very high confidence">
            <a:extLst>
              <a:ext uri="{FF2B5EF4-FFF2-40B4-BE49-F238E27FC236}">
                <a16:creationId xmlns:a16="http://schemas.microsoft.com/office/drawing/2014/main" id="{9BB71515-7F25-4F72-9063-F26D584B2D7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42449" y="2520004"/>
            <a:ext cx="2447365" cy="2266949"/>
          </a:xfrm>
          <a:prstGeom prst="rect">
            <a:avLst/>
          </a:prstGeom>
        </p:spPr>
      </p:pic>
      <p:sp>
        <p:nvSpPr>
          <p:cNvPr id="28" name="Rectangle 27">
            <a:extLst>
              <a:ext uri="{FF2B5EF4-FFF2-40B4-BE49-F238E27FC236}">
                <a16:creationId xmlns:a16="http://schemas.microsoft.com/office/drawing/2014/main" id="{FC1C7AB2-5F71-4B9F-8C4D-B6510FF423D2}"/>
              </a:ext>
            </a:extLst>
          </p:cNvPr>
          <p:cNvSpPr/>
          <p:nvPr/>
        </p:nvSpPr>
        <p:spPr bwMode="auto">
          <a:xfrm>
            <a:off x="0" y="-2885"/>
            <a:ext cx="7772400" cy="1487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a:extLst>
              <a:ext uri="{FF2B5EF4-FFF2-40B4-BE49-F238E27FC236}">
                <a16:creationId xmlns:a16="http://schemas.microsoft.com/office/drawing/2014/main" id="{E48C5C08-A9C8-4721-A208-ACA7C2CE21BF}"/>
              </a:ext>
            </a:extLst>
          </p:cNvPr>
          <p:cNvSpPr/>
          <p:nvPr/>
        </p:nvSpPr>
        <p:spPr bwMode="auto">
          <a:xfrm>
            <a:off x="0" y="1483606"/>
            <a:ext cx="7772400" cy="4618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cs typeface="Segoe UI" pitchFamily="34" charset="0"/>
            </a:endParaRPr>
          </a:p>
        </p:txBody>
      </p:sp>
      <p:sp>
        <p:nvSpPr>
          <p:cNvPr id="19" name="Rectangle 18"/>
          <p:cNvSpPr/>
          <p:nvPr/>
        </p:nvSpPr>
        <p:spPr>
          <a:xfrm>
            <a:off x="409893" y="1631450"/>
            <a:ext cx="5693920" cy="166199"/>
          </a:xfrm>
          <a:prstGeom prst="rect">
            <a:avLst/>
          </a:prstGeom>
        </p:spPr>
        <p:txBody>
          <a:bodyPr wrap="square" lIns="0" tIns="0" rIns="0" bIns="0" anchor="t">
            <a:spAutoFit/>
          </a:bodyPr>
          <a:lstStyle/>
          <a:p>
            <a:pPr defTabSz="1078150" fontAlgn="base">
              <a:lnSpc>
                <a:spcPct val="90000"/>
              </a:lnSpc>
              <a:spcBef>
                <a:spcPct val="0"/>
              </a:spcBef>
              <a:spcAft>
                <a:spcPct val="0"/>
              </a:spcAft>
              <a:defRPr/>
            </a:pPr>
            <a:r>
              <a:rPr lang="en-US" sz="1200" b="1" dirty="0">
                <a:cs typeface="Segoe UI" pitchFamily="34" charset="0"/>
              </a:rPr>
              <a:t>GOAL: </a:t>
            </a:r>
            <a:r>
              <a:rPr lang="en-US" sz="1200" b="1" dirty="0">
                <a:solidFill>
                  <a:schemeClr val="tx1">
                    <a:lumMod val="90000"/>
                    <a:lumOff val="10000"/>
                  </a:schemeClr>
                </a:solidFill>
                <a:cs typeface="Segoe UI" pitchFamily="34" charset="0"/>
              </a:rPr>
              <a:t>Attach Microsoft 365 to every Windows 10 device sale</a:t>
            </a:r>
          </a:p>
        </p:txBody>
      </p:sp>
      <p:sp>
        <p:nvSpPr>
          <p:cNvPr id="20" name="Rectangle 19"/>
          <p:cNvSpPr/>
          <p:nvPr/>
        </p:nvSpPr>
        <p:spPr bwMode="auto">
          <a:xfrm>
            <a:off x="409892" y="576823"/>
            <a:ext cx="6979921" cy="63094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50" fontAlgn="base">
              <a:spcBef>
                <a:spcPct val="0"/>
              </a:spcBef>
              <a:spcAft>
                <a:spcPct val="0"/>
              </a:spcAft>
              <a:defRPr/>
            </a:pPr>
            <a:r>
              <a:rPr lang="en-US" sz="1600" b="1" dirty="0">
                <a:solidFill>
                  <a:srgbClr val="FFFFFF"/>
                </a:solidFill>
                <a:latin typeface="Segoe UI"/>
                <a:ea typeface="Segoe UI" pitchFamily="34" charset="0"/>
                <a:cs typeface="Segoe UI" pitchFamily="34" charset="0"/>
              </a:rPr>
              <a:t>Discuss the value of Microsoft 365 on a modern desktop. </a:t>
            </a:r>
          </a:p>
          <a:p>
            <a:pPr defTabSz="1078150" fontAlgn="base">
              <a:spcBef>
                <a:spcPct val="0"/>
              </a:spcBef>
              <a:spcAft>
                <a:spcPct val="0"/>
              </a:spcAft>
              <a:defRPr/>
            </a:pPr>
            <a:r>
              <a:rPr lang="en-US" sz="1200" dirty="0">
                <a:solidFill>
                  <a:schemeClr val="bg1">
                    <a:alpha val="85000"/>
                  </a:schemeClr>
                </a:solidFill>
                <a:cs typeface="Segoe UI" pitchFamily="34" charset="0"/>
              </a:rPr>
              <a:t>New Windows devices make the most of the latest productivity, security, and collaboration </a:t>
            </a:r>
            <a:br>
              <a:rPr lang="en-US" sz="1200" dirty="0">
                <a:solidFill>
                  <a:schemeClr val="bg1">
                    <a:alpha val="85000"/>
                  </a:schemeClr>
                </a:solidFill>
                <a:cs typeface="Segoe UI" pitchFamily="34" charset="0"/>
              </a:rPr>
            </a:br>
            <a:r>
              <a:rPr lang="en-US" sz="1200" dirty="0">
                <a:solidFill>
                  <a:schemeClr val="bg1">
                    <a:alpha val="85000"/>
                  </a:schemeClr>
                </a:solidFill>
                <a:cs typeface="Segoe UI" pitchFamily="34" charset="0"/>
              </a:rPr>
              <a:t>features to help customers securely run and grow their business.</a:t>
            </a:r>
            <a:endParaRPr lang="en-US" sz="1200" dirty="0">
              <a:solidFill>
                <a:srgbClr val="FFFFFF"/>
              </a:solidFill>
              <a:latin typeface="Segoe UI"/>
              <a:ea typeface="Segoe UI" pitchFamily="34" charset="0"/>
              <a:cs typeface="Segoe UI"/>
            </a:endParaRPr>
          </a:p>
        </p:txBody>
      </p:sp>
      <p:sp>
        <p:nvSpPr>
          <p:cNvPr id="7" name="Title 1"/>
          <p:cNvSpPr>
            <a:spLocks noGrp="1"/>
          </p:cNvSpPr>
          <p:nvPr>
            <p:ph type="title"/>
          </p:nvPr>
        </p:nvSpPr>
        <p:spPr>
          <a:xfrm>
            <a:off x="409893" y="2149590"/>
            <a:ext cx="7010401" cy="221599"/>
          </a:xfrm>
        </p:spPr>
        <p:txBody>
          <a:bodyPr vert="horz" wrap="square" lIns="0" tIns="0" rIns="0" bIns="0" rtlCol="0" anchor="t">
            <a:spAutoFit/>
          </a:bodyPr>
          <a:lstStyle/>
          <a:p>
            <a:pPr defTabSz="898666"/>
            <a:r>
              <a:rPr lang="en-US" sz="1600" b="1" kern="0" spc="0" dirty="0">
                <a:ln>
                  <a:solidFill>
                    <a:schemeClr val="bg1">
                      <a:alpha val="0"/>
                    </a:schemeClr>
                  </a:solidFill>
                </a:ln>
                <a:solidFill>
                  <a:schemeClr val="tx1"/>
                </a:solidFill>
                <a:latin typeface="Segoe UI" pitchFamily="34" charset="0"/>
                <a:cs typeface="+mn-cs"/>
              </a:rPr>
              <a:t>Enable modern scenarios with Microsoft 365</a:t>
            </a:r>
          </a:p>
        </p:txBody>
      </p:sp>
      <p:sp>
        <p:nvSpPr>
          <p:cNvPr id="9" name="Rectangle 8"/>
          <p:cNvSpPr/>
          <p:nvPr/>
        </p:nvSpPr>
        <p:spPr>
          <a:xfrm>
            <a:off x="409893" y="2447542"/>
            <a:ext cx="4356979" cy="2410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600"/>
              </a:spcAft>
              <a:defRPr/>
            </a:pPr>
            <a:r>
              <a:rPr lang="en-US" sz="1000" dirty="0">
                <a:solidFill>
                  <a:schemeClr val="tx1"/>
                </a:solidFill>
              </a:rPr>
              <a:t>Microsoft 365 has the tools you need to work anytime, anywhere, on any device. It has the same Office you've used for years, plus all the benefits of the cloud. Microsoft 365 is always up to date, so you don’t need to worry about paying for version upgrades for a long while.</a:t>
            </a:r>
          </a:p>
          <a:p>
            <a:pPr>
              <a:spcAft>
                <a:spcPts val="600"/>
              </a:spcAft>
              <a:defRPr/>
            </a:pPr>
            <a:endParaRPr lang="en-US" sz="1000" b="1" dirty="0">
              <a:solidFill>
                <a:schemeClr val="tx1"/>
              </a:solidFill>
            </a:endParaRPr>
          </a:p>
          <a:p>
            <a:pPr>
              <a:spcAft>
                <a:spcPts val="600"/>
              </a:spcAft>
              <a:defRPr/>
            </a:pPr>
            <a:endParaRPr lang="en-US" sz="1000" b="1" dirty="0">
              <a:solidFill>
                <a:schemeClr val="tx1"/>
              </a:solidFill>
            </a:endParaRPr>
          </a:p>
          <a:p>
            <a:pPr>
              <a:spcAft>
                <a:spcPts val="600"/>
              </a:spcAft>
              <a:defRPr/>
            </a:pPr>
            <a:endParaRPr lang="en-US" sz="1000" b="1" dirty="0">
              <a:solidFill>
                <a:schemeClr val="tx1"/>
              </a:solidFill>
            </a:endParaRPr>
          </a:p>
          <a:p>
            <a:pPr>
              <a:spcAft>
                <a:spcPts val="400"/>
              </a:spcAft>
              <a:defRPr/>
            </a:pPr>
            <a:r>
              <a:rPr lang="en-US" sz="1000" b="1" dirty="0">
                <a:solidFill>
                  <a:schemeClr val="tx1"/>
                </a:solidFill>
              </a:rPr>
              <a:t>Get more done. </a:t>
            </a:r>
            <a:r>
              <a:rPr lang="en-US" sz="1000" dirty="0">
                <a:solidFill>
                  <a:schemeClr val="tx1"/>
                </a:solidFill>
              </a:rPr>
              <a:t>Get the Office apps with built-in AI tools and online file storage and sharing.</a:t>
            </a:r>
          </a:p>
          <a:p>
            <a:pPr>
              <a:spcAft>
                <a:spcPts val="400"/>
              </a:spcAft>
              <a:defRPr/>
            </a:pPr>
            <a:r>
              <a:rPr lang="en-US" sz="1000" b="1" dirty="0">
                <a:solidFill>
                  <a:schemeClr val="tx1"/>
                </a:solidFill>
              </a:rPr>
              <a:t>Work better together. </a:t>
            </a:r>
            <a:r>
              <a:rPr lang="en-US" sz="1000" dirty="0">
                <a:solidFill>
                  <a:schemeClr val="tx1"/>
                </a:solidFill>
              </a:rPr>
              <a:t>Collaborate, share, and communicate with flexible tools that go where your team goes.</a:t>
            </a:r>
          </a:p>
          <a:p>
            <a:pPr>
              <a:spcAft>
                <a:spcPts val="400"/>
              </a:spcAft>
              <a:defRPr/>
            </a:pPr>
            <a:r>
              <a:rPr lang="en-US" sz="1000" b="1" dirty="0">
                <a:solidFill>
                  <a:schemeClr val="tx1">
                    <a:lumMod val="90000"/>
                    <a:lumOff val="10000"/>
                  </a:schemeClr>
                </a:solidFill>
              </a:rPr>
              <a:t>Safeguard your data. </a:t>
            </a:r>
            <a:r>
              <a:rPr lang="en-US" sz="1000" dirty="0">
                <a:solidFill>
                  <a:schemeClr val="tx1">
                    <a:lumMod val="90000"/>
                    <a:lumOff val="10000"/>
                  </a:schemeClr>
                </a:solidFill>
              </a:rPr>
              <a:t>Help protect your company against external threats and leaks with built-in privacy and compliance tools. </a:t>
            </a:r>
          </a:p>
        </p:txBody>
      </p:sp>
      <p:sp>
        <p:nvSpPr>
          <p:cNvPr id="6" name="Rectangle 5">
            <a:extLst>
              <a:ext uri="{FF2B5EF4-FFF2-40B4-BE49-F238E27FC236}">
                <a16:creationId xmlns:a16="http://schemas.microsoft.com/office/drawing/2014/main" id="{0A14AE30-998E-4781-8A22-7F611E0996DA}"/>
              </a:ext>
            </a:extLst>
          </p:cNvPr>
          <p:cNvSpPr/>
          <p:nvPr/>
        </p:nvSpPr>
        <p:spPr>
          <a:xfrm>
            <a:off x="409893" y="4994470"/>
            <a:ext cx="6979920" cy="938719"/>
          </a:xfrm>
          <a:prstGeom prst="rect">
            <a:avLst/>
          </a:prstGeom>
        </p:spPr>
        <p:txBody>
          <a:bodyPr wrap="square" lIns="0" tIns="0" rIns="0" bIns="0">
            <a:spAutoFit/>
          </a:bodyPr>
          <a:lstStyle/>
          <a:p>
            <a:pPr marL="0" lvl="1">
              <a:spcAft>
                <a:spcPts val="600"/>
              </a:spcAft>
              <a:defRPr/>
            </a:pPr>
            <a:r>
              <a:rPr lang="en-US" sz="1600" b="1" spc="-29" dirty="0">
                <a:solidFill>
                  <a:srgbClr val="0078D7"/>
                </a:solidFill>
                <a:latin typeface="Segoe UI" panose="020B0502040204020203" pitchFamily="34" charset="0"/>
                <a:cs typeface="Segoe UI" panose="020B0502040204020203" pitchFamily="34" charset="0"/>
              </a:rPr>
              <a:t>Securely run and grow your business</a:t>
            </a:r>
          </a:p>
          <a:p>
            <a:pPr lvl="0">
              <a:spcAft>
                <a:spcPts val="1200"/>
              </a:spcAft>
              <a:defRPr/>
            </a:pPr>
            <a:r>
              <a:rPr lang="en-US" sz="1000" dirty="0">
                <a:solidFill>
                  <a:srgbClr val="2F2F2F">
                    <a:lumMod val="90000"/>
                    <a:lumOff val="10000"/>
                  </a:srgbClr>
                </a:solidFill>
              </a:rPr>
              <a:t>Microsoft is an integrated solution designed for your small or medium sized business, bringing together the best-in-class productivity of Office 365 with advanced security capabilities to safeguard your data from external threats and help protect against data leaks. With Microsoft 365 Business, you can empower your employees to be productive from anywhere on any device. ​</a:t>
            </a:r>
            <a:endParaRPr lang="en-US" sz="1050" dirty="0">
              <a:solidFill>
                <a:srgbClr val="2F2F2F">
                  <a:lumMod val="90000"/>
                  <a:lumOff val="10000"/>
                </a:srgbClr>
              </a:solidFill>
            </a:endParaRPr>
          </a:p>
        </p:txBody>
      </p:sp>
      <p:sp>
        <p:nvSpPr>
          <p:cNvPr id="8" name="Rectangle 7">
            <a:extLst>
              <a:ext uri="{FF2B5EF4-FFF2-40B4-BE49-F238E27FC236}">
                <a16:creationId xmlns:a16="http://schemas.microsoft.com/office/drawing/2014/main" id="{B3E0FF85-6C72-46CC-B40C-890305C97445}"/>
              </a:ext>
            </a:extLst>
          </p:cNvPr>
          <p:cNvSpPr/>
          <p:nvPr/>
        </p:nvSpPr>
        <p:spPr bwMode="auto">
          <a:xfrm>
            <a:off x="409893" y="7984623"/>
            <a:ext cx="6979921" cy="67485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94" fontAlgn="base">
              <a:lnSpc>
                <a:spcPct val="90000"/>
              </a:lnSpc>
              <a:spcBef>
                <a:spcPct val="0"/>
              </a:spcBef>
              <a:spcAft>
                <a:spcPct val="0"/>
              </a:spcAft>
            </a:pPr>
            <a:r>
              <a:rPr lang="en-US" sz="1400" b="1" dirty="0">
                <a:solidFill>
                  <a:srgbClr val="C00000"/>
                </a:solidFill>
                <a:ea typeface="Segoe UI" pitchFamily="34" charset="0"/>
                <a:cs typeface="Segoe UI" pitchFamily="34" charset="0"/>
              </a:rPr>
              <a:t>Partner: use this space to add information on your Microsoft 365 offerings</a:t>
            </a:r>
          </a:p>
        </p:txBody>
      </p:sp>
      <p:sp>
        <p:nvSpPr>
          <p:cNvPr id="37" name="Footer Placeholder 2">
            <a:extLst>
              <a:ext uri="{FF2B5EF4-FFF2-40B4-BE49-F238E27FC236}">
                <a16:creationId xmlns:a16="http://schemas.microsoft.com/office/drawing/2014/main" id="{BA375C70-316A-49C4-95BC-3B7BCAD093D3}"/>
              </a:ext>
            </a:extLst>
          </p:cNvPr>
          <p:cNvSpPr txBox="1">
            <a:spLocks/>
          </p:cNvSpPr>
          <p:nvPr/>
        </p:nvSpPr>
        <p:spPr>
          <a:xfrm>
            <a:off x="2694669" y="8912424"/>
            <a:ext cx="2939775"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n-US" sz="900" dirty="0">
                <a:solidFill>
                  <a:schemeClr val="tx1">
                    <a:lumMod val="90000"/>
                    <a:lumOff val="10000"/>
                  </a:schemeClr>
                </a:solidFill>
              </a:rPr>
              <a:t>Microsoft Confidential | Internal and partner use only</a:t>
            </a:r>
          </a:p>
        </p:txBody>
      </p:sp>
    </p:spTree>
    <p:extLst>
      <p:ext uri="{BB962C8B-B14F-4D97-AF65-F5344CB8AC3E}">
        <p14:creationId xmlns:p14="http://schemas.microsoft.com/office/powerpoint/2010/main" val="4578062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6DC387-D000-E844-A85E-DE2BEE395454}"/>
              </a:ext>
            </a:extLst>
          </p:cNvPr>
          <p:cNvSpPr/>
          <p:nvPr/>
        </p:nvSpPr>
        <p:spPr bwMode="auto">
          <a:xfrm>
            <a:off x="0" y="-2885"/>
            <a:ext cx="7772400" cy="1487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47" name="Table 46">
            <a:extLst>
              <a:ext uri="{FF2B5EF4-FFF2-40B4-BE49-F238E27FC236}">
                <a16:creationId xmlns:a16="http://schemas.microsoft.com/office/drawing/2014/main" id="{FFEB0283-24FA-45BC-9B89-0CE05B5566C2}"/>
              </a:ext>
            </a:extLst>
          </p:cNvPr>
          <p:cNvGraphicFramePr>
            <a:graphicFrameLocks noGrp="1"/>
          </p:cNvGraphicFramePr>
          <p:nvPr>
            <p:extLst>
              <p:ext uri="{D42A27DB-BD31-4B8C-83A1-F6EECF244321}">
                <p14:modId xmlns:p14="http://schemas.microsoft.com/office/powerpoint/2010/main" val="2206132947"/>
              </p:ext>
            </p:extLst>
          </p:nvPr>
        </p:nvGraphicFramePr>
        <p:xfrm>
          <a:off x="311835" y="1648930"/>
          <a:ext cx="7187117" cy="5196008"/>
        </p:xfrm>
        <a:graphic>
          <a:graphicData uri="http://schemas.openxmlformats.org/drawingml/2006/table">
            <a:tbl>
              <a:tblPr firstRow="1" bandRow="1">
                <a:tableStyleId>{5C22544A-7EE6-4342-B048-85BDC9FD1C3A}</a:tableStyleId>
              </a:tblPr>
              <a:tblGrid>
                <a:gridCol w="1853855">
                  <a:extLst>
                    <a:ext uri="{9D8B030D-6E8A-4147-A177-3AD203B41FA5}">
                      <a16:colId xmlns:a16="http://schemas.microsoft.com/office/drawing/2014/main" val="417012550"/>
                    </a:ext>
                  </a:extLst>
                </a:gridCol>
                <a:gridCol w="5333262">
                  <a:extLst>
                    <a:ext uri="{9D8B030D-6E8A-4147-A177-3AD203B41FA5}">
                      <a16:colId xmlns:a16="http://schemas.microsoft.com/office/drawing/2014/main" val="2874727599"/>
                    </a:ext>
                  </a:extLst>
                </a:gridCol>
              </a:tblGrid>
              <a:tr h="281432">
                <a:tc>
                  <a:txBody>
                    <a:bodyPr/>
                    <a:lstStyle/>
                    <a:p>
                      <a:pPr marL="0" marR="0" lvl="0" indent="0" algn="l" defTabSz="519439" rtl="0" eaLnBrk="1" fontAlgn="auto" latinLnBrk="0" hangingPunct="1">
                        <a:lnSpc>
                          <a:spcPct val="100000"/>
                        </a:lnSpc>
                        <a:spcBef>
                          <a:spcPts val="0"/>
                        </a:spcBef>
                        <a:spcAft>
                          <a:spcPts val="0"/>
                        </a:spcAft>
                        <a:buClrTx/>
                        <a:buSzTx/>
                        <a:buFontTx/>
                        <a:buNone/>
                        <a:tabLst/>
                        <a:defRPr/>
                      </a:pPr>
                      <a:r>
                        <a:rPr lang="en-US" sz="1200" dirty="0">
                          <a:solidFill>
                            <a:schemeClr val="tx1"/>
                          </a:solidFill>
                        </a:rPr>
                        <a:t>Objection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9439"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Response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065411"/>
                  </a:ext>
                </a:extLst>
              </a:tr>
              <a:tr h="891540">
                <a:tc>
                  <a:txBody>
                    <a:bodyPr/>
                    <a:lstStyle/>
                    <a:p>
                      <a:pPr marL="0" marR="0" lvl="0" indent="0" algn="l" defTabSz="519439" rtl="0" eaLnBrk="1" fontAlgn="auto" latinLnBrk="0" hangingPunct="1">
                        <a:lnSpc>
                          <a:spcPct val="100000"/>
                        </a:lnSpc>
                        <a:spcBef>
                          <a:spcPts val="0"/>
                        </a:spcBef>
                        <a:spcAft>
                          <a:spcPts val="0"/>
                        </a:spcAft>
                        <a:buClrTx/>
                        <a:buSzTx/>
                        <a:buFontTx/>
                        <a:buNone/>
                        <a:tabLst/>
                        <a:defRPr/>
                      </a:pPr>
                      <a:r>
                        <a:rPr lang="en-US" sz="1000" b="1" i="0" kern="1200" dirty="0">
                          <a:solidFill>
                            <a:srgbClr val="0078D4"/>
                          </a:solidFill>
                          <a:latin typeface="+mn-lt"/>
                          <a:ea typeface="+mn-ea"/>
                          <a:cs typeface="+mn-cs"/>
                        </a:rPr>
                        <a:t>“New devices are expensive. It’s cheaper </a:t>
                      </a:r>
                      <a:br>
                        <a:rPr lang="en-US" sz="1000" b="1" i="0" kern="1200" dirty="0">
                          <a:solidFill>
                            <a:srgbClr val="0078D4"/>
                          </a:solidFill>
                          <a:latin typeface="+mn-lt"/>
                          <a:ea typeface="+mn-ea"/>
                          <a:cs typeface="+mn-cs"/>
                        </a:rPr>
                      </a:br>
                      <a:r>
                        <a:rPr lang="en-US" sz="1000" b="1" i="0" kern="1200" dirty="0">
                          <a:solidFill>
                            <a:srgbClr val="0078D4"/>
                          </a:solidFill>
                          <a:latin typeface="+mn-lt"/>
                          <a:ea typeface="+mn-ea"/>
                          <a:cs typeface="+mn-cs"/>
                        </a:rPr>
                        <a:t>for me to just keep </a:t>
                      </a:r>
                      <a:br>
                        <a:rPr lang="en-US" sz="1000" b="1" i="0" kern="1200" dirty="0">
                          <a:solidFill>
                            <a:srgbClr val="0078D4"/>
                          </a:solidFill>
                          <a:latin typeface="+mn-lt"/>
                          <a:ea typeface="+mn-ea"/>
                          <a:cs typeface="+mn-cs"/>
                        </a:rPr>
                      </a:br>
                      <a:r>
                        <a:rPr lang="en-US" sz="1000" b="1" i="0" kern="1200" dirty="0">
                          <a:solidFill>
                            <a:srgbClr val="0078D4"/>
                          </a:solidFill>
                          <a:latin typeface="+mn-lt"/>
                          <a:ea typeface="+mn-ea"/>
                          <a:cs typeface="+mn-cs"/>
                        </a:rPr>
                        <a:t>what I have.”</a:t>
                      </a:r>
                    </a:p>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9439"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All those PCs that are more than four years old can cost you more than you realize.</a:t>
                      </a:r>
                    </a:p>
                    <a:p>
                      <a:pPr marL="0" marR="0" lvl="0" indent="0" algn="l" defTabSz="519439"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p>
                      <a:pPr marL="0" marR="0" lvl="0" indent="0" algn="l" defTabSz="519439" rtl="0" eaLnBrk="1" fontAlgn="auto" latinLnBrk="0" hangingPunct="1">
                        <a:lnSpc>
                          <a:spcPct val="100000"/>
                        </a:lnSpc>
                        <a:spcBef>
                          <a:spcPts val="0"/>
                        </a:spcBef>
                        <a:spcAft>
                          <a:spcPts val="0"/>
                        </a:spcAft>
                        <a:buClrTx/>
                        <a:buSzTx/>
                        <a:buFontTx/>
                        <a:buNone/>
                        <a:tabLst/>
                        <a:defRPr/>
                      </a:pPr>
                      <a:r>
                        <a:rPr lang="en-US" sz="1000" dirty="0">
                          <a:solidFill>
                            <a:schemeClr val="tx1"/>
                          </a:solidFill>
                        </a:rPr>
                        <a:t>A PC over 4 years old can cost 2x more in repairs. </a:t>
                      </a:r>
                    </a:p>
                    <a:p>
                      <a:pPr marL="0" marR="0" lvl="0" indent="0" algn="l" defTabSz="519439"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Maintaining and repairing those dinosaurs can add up to a whopping $515 US per PC a year. And new Windows 10 Pro devices come in a range of prices to fit any budget.</a:t>
                      </a:r>
                      <a:endParaRPr lang="en-US"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7628625"/>
                  </a:ext>
                </a:extLst>
              </a:tr>
              <a:tr h="1097172">
                <a:tc>
                  <a:txBody>
                    <a:bodyPr/>
                    <a:lstStyle/>
                    <a:p>
                      <a:pPr marL="0" marR="0" lvl="0" indent="0" algn="l" defTabSz="519439" rtl="0" eaLnBrk="1" fontAlgn="auto" latinLnBrk="0" hangingPunct="1">
                        <a:lnSpc>
                          <a:spcPct val="100000"/>
                        </a:lnSpc>
                        <a:spcBef>
                          <a:spcPts val="0"/>
                        </a:spcBef>
                        <a:spcAft>
                          <a:spcPts val="0"/>
                        </a:spcAft>
                        <a:buClrTx/>
                        <a:buSzTx/>
                        <a:buFontTx/>
                        <a:buNone/>
                        <a:tabLst/>
                        <a:defRPr/>
                      </a:pPr>
                      <a:r>
                        <a:rPr lang="en-US" sz="1000" b="1" i="0" kern="1200" dirty="0">
                          <a:solidFill>
                            <a:srgbClr val="0078D4"/>
                          </a:solidFill>
                          <a:latin typeface="+mn-lt"/>
                          <a:ea typeface="+mn-ea"/>
                          <a:cs typeface="+mn-cs"/>
                        </a:rPr>
                        <a:t>“It seems like hackers mostly go after giant corporations. I don’t think they’d bother with my small company.”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dirty="0">
                          <a:solidFill>
                            <a:schemeClr val="tx1"/>
                          </a:solidFill>
                        </a:rPr>
                        <a:t>More than </a:t>
                      </a:r>
                      <a:r>
                        <a:rPr lang="en-US" sz="1000" b="1" dirty="0">
                          <a:solidFill>
                            <a:schemeClr val="tx1"/>
                          </a:solidFill>
                        </a:rPr>
                        <a:t>50% of small businesses have suffered a data breach</a:t>
                      </a:r>
                      <a:r>
                        <a:rPr lang="en-US" sz="1000" b="0" dirty="0">
                          <a:solidFill>
                            <a:schemeClr val="tx1"/>
                          </a:solidFill>
                        </a:rPr>
                        <a:t>. What’s worse? </a:t>
                      </a:r>
                    </a:p>
                    <a:p>
                      <a:endParaRPr lang="en-US" sz="1000" b="0" dirty="0">
                        <a:solidFill>
                          <a:schemeClr val="tx1"/>
                        </a:solidFill>
                      </a:endParaRPr>
                    </a:p>
                    <a:p>
                      <a:r>
                        <a:rPr lang="en-US" sz="1000" b="0" dirty="0">
                          <a:solidFill>
                            <a:schemeClr val="tx1"/>
                          </a:solidFill>
                        </a:rPr>
                        <a:t>Each one </a:t>
                      </a:r>
                      <a:r>
                        <a:rPr lang="en-US" sz="1000" b="1" dirty="0">
                          <a:solidFill>
                            <a:schemeClr val="tx1"/>
                          </a:solidFill>
                        </a:rPr>
                        <a:t>costs an average of $84,000 </a:t>
                      </a:r>
                      <a:r>
                        <a:rPr lang="en-US" sz="1000" b="0" dirty="0">
                          <a:solidFill>
                            <a:schemeClr val="tx1"/>
                          </a:solidFill>
                        </a:rPr>
                        <a:t>not to mention losing your most valuable assets: your reputation and client’s trust. New modern desktops run our most secure Windows ever.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106424"/>
                  </a:ext>
                </a:extLst>
              </a:tr>
              <a:tr h="731520">
                <a:tc>
                  <a:txBody>
                    <a:bodyPr/>
                    <a:lstStyle/>
                    <a:p>
                      <a:pPr marL="0" marR="0" lvl="0" indent="0" algn="l" defTabSz="519439" rtl="0" eaLnBrk="1" fontAlgn="auto" latinLnBrk="0" hangingPunct="1">
                        <a:lnSpc>
                          <a:spcPct val="100000"/>
                        </a:lnSpc>
                        <a:spcBef>
                          <a:spcPts val="0"/>
                        </a:spcBef>
                        <a:spcAft>
                          <a:spcPts val="0"/>
                        </a:spcAft>
                        <a:buClrTx/>
                        <a:buSzTx/>
                        <a:buFontTx/>
                        <a:buNone/>
                        <a:tabLst/>
                        <a:defRPr/>
                      </a:pPr>
                      <a:r>
                        <a:rPr lang="en-US" sz="1000" b="1" i="0" kern="1200" dirty="0">
                          <a:solidFill>
                            <a:srgbClr val="0078D4"/>
                          </a:solidFill>
                          <a:latin typeface="+mn-lt"/>
                          <a:ea typeface="+mn-ea"/>
                          <a:cs typeface="+mn-cs"/>
                        </a:rPr>
                        <a:t>I’m worried that my apps and peripherals won’t work on a modern desktop.”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rPr>
                        <a:t>Good news.. </a:t>
                      </a:r>
                      <a:r>
                        <a:rPr lang="en-US" sz="1000" b="1" dirty="0">
                          <a:solidFill>
                            <a:schemeClr val="tx1"/>
                          </a:solidFill>
                        </a:rPr>
                        <a:t>99% of Windows 7 apps are compatible with Windows 10</a:t>
                      </a:r>
                      <a:r>
                        <a:rPr lang="en-US" sz="1000" dirty="0">
                          <a:solidFill>
                            <a:schemeClr val="tx1"/>
                          </a:solidFill>
                        </a:rPr>
                        <a:t>.</a:t>
                      </a:r>
                    </a:p>
                    <a:p>
                      <a:endParaRPr lang="en-US" sz="1000" dirty="0">
                        <a:solidFill>
                          <a:schemeClr val="tx1"/>
                        </a:solidFill>
                      </a:endParaRPr>
                    </a:p>
                    <a:p>
                      <a:pPr marL="0" marR="0" lvl="0" indent="0" algn="l" defTabSz="519439" rtl="0" eaLnBrk="1" fontAlgn="auto" latinLnBrk="0" hangingPunct="1">
                        <a:lnSpc>
                          <a:spcPct val="100000"/>
                        </a:lnSpc>
                        <a:spcBef>
                          <a:spcPts val="0"/>
                        </a:spcBef>
                        <a:spcAft>
                          <a:spcPts val="0"/>
                        </a:spcAft>
                        <a:buClrTx/>
                        <a:buSzTx/>
                        <a:buFontTx/>
                        <a:buNone/>
                        <a:tabLst/>
                        <a:defRPr/>
                      </a:pPr>
                      <a:r>
                        <a:rPr lang="en-US" sz="1000" dirty="0">
                          <a:solidFill>
                            <a:schemeClr val="tx1"/>
                          </a:solidFill>
                        </a:rPr>
                        <a:t>A modern desktop builds on your current network and works with it. All your Windows apps and internal apps should also be compatible (and familiar).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560580"/>
                  </a:ext>
                </a:extLst>
              </a:tr>
              <a:tr h="1097172">
                <a:tc>
                  <a:txBody>
                    <a:bodyPr/>
                    <a:lstStyle/>
                    <a:p>
                      <a:pPr marL="0" marR="0" lvl="0" indent="0" algn="l" defTabSz="519439" rtl="0" eaLnBrk="1" fontAlgn="auto" latinLnBrk="0" hangingPunct="1">
                        <a:lnSpc>
                          <a:spcPct val="100000"/>
                        </a:lnSpc>
                        <a:spcBef>
                          <a:spcPts val="0"/>
                        </a:spcBef>
                        <a:spcAft>
                          <a:spcPts val="0"/>
                        </a:spcAft>
                        <a:buClrTx/>
                        <a:buSzTx/>
                        <a:buFontTx/>
                        <a:buNone/>
                        <a:tabLst/>
                        <a:defRPr/>
                      </a:pPr>
                      <a:r>
                        <a:rPr lang="en-US" sz="1000" b="1" i="0" kern="1200" dirty="0">
                          <a:solidFill>
                            <a:srgbClr val="0078D4"/>
                          </a:solidFill>
                          <a:latin typeface="+mn-lt"/>
                          <a:ea typeface="+mn-ea"/>
                          <a:cs typeface="+mn-cs"/>
                        </a:rPr>
                        <a:t>“I need to see my employees in the office everyday to ensure that they’re working effectively towards our business goals”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9439" rtl="0" eaLnBrk="1" fontAlgn="auto" latinLnBrk="0" hangingPunct="1">
                        <a:lnSpc>
                          <a:spcPct val="100000"/>
                        </a:lnSpc>
                        <a:spcBef>
                          <a:spcPts val="0"/>
                        </a:spcBef>
                        <a:spcAft>
                          <a:spcPts val="0"/>
                        </a:spcAft>
                        <a:buClrTx/>
                        <a:buSzTx/>
                        <a:buFontTx/>
                        <a:buNone/>
                        <a:tabLst/>
                        <a:defRPr/>
                      </a:pPr>
                      <a:r>
                        <a:rPr lang="en-US" sz="1000" dirty="0">
                          <a:solidFill>
                            <a:schemeClr val="tx1"/>
                          </a:solidFill>
                        </a:rPr>
                        <a:t>Good employees do good work wherever they are.</a:t>
                      </a:r>
                    </a:p>
                    <a:p>
                      <a:pPr marL="0" marR="0" lvl="0" indent="0" algn="l" defTabSz="519439"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p>
                      <a:pPr marL="0" marR="0" lvl="0" indent="0" algn="l" defTabSz="519439" rtl="0" eaLnBrk="1" fontAlgn="auto" latinLnBrk="0" hangingPunct="1">
                        <a:lnSpc>
                          <a:spcPct val="100000"/>
                        </a:lnSpc>
                        <a:spcBef>
                          <a:spcPts val="0"/>
                        </a:spcBef>
                        <a:spcAft>
                          <a:spcPts val="0"/>
                        </a:spcAft>
                        <a:buClrTx/>
                        <a:buSzTx/>
                        <a:buFontTx/>
                        <a:buNone/>
                        <a:tabLst/>
                        <a:defRPr/>
                      </a:pPr>
                      <a:r>
                        <a:rPr lang="en-US" sz="1000" dirty="0">
                          <a:solidFill>
                            <a:schemeClr val="tx1"/>
                          </a:solidFill>
                        </a:rPr>
                        <a:t>SMBs </a:t>
                      </a:r>
                      <a:r>
                        <a:rPr lang="en-US" sz="1000" b="1" dirty="0">
                          <a:solidFill>
                            <a:schemeClr val="tx1"/>
                          </a:solidFill>
                        </a:rPr>
                        <a:t>saved $20k US per year for full-time remote employees</a:t>
                      </a:r>
                      <a:r>
                        <a:rPr lang="en-US" sz="1000" dirty="0">
                          <a:solidFill>
                            <a:schemeClr val="tx1"/>
                          </a:solidFill>
                        </a:rPr>
                        <a:t>.</a:t>
                      </a:r>
                      <a:r>
                        <a:rPr lang="en-US" sz="1000" baseline="30000" dirty="0">
                          <a:solidFill>
                            <a:schemeClr val="tx1"/>
                          </a:solidFill>
                        </a:rPr>
                        <a:t>10  </a:t>
                      </a:r>
                      <a:r>
                        <a:rPr lang="en-US" sz="1000" dirty="0">
                          <a:solidFill>
                            <a:schemeClr val="tx1"/>
                          </a:solidFill>
                        </a:rPr>
                        <a:t>What’s more is that employee productivity increases on average by 22% and reduces employee turnover by 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083003"/>
                  </a:ext>
                </a:extLst>
              </a:tr>
              <a:tr h="1097172">
                <a:tc>
                  <a:txBody>
                    <a:bodyPr/>
                    <a:lstStyle/>
                    <a:p>
                      <a:pPr marL="0" marR="0" lvl="0" indent="0" algn="l" defTabSz="519439" rtl="0" eaLnBrk="1" fontAlgn="auto" latinLnBrk="0" hangingPunct="1">
                        <a:lnSpc>
                          <a:spcPct val="100000"/>
                        </a:lnSpc>
                        <a:spcBef>
                          <a:spcPts val="0"/>
                        </a:spcBef>
                        <a:spcAft>
                          <a:spcPts val="0"/>
                        </a:spcAft>
                        <a:buClrTx/>
                        <a:buSzTx/>
                        <a:buFontTx/>
                        <a:buNone/>
                        <a:tabLst/>
                        <a:defRPr/>
                      </a:pPr>
                      <a:r>
                        <a:rPr lang="en-US" sz="1000" b="1" i="0" kern="1200" dirty="0">
                          <a:solidFill>
                            <a:srgbClr val="0078D4"/>
                          </a:solidFill>
                          <a:latin typeface="+mn-lt"/>
                          <a:ea typeface="+mn-ea"/>
                          <a:cs typeface="+mn-cs"/>
                        </a:rPr>
                        <a:t>“I know that a new device would be faster, but I’m </a:t>
                      </a:r>
                      <a:br>
                        <a:rPr lang="en-US" sz="1000" b="1" i="0" kern="1200" dirty="0">
                          <a:solidFill>
                            <a:srgbClr val="0078D4"/>
                          </a:solidFill>
                          <a:latin typeface="+mn-lt"/>
                          <a:ea typeface="+mn-ea"/>
                          <a:cs typeface="+mn-cs"/>
                        </a:rPr>
                      </a:br>
                      <a:r>
                        <a:rPr lang="en-US" sz="1000" b="1" i="0" kern="1200" dirty="0">
                          <a:solidFill>
                            <a:srgbClr val="0078D4"/>
                          </a:solidFill>
                          <a:latin typeface="+mn-lt"/>
                          <a:ea typeface="+mn-ea"/>
                          <a:cs typeface="+mn-cs"/>
                        </a:rPr>
                        <a:t>not sure it makes that much of a difference.”</a:t>
                      </a:r>
                    </a:p>
                    <a:p>
                      <a:pPr marL="0" marR="0" lvl="0" indent="0" algn="l" defTabSz="519439" rtl="0" eaLnBrk="1" fontAlgn="auto" latinLnBrk="0" hangingPunct="1">
                        <a:lnSpc>
                          <a:spcPct val="100000"/>
                        </a:lnSpc>
                        <a:spcBef>
                          <a:spcPts val="0"/>
                        </a:spcBef>
                        <a:spcAft>
                          <a:spcPts val="0"/>
                        </a:spcAft>
                        <a:buClrTx/>
                        <a:buSzTx/>
                        <a:buFontTx/>
                        <a:buNone/>
                        <a:tabLst/>
                        <a:defRPr/>
                      </a:pPr>
                      <a:endParaRPr lang="en-US" sz="1000" b="1" i="1" kern="1200" dirty="0">
                        <a:solidFill>
                          <a:srgbClr val="0078D4"/>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9439" rtl="0" eaLnBrk="1" fontAlgn="auto" latinLnBrk="0" hangingPunct="1">
                        <a:lnSpc>
                          <a:spcPct val="100000"/>
                        </a:lnSpc>
                        <a:spcBef>
                          <a:spcPts val="0"/>
                        </a:spcBef>
                        <a:spcAft>
                          <a:spcPts val="0"/>
                        </a:spcAft>
                        <a:buClrTx/>
                        <a:buSzTx/>
                        <a:buFontTx/>
                        <a:buNone/>
                        <a:tabLst/>
                        <a:defRPr/>
                      </a:pPr>
                      <a:r>
                        <a:rPr lang="en-US" sz="1000" dirty="0">
                          <a:solidFill>
                            <a:prstClr val="black">
                              <a:lumMod val="65000"/>
                              <a:lumOff val="35000"/>
                            </a:prstClr>
                          </a:solidFill>
                          <a:latin typeface="Calibri" panose="020F0502020204030204"/>
                        </a:rPr>
                        <a:t>The best part of new devices is that your employees can multi-task like a pro. They’ll get </a:t>
                      </a:r>
                      <a:r>
                        <a:rPr lang="en-US" sz="1000" b="1" dirty="0">
                          <a:solidFill>
                            <a:prstClr val="black">
                              <a:lumMod val="65000"/>
                              <a:lumOff val="35000"/>
                            </a:prstClr>
                          </a:solidFill>
                          <a:latin typeface="Calibri" panose="020F0502020204030204"/>
                        </a:rPr>
                        <a:t>2.1x faster multitasking </a:t>
                      </a:r>
                      <a:r>
                        <a:rPr lang="en-US" sz="1000" dirty="0">
                          <a:solidFill>
                            <a:prstClr val="black">
                              <a:lumMod val="65000"/>
                              <a:lumOff val="35000"/>
                            </a:prstClr>
                          </a:solidFill>
                          <a:latin typeface="Calibri" panose="020F0502020204030204"/>
                        </a:rPr>
                        <a:t>than a 4-year-old PC</a:t>
                      </a:r>
                      <a:r>
                        <a:rPr lang="en-US" sz="1000" baseline="30000" dirty="0">
                          <a:solidFill>
                            <a:prstClr val="black">
                              <a:lumMod val="65000"/>
                              <a:lumOff val="35000"/>
                            </a:prstClr>
                          </a:solidFill>
                          <a:latin typeface="Calibri" panose="020F0502020204030204"/>
                        </a:rPr>
                        <a:t>6, 7, 8</a:t>
                      </a:r>
                    </a:p>
                    <a:p>
                      <a:pPr marL="0" marR="0" lvl="0" indent="0" algn="l" defTabSz="519439" rtl="0" eaLnBrk="1" fontAlgn="auto" latinLnBrk="0" hangingPunct="1">
                        <a:lnSpc>
                          <a:spcPct val="100000"/>
                        </a:lnSpc>
                        <a:spcBef>
                          <a:spcPts val="0"/>
                        </a:spcBef>
                        <a:spcAft>
                          <a:spcPts val="0"/>
                        </a:spcAft>
                        <a:buClrTx/>
                        <a:buSzTx/>
                        <a:buFontTx/>
                        <a:buNone/>
                        <a:tabLst/>
                        <a:defRPr/>
                      </a:pPr>
                      <a:r>
                        <a:rPr lang="en-US" sz="1000" dirty="0">
                          <a:solidFill>
                            <a:prstClr val="black">
                              <a:lumMod val="65000"/>
                              <a:lumOff val="35000"/>
                            </a:prstClr>
                          </a:solidFill>
                          <a:latin typeface="Calibri" panose="020F0502020204030204"/>
                        </a:rPr>
                        <a:t> </a:t>
                      </a:r>
                    </a:p>
                    <a:p>
                      <a:pPr marL="0" marR="0" lvl="0" indent="0" algn="l" defTabSz="519439" rtl="0" eaLnBrk="1" fontAlgn="auto" latinLnBrk="0" hangingPunct="1">
                        <a:lnSpc>
                          <a:spcPct val="100000"/>
                        </a:lnSpc>
                        <a:spcBef>
                          <a:spcPts val="0"/>
                        </a:spcBef>
                        <a:spcAft>
                          <a:spcPts val="0"/>
                        </a:spcAft>
                        <a:buClrTx/>
                        <a:buSzTx/>
                        <a:buFontTx/>
                        <a:buNone/>
                        <a:tabLst/>
                        <a:defRPr/>
                      </a:pPr>
                      <a:r>
                        <a:rPr lang="en-US" sz="1000" b="1" dirty="0">
                          <a:solidFill>
                            <a:prstClr val="black">
                              <a:lumMod val="65000"/>
                              <a:lumOff val="35000"/>
                            </a:prstClr>
                          </a:solidFill>
                          <a:latin typeface="Calibri" panose="020F0502020204030204"/>
                        </a:rPr>
                        <a:t>A modern desktop running on a new device have up to 80% better performance compared to Windows running on a 4-year old laptop</a:t>
                      </a:r>
                      <a:r>
                        <a:rPr lang="en-US" sz="1000" dirty="0">
                          <a:solidFill>
                            <a:prstClr val="black">
                              <a:lumMod val="65000"/>
                              <a:lumOff val="35000"/>
                            </a:prstClr>
                          </a:solidFill>
                          <a:latin typeface="Calibri" panose="020F0502020204030204"/>
                        </a:rPr>
                        <a:t>.</a:t>
                      </a:r>
                      <a:r>
                        <a:rPr lang="en-US" sz="1000" baseline="30000" dirty="0">
                          <a:solidFill>
                            <a:prstClr val="black">
                              <a:lumMod val="65000"/>
                              <a:lumOff val="35000"/>
                            </a:prstClr>
                          </a:solidFill>
                          <a:latin typeface="Calibri" panose="020F0502020204030204"/>
                        </a:rPr>
                        <a:t>7, 8, 9 </a:t>
                      </a:r>
                      <a:r>
                        <a:rPr lang="en-US" sz="1000" dirty="0">
                          <a:solidFill>
                            <a:prstClr val="black">
                              <a:lumMod val="65000"/>
                              <a:lumOff val="35000"/>
                            </a:prstClr>
                          </a:solidFill>
                          <a:latin typeface="Calibri" panose="020F0502020204030204"/>
                        </a:rPr>
                        <a:t>And if you must repair old PCs, you could lose 48 hours of work time</a:t>
                      </a:r>
                      <a:r>
                        <a:rPr lang="en-US" sz="1000" baseline="30000" dirty="0">
                          <a:solidFill>
                            <a:prstClr val="black">
                              <a:lumMod val="65000"/>
                              <a:lumOff val="35000"/>
                            </a:prstClr>
                          </a:solidFill>
                          <a:latin typeface="Calibri" panose="020F0502020204030204"/>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6844333"/>
                  </a:ext>
                </a:extLst>
              </a:tr>
            </a:tbl>
          </a:graphicData>
        </a:graphic>
      </p:graphicFrame>
      <p:sp>
        <p:nvSpPr>
          <p:cNvPr id="52" name="TextBox 51">
            <a:extLst>
              <a:ext uri="{FF2B5EF4-FFF2-40B4-BE49-F238E27FC236}">
                <a16:creationId xmlns:a16="http://schemas.microsoft.com/office/drawing/2014/main" id="{C610AABD-F01F-420E-9F40-EB0084BF6BF5}"/>
              </a:ext>
            </a:extLst>
          </p:cNvPr>
          <p:cNvSpPr txBox="1"/>
          <p:nvPr/>
        </p:nvSpPr>
        <p:spPr>
          <a:xfrm>
            <a:off x="332158" y="6901693"/>
            <a:ext cx="7075794" cy="2031325"/>
          </a:xfrm>
          <a:prstGeom prst="rect">
            <a:avLst/>
          </a:prstGeom>
          <a:noFill/>
        </p:spPr>
        <p:txBody>
          <a:bodyPr wrap="square" rtlCol="0">
            <a:spAutoFit/>
          </a:bodyPr>
          <a:lstStyle/>
          <a:p>
            <a:r>
              <a:rPr lang="en-US" sz="700" dirty="0">
                <a:solidFill>
                  <a:schemeClr val="tx1">
                    <a:lumMod val="60000"/>
                    <a:lumOff val="40000"/>
                  </a:schemeClr>
                </a:solidFill>
              </a:rPr>
              <a:t>Small business is being used as defined in Levelling the trading field for SMEs, World Trade Report 2016. ²Ponemon; 2016 State of Cybersecurity in SMB (USA); Canadian Chamber of Commerce, An Analysis of the Adoption of Internet-based Technology, February 2017. ³Small Biz Daily: 10 Small Business Trends 2018. ⁴SMB PC Study, </a:t>
            </a:r>
            <a:r>
              <a:rPr lang="en-US" sz="700" dirty="0" err="1">
                <a:solidFill>
                  <a:schemeClr val="tx1">
                    <a:lumMod val="60000"/>
                    <a:lumOff val="40000"/>
                  </a:schemeClr>
                </a:solidFill>
              </a:rPr>
              <a:t>Techaisle</a:t>
            </a:r>
            <a:r>
              <a:rPr lang="en-US" sz="700" dirty="0">
                <a:solidFill>
                  <a:schemeClr val="tx1">
                    <a:lumMod val="60000"/>
                    <a:lumOff val="40000"/>
                  </a:schemeClr>
                </a:solidFill>
              </a:rPr>
              <a:t>, 2018". ⁵Hardware / software requirements apply; feature availability may vary. Internet connection required. To check for compatibility and other important installation information, visit your device manufacturer’s website and www.windows.com/windows10specs. Additional requirements may apply over time for updates. ⁶Slack is open in the background while a 2.28 MB, Microsoft PowerPoint.ppt presentation is exported as a 1920x1080 H.264 .mp4 video presentation. While the video presentation is being created 1) a 6.49 MB, 844 page, Microsoft Word .docx document is converted to a 7.98 MB, PDF file and 2) a 70.4 MB, Microsoft Excel .</a:t>
            </a:r>
            <a:r>
              <a:rPr lang="en-US" sz="700" dirty="0" err="1">
                <a:solidFill>
                  <a:schemeClr val="tx1">
                    <a:lumMod val="60000"/>
                    <a:lumOff val="40000"/>
                  </a:schemeClr>
                </a:solidFill>
              </a:rPr>
              <a:t>xlsm</a:t>
            </a:r>
            <a:r>
              <a:rPr lang="en-US" sz="700" dirty="0">
                <a:solidFill>
                  <a:schemeClr val="tx1">
                    <a:lumMod val="60000"/>
                    <a:lumOff val="40000"/>
                  </a:schemeClr>
                </a:solidFill>
              </a:rPr>
              <a:t> macro-enabled worksheet that is recalculated. ⁷REFRESH CONFIGURATIONS NEW: Intel® Core™ i7-8650U (Intel Reference Platform), 15W, 4C8T, Turbo up to 4.2GHz, Memory: 2x4GB DDR4-2400, Storage: Intel® 6000p SSD, Graphics: Intel(R) UHD Graphics 620, BIOS version 117.07 with MCU 0x84, OS: Windows* 10 (version 10.0.16299.192). 4-YEAR-OLD: Intel® Core™ i7-4600U (Intel Reference Platform), 15W, 2C4T, Turbo up to 3.3GHz, Memory: 2x4GB DDR3-1600, Storage: Intel 540s SSD, Graphics: Intel(R) HD Graphics 4400, BIOS version139 with MCU 0x23, OS: Windows* 10 (version 10.0.16299.192). ⁸Software and workloads used in performance tests may have been optimized for performance only on Intel microprocessors. Performance tests, such as </a:t>
            </a:r>
            <a:r>
              <a:rPr lang="en-US" sz="700" dirty="0" err="1">
                <a:solidFill>
                  <a:schemeClr val="tx1">
                    <a:lumMod val="60000"/>
                    <a:lumOff val="40000"/>
                  </a:schemeClr>
                </a:solidFill>
              </a:rPr>
              <a:t>SYSmark</a:t>
            </a:r>
            <a:r>
              <a:rPr lang="en-US" sz="700" dirty="0">
                <a:solidFill>
                  <a:schemeClr val="tx1">
                    <a:lumMod val="60000"/>
                    <a:lumOff val="40000"/>
                  </a:schemeClr>
                </a:solidFill>
              </a:rPr>
              <a:t> and </a:t>
            </a:r>
            <a:r>
              <a:rPr lang="en-US" sz="700" dirty="0" err="1">
                <a:solidFill>
                  <a:schemeClr val="tx1">
                    <a:lumMod val="60000"/>
                    <a:lumOff val="40000"/>
                  </a:schemeClr>
                </a:solidFill>
              </a:rPr>
              <a:t>MobileMark</a:t>
            </a:r>
            <a:r>
              <a:rPr lang="en-US" sz="700" dirty="0">
                <a:solidFill>
                  <a:schemeClr val="tx1">
                    <a:lumMod val="60000"/>
                    <a:lumOff val="40000"/>
                  </a:schemeClr>
                </a:solidFill>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www.intel.com/benchmarks. The benchmark results reported above may need to be revised as additional testing is conducted. The results depend on the specific platform configurations and workloads utilized in the testing, and may not be applicable to any particular user’s components, computer system or workloads. The results are not necessarily representative of other benchmarks and other benchmark results may show greater or lesser impact from mitigations. ⁹</a:t>
            </a:r>
            <a:r>
              <a:rPr lang="en-US" sz="700" dirty="0" err="1">
                <a:solidFill>
                  <a:schemeClr val="tx1">
                    <a:lumMod val="60000"/>
                    <a:lumOff val="40000"/>
                  </a:schemeClr>
                </a:solidFill>
              </a:rPr>
              <a:t>SYSmark</a:t>
            </a:r>
            <a:r>
              <a:rPr lang="en-US" sz="700" dirty="0">
                <a:solidFill>
                  <a:schemeClr val="tx1">
                    <a:lumMod val="60000"/>
                    <a:lumOff val="40000"/>
                  </a:schemeClr>
                </a:solidFill>
              </a:rPr>
              <a:t>* 2014 SE is a benchmark from the </a:t>
            </a:r>
            <a:r>
              <a:rPr lang="en-US" sz="700" dirty="0" err="1">
                <a:solidFill>
                  <a:schemeClr val="tx1">
                    <a:lumMod val="60000"/>
                    <a:lumOff val="40000"/>
                  </a:schemeClr>
                </a:solidFill>
              </a:rPr>
              <a:t>BAPCo</a:t>
            </a:r>
            <a:r>
              <a:rPr lang="en-US" sz="700" dirty="0">
                <a:solidFill>
                  <a:schemeClr val="tx1">
                    <a:lumMod val="60000"/>
                    <a:lumOff val="40000"/>
                  </a:schemeClr>
                </a:solidFill>
              </a:rPr>
              <a:t>* consortium that measures the performance of Windows* platforms. </a:t>
            </a:r>
            <a:r>
              <a:rPr lang="en-US" sz="700" dirty="0" err="1">
                <a:solidFill>
                  <a:schemeClr val="tx1">
                    <a:lumMod val="60000"/>
                    <a:lumOff val="40000"/>
                  </a:schemeClr>
                </a:solidFill>
              </a:rPr>
              <a:t>SYSmark</a:t>
            </a:r>
            <a:r>
              <a:rPr lang="en-US" sz="700" dirty="0">
                <a:solidFill>
                  <a:schemeClr val="tx1">
                    <a:lumMod val="60000"/>
                    <a:lumOff val="40000"/>
                  </a:schemeClr>
                </a:solidFill>
              </a:rPr>
              <a:t> 2014 SE tests four usage scenarios: Office Productivity, Media Creation, Data/Financial Analysis, and Responsiveness. </a:t>
            </a:r>
            <a:r>
              <a:rPr lang="en-US" sz="700" dirty="0" err="1">
                <a:solidFill>
                  <a:schemeClr val="tx1">
                    <a:lumMod val="60000"/>
                    <a:lumOff val="40000"/>
                  </a:schemeClr>
                </a:solidFill>
              </a:rPr>
              <a:t>SYSmark</a:t>
            </a:r>
            <a:r>
              <a:rPr lang="en-US" sz="700" dirty="0">
                <a:solidFill>
                  <a:schemeClr val="tx1">
                    <a:lumMod val="60000"/>
                    <a:lumOff val="40000"/>
                  </a:schemeClr>
                </a:solidFill>
              </a:rPr>
              <a:t> contains real applications from Independent Software Vendors such as Microsoft* and Adobe* </a:t>
            </a:r>
            <a:r>
              <a:rPr lang="en-US" sz="700" baseline="30000" dirty="0">
                <a:solidFill>
                  <a:schemeClr val="tx1">
                    <a:lumMod val="60000"/>
                    <a:lumOff val="40000"/>
                  </a:schemeClr>
                </a:solidFill>
              </a:rPr>
              <a:t>10</a:t>
            </a:r>
            <a:r>
              <a:rPr lang="en-US" sz="700" dirty="0">
                <a:solidFill>
                  <a:schemeClr val="tx1">
                    <a:lumMod val="60000"/>
                    <a:lumOff val="40000"/>
                  </a:schemeClr>
                </a:solidFill>
              </a:rPr>
              <a:t>Small Business Trends; Remote Working Policies Can Benefit Small Business, Nov 1, 2017.</a:t>
            </a:r>
          </a:p>
        </p:txBody>
      </p:sp>
      <p:sp>
        <p:nvSpPr>
          <p:cNvPr id="65" name="Rectangle 64">
            <a:extLst>
              <a:ext uri="{FF2B5EF4-FFF2-40B4-BE49-F238E27FC236}">
                <a16:creationId xmlns:a16="http://schemas.microsoft.com/office/drawing/2014/main" id="{85F17777-410A-474C-951D-5D02EB5AE13F}"/>
              </a:ext>
            </a:extLst>
          </p:cNvPr>
          <p:cNvSpPr/>
          <p:nvPr/>
        </p:nvSpPr>
        <p:spPr bwMode="auto">
          <a:xfrm>
            <a:off x="381001" y="626306"/>
            <a:ext cx="7026952"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50" fontAlgn="base">
              <a:spcBef>
                <a:spcPct val="0"/>
              </a:spcBef>
              <a:spcAft>
                <a:spcPct val="0"/>
              </a:spcAft>
              <a:defRPr/>
            </a:pPr>
            <a:r>
              <a:rPr lang="en-US" sz="1600" b="1" dirty="0">
                <a:solidFill>
                  <a:srgbClr val="FFFFFF"/>
                </a:solidFill>
                <a:latin typeface="Segoe UI"/>
                <a:ea typeface="Segoe UI" pitchFamily="34" charset="0"/>
                <a:cs typeface="Segoe UI" pitchFamily="34" charset="0"/>
              </a:rPr>
              <a:t>Help customers overcome objections to a modern desktop. </a:t>
            </a:r>
          </a:p>
          <a:p>
            <a:pPr defTabSz="1078150" fontAlgn="base">
              <a:spcBef>
                <a:spcPct val="0"/>
              </a:spcBef>
              <a:spcAft>
                <a:spcPct val="0"/>
              </a:spcAft>
              <a:defRPr/>
            </a:pPr>
            <a:r>
              <a:rPr lang="en-US" sz="1200" dirty="0">
                <a:solidFill>
                  <a:schemeClr val="bg1">
                    <a:alpha val="85000"/>
                  </a:schemeClr>
                </a:solidFill>
                <a:cs typeface="Segoe UI" pitchFamily="34" charset="0"/>
              </a:rPr>
              <a:t>It is important to recognize our customer’s concerns as valid and to work with them to </a:t>
            </a:r>
          </a:p>
          <a:p>
            <a:pPr defTabSz="1078150" fontAlgn="base">
              <a:spcBef>
                <a:spcPct val="0"/>
              </a:spcBef>
              <a:spcAft>
                <a:spcPct val="0"/>
              </a:spcAft>
              <a:defRPr/>
            </a:pPr>
            <a:r>
              <a:rPr lang="en-US" sz="1200" dirty="0">
                <a:solidFill>
                  <a:schemeClr val="bg1">
                    <a:alpha val="85000"/>
                  </a:schemeClr>
                </a:solidFill>
                <a:cs typeface="Segoe UI" pitchFamily="34" charset="0"/>
              </a:rPr>
              <a:t>understand what resources they will have to determine the best approach forward.</a:t>
            </a:r>
            <a:endParaRPr lang="en-US" sz="1200" dirty="0">
              <a:solidFill>
                <a:srgbClr val="FFFFFF"/>
              </a:solidFill>
              <a:latin typeface="Segoe UI"/>
              <a:ea typeface="Segoe UI" pitchFamily="34" charset="0"/>
              <a:cs typeface="Segoe UI"/>
            </a:endParaRPr>
          </a:p>
        </p:txBody>
      </p:sp>
      <p:sp>
        <p:nvSpPr>
          <p:cNvPr id="66" name="Footer Placeholder 2">
            <a:extLst>
              <a:ext uri="{FF2B5EF4-FFF2-40B4-BE49-F238E27FC236}">
                <a16:creationId xmlns:a16="http://schemas.microsoft.com/office/drawing/2014/main" id="{51A05C51-BC68-4E35-9EA4-0D2C4CF2B343}"/>
              </a:ext>
            </a:extLst>
          </p:cNvPr>
          <p:cNvSpPr txBox="1">
            <a:spLocks/>
          </p:cNvSpPr>
          <p:nvPr/>
        </p:nvSpPr>
        <p:spPr>
          <a:xfrm>
            <a:off x="2694669" y="8912424"/>
            <a:ext cx="2939775"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n-US" sz="900" dirty="0">
                <a:solidFill>
                  <a:schemeClr val="tx1">
                    <a:lumMod val="90000"/>
                    <a:lumOff val="10000"/>
                  </a:schemeClr>
                </a:solidFill>
              </a:rPr>
              <a:t>Microsoft Confidential | Internal and partner use only</a:t>
            </a:r>
          </a:p>
        </p:txBody>
      </p:sp>
    </p:spTree>
    <p:extLst>
      <p:ext uri="{BB962C8B-B14F-4D97-AF65-F5344CB8AC3E}">
        <p14:creationId xmlns:p14="http://schemas.microsoft.com/office/powerpoint/2010/main" val="106580623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kfdbewSvEGWvfi68mRwVg"/>
</p:tagLst>
</file>

<file path=ppt/theme/theme1.xml><?xml version="1.0" encoding="utf-8"?>
<a:theme xmlns:a="http://schemas.openxmlformats.org/drawingml/2006/main" name="12_Windows 10 Brand Template 16x9">
  <a:themeElements>
    <a:clrScheme name="Custom 64">
      <a:dk1>
        <a:srgbClr val="646464"/>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0059A1"/>
      </a:hlink>
      <a:folHlink>
        <a:srgbClr val="0059A1"/>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FD425C35-B058-4CFD-9184-11AE0751879F}" vid="{C12E7965-FA63-4980-B27D-8E088AD585E5}"/>
    </a:ext>
  </a:extLst>
</a:theme>
</file>

<file path=ppt/theme/theme2.xml><?xml version="1.0" encoding="utf-8"?>
<a:theme xmlns:a="http://schemas.openxmlformats.org/drawingml/2006/main" name="12_Office 365 PPT Template - 2017">
  <a:themeElements>
    <a:clrScheme name="Custom 75">
      <a:dk1>
        <a:srgbClr val="2F2F2F"/>
      </a:dk1>
      <a:lt1>
        <a:srgbClr val="E6E6E6"/>
      </a:lt1>
      <a:dk2>
        <a:srgbClr val="2F2F2F"/>
      </a:dk2>
      <a:lt2>
        <a:srgbClr val="FFFFFF"/>
      </a:lt2>
      <a:accent1>
        <a:srgbClr val="0078D7"/>
      </a:accent1>
      <a:accent2>
        <a:srgbClr val="2F2F2F"/>
      </a:accent2>
      <a:accent3>
        <a:srgbClr val="D2D2D2"/>
      </a:accent3>
      <a:accent4>
        <a:srgbClr val="E6E6E6"/>
      </a:accent4>
      <a:accent5>
        <a:srgbClr val="2F2F2F"/>
      </a:accent5>
      <a:accent6>
        <a:srgbClr val="D2D2D2"/>
      </a:accent6>
      <a:hlink>
        <a:srgbClr val="0078D7"/>
      </a:hlink>
      <a:folHlink>
        <a:srgbClr val="0078D7"/>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_FY18_Windows 10 S_v1_15Sept2017" id="{05E2A9AA-32EA-4663-A8DC-52176607CBCF}" vid="{63D085AE-F9AA-4B11-84A5-F7A6C20B7E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MSG KM Open Document" ma:contentTypeID="0x0101000E4CB7077FEE4FF7AE86D4A500EEC780030016C849C62B10EB41ACA8C7EEDEF40BB200163887025105364D8153C6080327FC09" ma:contentTypeVersion="32" ma:contentTypeDescription="" ma:contentTypeScope="" ma:versionID="ca4b9d6c60b71de0b2ca1365768bad9a">
  <xsd:schema xmlns:xsd="http://www.w3.org/2001/XMLSchema" xmlns:xs="http://www.w3.org/2001/XMLSchema" xmlns:p="http://schemas.microsoft.com/office/2006/metadata/properties" xmlns:ns1="http://schemas.microsoft.com/sharepoint/v3" xmlns:ns2="230e9df3-be65-4c73-a93b-d1236ebd677e" xmlns:ns3="230E9DF3-BE65-4C73-A93B-D1236EBD677E" xmlns:ns4="b618e6b4-47fe-42e5-aeb1-b3107e5af189" targetNamespace="http://schemas.microsoft.com/office/2006/metadata/properties" ma:root="true" ma:fieldsID="818500b0ccd7a5edcf20b08b5b9c9ec7" ns1:_="" ns2:_="" ns3:_="" ns4:_="">
    <xsd:import namespace="http://schemas.microsoft.com/sharepoint/v3"/>
    <xsd:import namespace="230e9df3-be65-4c73-a93b-d1236ebd677e"/>
    <xsd:import namespace="230E9DF3-BE65-4C73-A93B-D1236EBD677E"/>
    <xsd:import namespace="b618e6b4-47fe-42e5-aeb1-b3107e5af189"/>
    <xsd:element name="properties">
      <xsd:complexType>
        <xsd:sequence>
          <xsd:element name="documentManagement">
            <xsd:complexType>
              <xsd:all>
                <xsd:element ref="ns1:RoutingRuleDescription" minOccurs="0"/>
                <xsd:element ref="ns2:DocumentDescription" minOccurs="0"/>
                <xsd:element ref="ns2:Owner" minOccurs="0"/>
                <xsd:element ref="ns3:PublishDate" minOccurs="0"/>
                <xsd:element ref="ns1:PublishingPageContent" minOccurs="0"/>
                <xsd:element ref="ns2:Thumbnail1" minOccurs="0"/>
                <xsd:element ref="ns1:PublishingExpirationDate" minOccurs="0"/>
                <xsd:element ref="ns3:ApplyWorkflowRules" minOccurs="0"/>
                <xsd:element ref="ns2:ContentID" minOccurs="0"/>
                <xsd:element ref="ns2:Blog_x0020_Name" minOccurs="0"/>
                <xsd:element ref="ns2:Coowner" minOccurs="0"/>
                <xsd:element ref="ns1:AverageRating" minOccurs="0"/>
                <xsd:element ref="ns1:RatingCount" minOccurs="0"/>
                <xsd:element ref="ns2:FolderExtensions" minOccurs="0"/>
                <xsd:element ref="ns2:ParentID1" minOccurs="0"/>
                <xsd:element ref="ns2:GenericText2" minOccurs="0"/>
                <xsd:element ref="ns2:GenericHTML1" minOccurs="0"/>
                <xsd:element ref="ns2:od9986d31974458fb3007746ec0bce5f" minOccurs="0"/>
                <xsd:element ref="ns2:k21a64daf20d4502b2796a1c6b8ce6c8" minOccurs="0"/>
                <xsd:element ref="ns2:ef109fd36bcf4bcd9dd945731030600b" minOccurs="0"/>
                <xsd:element ref="ns2:hd9637eefc984b85b6097c6374e15725" minOccurs="0"/>
                <xsd:element ref="ns2:ga0c0bf70a6644469c61b3efa7025301" minOccurs="0"/>
                <xsd:element ref="ns2:i1b478372f814787abd313030b81fcb2" minOccurs="0"/>
                <xsd:element ref="ns2:i0d941ee1e744ffea7aeee9924c91cbb" minOccurs="0"/>
                <xsd:element ref="ns2:m6d26e40ac264097a006193f92232ece" minOccurs="0"/>
                <xsd:element ref="ns2:kf34bcdc8fc34e479d3f94c6210e8e27" minOccurs="0"/>
                <xsd:element ref="ns2:mb88723863e1404388ba3733387d48df" minOccurs="0"/>
                <xsd:element ref="ns2:TaxCatchAll" minOccurs="0"/>
                <xsd:element ref="ns2:k20e0dfa74bf4e44818db03027b0ccd8" minOccurs="0"/>
                <xsd:element ref="ns2:l3c3ea61849e4288a8acc49bb5388e8c" minOccurs="0"/>
                <xsd:element ref="ns2:ec5b2ad5c27b45fb8a00a1f27c7ce1ae" minOccurs="0"/>
                <xsd:element ref="ns2:TaxCatchAllLabel" minOccurs="0"/>
                <xsd:element ref="ns2:b60f8d2dbb984f349d80d8196897f4d3" minOccurs="0"/>
                <xsd:element ref="ns2:TaxKeywordTaxHTField" minOccurs="0"/>
                <xsd:element ref="ns2:m6c7b4717b6346e6a075a59dd47eac69" minOccurs="0"/>
                <xsd:element ref="ns2:ConfidentialityTaxHTField0" minOccurs="0"/>
                <xsd:element ref="ns2:b4224c12c78d42ea9b214de0badf8358" minOccurs="0"/>
                <xsd:element ref="ns2:_dlc_DocId" minOccurs="0"/>
                <xsd:element ref="ns2:_dlc_DocIdPersistId" minOccurs="0"/>
                <xsd:element ref="ns2:eb54ac91059940029a3cc8a4ff5af673" minOccurs="0"/>
                <xsd:element ref="ns2:_dlc_DocIdUrl" minOccurs="0"/>
                <xsd:element ref="ns1:ReportOwner" minOccurs="0"/>
                <xsd:element ref="ns2:bf80e81150e248c48aa8cffdf0021a1f"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hidden="true" ma:internalName="RoutingRuleDescription" ma:readOnly="false">
      <xsd:simpleType>
        <xsd:restriction base="dms:Text">
          <xsd:maxLength value="255"/>
        </xsd:restriction>
      </xsd:simpleType>
    </xsd:element>
    <xsd:element name="PublishingPageContent" ma:index="9"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AverageRating" ma:index="28"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ReportOwner" ma:index="70"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15" nillable="true" ma:displayName="Content ID" ma:indexed="true" ma:internalName="ContentID" ma:readOnly="false">
      <xsd:simpleType>
        <xsd:restriction base="dms:Text">
          <xsd:maxLength value="255"/>
        </xsd:restriction>
      </xsd:simpleType>
    </xsd:element>
    <xsd:element name="Blog_x0020_Name" ma:index="16" nillable="true" ma:displayName="Blog Name" ma:description="Title of an Infopedia Blog" ma:internalName="Blog_x0020_Name">
      <xsd:simpleType>
        <xsd:restriction base="dms:Text">
          <xsd:maxLength value="255"/>
        </xsd:restriction>
      </xsd:simpleType>
    </xsd:element>
    <xsd:element name="Coowner" ma:index="22"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olderExtensions" ma:index="35" nillable="true" ma:displayName="Folder Extensions" ma:description="On-DocSet sub folder to support inactive documents views." ma:internalName="FolderExtensions">
      <xsd:simpleType>
        <xsd:restriction base="dms:Unknown"/>
      </xsd:simpleType>
    </xsd:element>
    <xsd:element name="ParentID1" ma:index="36" nillable="true" ma:displayName="ParentID" ma:description="Used to maintain the parent-child relationship within Document Set and Documents" ma:indexed="true" ma:internalName="ParentID1">
      <xsd:simpleType>
        <xsd:restriction base="dms:Text">
          <xsd:maxLength value="255"/>
        </xsd:restriction>
      </xsd:simpleType>
    </xsd:element>
    <xsd:element name="GenericText2" ma:index="38" nillable="true" ma:displayName="GenericText2" ma:description="Generic field for future features in implementation" ma:indexed="true" ma:internalName="GenericText2">
      <xsd:simpleType>
        <xsd:restriction base="dms:Text">
          <xsd:maxLength value="255"/>
        </xsd:restriction>
      </xsd:simpleType>
    </xsd:element>
    <xsd:element name="GenericHTML1" ma:index="39" nillable="true" ma:displayName="GenericHTML1" ma:description="Generic field for future features in implementation" ma:internalName="GenericHTML1">
      <xsd:simpleType>
        <xsd:restriction base="dms:Unknown"/>
      </xsd:simpleType>
    </xsd:element>
    <xsd:element name="od9986d31974458fb3007746ec0bce5f" ma:index="40"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k21a64daf20d4502b2796a1c6b8ce6c8" ma:index="41"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43"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hd9637eefc984b85b6097c6374e15725" ma:index="44"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ga0c0bf70a6644469c61b3efa7025301" ma:index="45" nillable="true" ma:taxonomy="true" ma:internalName="ga0c0bf70a6644469c61b3efa7025301" ma:taxonomyFieldName="ExperienceContentType" ma:displayName="Experience Content Type" ma:default="" ma:fieldId="{0a0c0bf7-0a66-4446-9c61-b3efa7025301}" ma:sspId="e385fb40-52d4-4fae-9c5b-3e8ff8a5878e" ma:termSetId="5ebd4bde-7300-4f6f-8671-0d8e806c9260" ma:anchorId="f79c226e-0a27-41a1-99b5-91ff9ea65615"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i0d941ee1e744ffea7aeee9924c91cbb" ma:index="49"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m6d26e40ac264097a006193f92232ece" ma:index="50"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kf34bcdc8fc34e479d3f94c6210e8e27" ma:index="51"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mb88723863e1404388ba3733387d48df" ma:index="53"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TaxCatchAll" ma:index="54" nillable="true" ma:displayName="Taxonomy Catch All Column" ma:description="" ma:hidden="true" ma:list="{79eb6d77-6000-4a3e-94a1-02065c4843b2}" ma:internalName="TaxCatchAll" ma:showField="CatchAllData" ma:web="968a269b-7438-4d12-9dc1-e5dc1b26ce59">
      <xsd:complexType>
        <xsd:complexContent>
          <xsd:extension base="dms:MultiChoiceLookup">
            <xsd:sequence>
              <xsd:element name="Value" type="dms:Lookup" maxOccurs="unbounded" minOccurs="0" nillable="true"/>
            </xsd:sequence>
          </xsd:extension>
        </xsd:complexContent>
      </xsd:complexType>
    </xsd:element>
    <xsd:element name="k20e0dfa74bf4e44818db03027b0ccd8" ma:index="55"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3c3ea61849e4288a8acc49bb5388e8c" ma:index="57"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ec5b2ad5c27b45fb8a00a1f27c7ce1ae" ma:index="59"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TaxCatchAllLabel" ma:index="60" nillable="true" ma:displayName="Taxonomy Catch All Column1" ma:description="" ma:hidden="true" ma:list="{79eb6d77-6000-4a3e-94a1-02065c4843b2}" ma:internalName="TaxCatchAllLabel" ma:readOnly="true" ma:showField="CatchAllDataLabel" ma:web="968a269b-7438-4d12-9dc1-e5dc1b26ce59">
      <xsd:complexType>
        <xsd:complexContent>
          <xsd:extension base="dms:MultiChoiceLookup">
            <xsd:sequence>
              <xsd:element name="Value" type="dms:Lookup" maxOccurs="unbounded" minOccurs="0" nillable="true"/>
            </xsd:sequence>
          </xsd:extension>
        </xsd:complexContent>
      </xsd:complexType>
    </xsd:element>
    <xsd:element name="b60f8d2dbb984f349d80d8196897f4d3" ma:index="61"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TaxKeywordTaxHTField" ma:index="62"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m6c7b4717b6346e6a075a59dd47eac69" ma:index="63"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ConfidentialityTaxHTField0" ma:index="64" ma:taxonomy="true" ma:internalName="ConfidentialityTaxHTField0" ma:taxonomyFieldName="Confidentiality" ma:displayName="Maximum Reach" ma:default="5;#internal users|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4224c12c78d42ea9b214de0badf8358" ma:index="65" nillable="true" ma:taxonomy="true" ma:internalName="b4224c12c78d42ea9b214de0badf8358" ma:taxonomyFieldName="EnterpriseDomainTags" ma:displayName="SMSG Extended 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66" nillable="true" ma:displayName="Document ID Value" ma:description="The value of the document ID assigned to this item." ma:internalName="_dlc_DocId" ma:readOnly="true">
      <xsd:simpleType>
        <xsd:restriction base="dms:Text"/>
      </xsd:simpleType>
    </xsd:element>
    <xsd:element name="_dlc_DocIdPersistId" ma:index="67" nillable="true" ma:displayName="Persist ID" ma:description="Keep ID on add." ma:hidden="true" ma:internalName="_dlc_DocIdPersistId" ma:readOnly="true">
      <xsd:simpleType>
        <xsd:restriction base="dms:Boolean"/>
      </xsd:simpleType>
    </xsd:element>
    <xsd:element name="eb54ac91059940029a3cc8a4ff5af673" ma:index="68"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_dlc_DocIdUrl" ma:index="6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bf80e81150e248c48aa8cffdf0021a1f" ma:index="71"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4"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b618e6b4-47fe-42e5-aeb1-b3107e5af189" elementFormDefault="qualified">
    <xsd:import namespace="http://schemas.microsoft.com/office/2006/documentManagement/types"/>
    <xsd:import namespace="http://schemas.microsoft.com/office/infopath/2007/PartnerControls"/>
    <xsd:element name="MediaServiceEventHashCode" ma:index="73" nillable="true" ma:displayName="MediaServiceEventHashCode" ma:hidden="true" ma:internalName="MediaServiceEventHashCode" ma:readOnly="true">
      <xsd:simpleType>
        <xsd:restriction base="dms:Text"/>
      </xsd:simpleType>
    </xsd:element>
    <xsd:element name="MediaServiceGenerationTime" ma:index="7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c0038cac-972e-4262-9dc6-a53ba4ce711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70D1BCD6F43D44F933033D97AAD65A2" ma:contentTypeVersion="7" ma:contentTypeDescription="Create a new document." ma:contentTypeScope="" ma:versionID="0760552271f261b6eafb098393efdb4e">
  <xsd:schema xmlns:xsd="http://www.w3.org/2001/XMLSchema" xmlns:xs="http://www.w3.org/2001/XMLSchema" xmlns:p="http://schemas.microsoft.com/office/2006/metadata/properties" xmlns:ns2="c0038cac-972e-4262-9dc6-a53ba4ce711b" xmlns:ns3="95079f09-50e8-482c-9230-d44f34515c3b" targetNamespace="http://schemas.microsoft.com/office/2006/metadata/properties" ma:root="true" ma:fieldsID="b50cfb189eacb6baccee064588fa6173" ns2:_="" ns3:_="">
    <xsd:import namespace="c0038cac-972e-4262-9dc6-a53ba4ce711b"/>
    <xsd:import namespace="95079f09-50e8-482c-9230-d44f34515c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38cac-972e-4262-9dc6-a53ba4ce71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fals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079f09-50e8-482c-9230-d44f34515c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0567CF8-8954-42B0-B6F0-2030F55387C1}"/>
</file>

<file path=customXml/itemProps2.xml><?xml version="1.0" encoding="utf-8"?>
<ds:datastoreItem xmlns:ds="http://schemas.openxmlformats.org/officeDocument/2006/customXml" ds:itemID="{D099B728-1911-4A8A-86ED-484F8A44511E}">
  <ds:schemaRefs>
    <ds:schemaRef ds:uri="55fded89-baea-43f0-84b7-e4d5d87e661b"/>
    <ds:schemaRef ds:uri="http://purl.org/dc/elements/1.1/"/>
    <ds:schemaRef ds:uri="http://schemas.microsoft.com/office/2006/metadata/properties"/>
    <ds:schemaRef ds:uri="549a17ab-292d-4ebf-848c-ef8fcf795df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4DF23EA-3A30-4ED1-AC36-CE075C370BE4}">
  <ds:schemaRefs>
    <ds:schemaRef ds:uri="http://schemas.microsoft.com/sharepoint/v3/contenttype/forms"/>
  </ds:schemaRefs>
</ds:datastoreItem>
</file>

<file path=customXml/itemProps4.xml><?xml version="1.0" encoding="utf-8"?>
<ds:datastoreItem xmlns:ds="http://schemas.openxmlformats.org/officeDocument/2006/customXml" ds:itemID="{C0D25063-01BF-462E-8F78-09D9E8BD0723}"/>
</file>

<file path=customXml/itemProps5.xml><?xml version="1.0" encoding="utf-8"?>
<ds:datastoreItem xmlns:ds="http://schemas.openxmlformats.org/officeDocument/2006/customXml" ds:itemID="{60D1D5AA-C78A-475B-881A-90B478FD340E}"/>
</file>

<file path=docProps/app.xml><?xml version="1.0" encoding="utf-8"?>
<Properties xmlns="http://schemas.openxmlformats.org/officeDocument/2006/extended-properties" xmlns:vt="http://schemas.openxmlformats.org/officeDocument/2006/docPropsVTypes">
  <TotalTime>4012</TotalTime>
  <Words>3772</Words>
  <Application>Microsoft Office PowerPoint</Application>
  <PresentationFormat>Custom</PresentationFormat>
  <Paragraphs>280</Paragraphs>
  <Slides>5</Slides>
  <Notes>4</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12_Windows 10 Brand Template 16x9</vt:lpstr>
      <vt:lpstr>12_Office 365 PPT Template - 2017</vt:lpstr>
      <vt:lpstr>PowerPoint Presentation</vt:lpstr>
      <vt:lpstr>PowerPoint Presentation</vt:lpstr>
      <vt:lpstr>Choose the right Windows 10 pro device</vt:lpstr>
      <vt:lpstr>Enable modern scenarios with Microsoft 365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 Campaign Sales Guide - Microsoft 365</dc:title>
  <dc:creator>Louisa Gauthier</dc:creator>
  <cp:lastModifiedBy>Marc Faerber</cp:lastModifiedBy>
  <cp:revision>16</cp:revision>
  <cp:lastPrinted>2018-10-12T20:24:23Z</cp:lastPrinted>
  <dcterms:modified xsi:type="dcterms:W3CDTF">2018-10-19T19:58:20Z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0x010100370D1BCD6F43D44F933033D97AAD65A2</vt:lpwstr>
  </property>
  <property fmtid="{D5CDD505-2E9C-101B-9397-08002B2CF9AE}" pid="3" name="_dlc_DocIdItemGuid">
    <vt:lpwstr>cd500dba-9f19-44bf-96fe-cef57091655a</vt:lpwstr>
  </property>
  <property fmtid="{D5CDD505-2E9C-101B-9397-08002B2CF9AE}" pid="4" name="MSIP_Label_f42aa342-8706-4288-bd11-ebb85995028c_Enabled">
    <vt:lpwstr>True</vt:lpwstr>
  </property>
  <property fmtid="{D5CDD505-2E9C-101B-9397-08002B2CF9AE}" pid="5" name="MSIP_Label_f42aa342-8706-4288-bd11-ebb85995028c_SiteId">
    <vt:lpwstr>72f988bf-86f1-41af-91ab-2d7cd011db47</vt:lpwstr>
  </property>
  <property fmtid="{D5CDD505-2E9C-101B-9397-08002B2CF9AE}" pid="6" name="MSIP_Label_f42aa342-8706-4288-bd11-ebb85995028c_Owner">
    <vt:lpwstr>strinen@microsoft.com</vt:lpwstr>
  </property>
  <property fmtid="{D5CDD505-2E9C-101B-9397-08002B2CF9AE}" pid="7" name="MSIP_Label_f42aa342-8706-4288-bd11-ebb85995028c_SetDate">
    <vt:lpwstr>2018-03-08T01:55:09.8123273Z</vt:lpwstr>
  </property>
  <property fmtid="{D5CDD505-2E9C-101B-9397-08002B2CF9AE}" pid="8" name="MSIP_Label_f42aa342-8706-4288-bd11-ebb85995028c_Name">
    <vt:lpwstr>General</vt:lpwstr>
  </property>
  <property fmtid="{D5CDD505-2E9C-101B-9397-08002B2CF9AE}" pid="9" name="MSIP_Label_f42aa342-8706-4288-bd11-ebb85995028c_Application">
    <vt:lpwstr>Microsoft Azure Information Protection</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y fmtid="{D5CDD505-2E9C-101B-9397-08002B2CF9AE}" pid="12" name="of67e5d4b76f4a9db8769983fda9cec0">
    <vt:lpwstr/>
  </property>
  <property fmtid="{D5CDD505-2E9C-101B-9397-08002B2CF9AE}" pid="13" name="NewsType">
    <vt:lpwstr/>
  </property>
  <property fmtid="{D5CDD505-2E9C-101B-9397-08002B2CF9AE}" pid="14" name="TaxKeyword">
    <vt:lpwstr/>
  </property>
  <property fmtid="{D5CDD505-2E9C-101B-9397-08002B2CF9AE}" pid="15" name="_dlc_policyId">
    <vt:lpwstr/>
  </property>
  <property fmtid="{D5CDD505-2E9C-101B-9397-08002B2CF9AE}" pid="16" name="Region">
    <vt:lpwstr/>
  </property>
  <property fmtid="{D5CDD505-2E9C-101B-9397-08002B2CF9AE}" pid="17" name="Confidentiality">
    <vt:lpwstr>114;#partner ready|207d4327-6b5f-454c-8f06-5ab2802d5700</vt:lpwstr>
  </property>
  <property fmtid="{D5CDD505-2E9C-101B-9397-08002B2CF9AE}" pid="18" name="ItemType">
    <vt:lpwstr/>
  </property>
  <property fmtid="{D5CDD505-2E9C-101B-9397-08002B2CF9AE}" pid="19" name="MSProducts">
    <vt:lpwstr/>
  </property>
  <property fmtid="{D5CDD505-2E9C-101B-9397-08002B2CF9AE}" pid="20" name="Industries">
    <vt:lpwstr/>
  </property>
  <property fmtid="{D5CDD505-2E9C-101B-9397-08002B2CF9AE}" pid="21" name="Competitors">
    <vt:lpwstr/>
  </property>
  <property fmtid="{D5CDD505-2E9C-101B-9397-08002B2CF9AE}" pid="22" name="SMSGDomain">
    <vt:lpwstr/>
  </property>
  <property fmtid="{D5CDD505-2E9C-101B-9397-08002B2CF9AE}" pid="23" name="ExperienceContentType">
    <vt:lpwstr/>
  </property>
  <property fmtid="{D5CDD505-2E9C-101B-9397-08002B2CF9AE}" pid="24" name="BusinessArchitecture">
    <vt:lpwstr/>
  </property>
  <property fmtid="{D5CDD505-2E9C-101B-9397-08002B2CF9AE}" pid="25" name="Products">
    <vt:lpwstr/>
  </property>
  <property fmtid="{D5CDD505-2E9C-101B-9397-08002B2CF9AE}" pid="26" name="l6f004f21209409da86a713c0f24627d">
    <vt:lpwstr/>
  </property>
  <property fmtid="{D5CDD505-2E9C-101B-9397-08002B2CF9AE}" pid="27" name="MSProductsTaxHTField0">
    <vt:lpwstr/>
  </property>
  <property fmtid="{D5CDD505-2E9C-101B-9397-08002B2CF9AE}" pid="28" name="Groups">
    <vt:lpwstr/>
  </property>
  <property fmtid="{D5CDD505-2E9C-101B-9397-08002B2CF9AE}" pid="29" name="Topics">
    <vt:lpwstr/>
  </property>
  <property fmtid="{D5CDD505-2E9C-101B-9397-08002B2CF9AE}" pid="30" name="Languages">
    <vt:lpwstr/>
  </property>
  <property fmtid="{D5CDD505-2E9C-101B-9397-08002B2CF9AE}" pid="31" name="e8080b0481964c759b2c36ae49591b31">
    <vt:lpwstr/>
  </property>
  <property fmtid="{D5CDD505-2E9C-101B-9397-08002B2CF9AE}" pid="32" name="_docset_NoMedatataSyncRequired">
    <vt:lpwstr>False</vt:lpwstr>
  </property>
  <property fmtid="{D5CDD505-2E9C-101B-9397-08002B2CF9AE}" pid="33" name="TechnicalLevel">
    <vt:lpwstr/>
  </property>
  <property fmtid="{D5CDD505-2E9C-101B-9397-08002B2CF9AE}" pid="34" name="Audiences">
    <vt:lpwstr/>
  </property>
  <property fmtid="{D5CDD505-2E9C-101B-9397-08002B2CF9AE}" pid="35" name="ldac8aee9d1f469e8cd8c3f8d6a615f2">
    <vt:lpwstr/>
  </property>
  <property fmtid="{D5CDD505-2E9C-101B-9397-08002B2CF9AE}" pid="36" name="EmployeeRole">
    <vt:lpwstr/>
  </property>
  <property fmtid="{D5CDD505-2E9C-101B-9397-08002B2CF9AE}" pid="37" name="NewsTopic">
    <vt:lpwstr/>
  </property>
  <property fmtid="{D5CDD505-2E9C-101B-9397-08002B2CF9AE}" pid="38" name="Roles">
    <vt:lpwstr/>
  </property>
  <property fmtid="{D5CDD505-2E9C-101B-9397-08002B2CF9AE}" pid="39" name="ItemRetentionFormula">
    <vt:lpwstr/>
  </property>
  <property fmtid="{D5CDD505-2E9C-101B-9397-08002B2CF9AE}" pid="40" name="NewsSource">
    <vt:lpwstr/>
  </property>
  <property fmtid="{D5CDD505-2E9C-101B-9397-08002B2CF9AE}" pid="41" name="SMSGTags">
    <vt:lpwstr/>
  </property>
  <property fmtid="{D5CDD505-2E9C-101B-9397-08002B2CF9AE}" pid="42" name="MSPhysicalGeography">
    <vt:lpwstr/>
  </property>
  <property fmtid="{D5CDD505-2E9C-101B-9397-08002B2CF9AE}" pid="43" name="j3562c58ee414e028925bc902cfc01a1">
    <vt:lpwstr/>
  </property>
  <property fmtid="{D5CDD505-2E9C-101B-9397-08002B2CF9AE}" pid="44" name="EnterpriseDomainTags">
    <vt:lpwstr/>
  </property>
  <property fmtid="{D5CDD505-2E9C-101B-9397-08002B2CF9AE}" pid="45" name="ActivitiesAndPrograms">
    <vt:lpwstr/>
  </property>
  <property fmtid="{D5CDD505-2E9C-101B-9397-08002B2CF9AE}" pid="46" name="Partners">
    <vt:lpwstr/>
  </property>
  <property fmtid="{D5CDD505-2E9C-101B-9397-08002B2CF9AE}" pid="47" name="la4444b61d19467597d63190b69ac227">
    <vt:lpwstr/>
  </property>
  <property fmtid="{D5CDD505-2E9C-101B-9397-08002B2CF9AE}" pid="48" name="Segments">
    <vt:lpwstr/>
  </property>
</Properties>
</file>