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1.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696" r:id="rId10"/>
    <p:sldMasterId id="2147485069" r:id="rId11"/>
    <p:sldMasterId id="2147485107" r:id="rId12"/>
    <p:sldMasterId id="2147485128" r:id="rId13"/>
    <p:sldMasterId id="2147485154" r:id="rId14"/>
    <p:sldMasterId id="2147485174" r:id="rId15"/>
    <p:sldMasterId id="2147485195" r:id="rId16"/>
    <p:sldMasterId id="2147485225" r:id="rId17"/>
    <p:sldMasterId id="2147485253" r:id="rId18"/>
    <p:sldMasterId id="2147485276" r:id="rId19"/>
  </p:sldMasterIdLst>
  <p:notesMasterIdLst>
    <p:notesMasterId r:id="rId97"/>
  </p:notesMasterIdLst>
  <p:sldIdLst>
    <p:sldId id="302" r:id="rId20"/>
    <p:sldId id="4221" r:id="rId21"/>
    <p:sldId id="4222" r:id="rId22"/>
    <p:sldId id="4223" r:id="rId23"/>
    <p:sldId id="4224" r:id="rId24"/>
    <p:sldId id="4225" r:id="rId25"/>
    <p:sldId id="4226" r:id="rId26"/>
    <p:sldId id="4188" r:id="rId27"/>
    <p:sldId id="4227" r:id="rId28"/>
    <p:sldId id="3886" r:id="rId29"/>
    <p:sldId id="4228" r:id="rId30"/>
    <p:sldId id="4229" r:id="rId31"/>
    <p:sldId id="4279" r:id="rId32"/>
    <p:sldId id="4278" r:id="rId33"/>
    <p:sldId id="1863" r:id="rId34"/>
    <p:sldId id="1874" r:id="rId35"/>
    <p:sldId id="4277" r:id="rId36"/>
    <p:sldId id="4276" r:id="rId37"/>
    <p:sldId id="3890" r:id="rId38"/>
    <p:sldId id="3001" r:id="rId39"/>
    <p:sldId id="4193" r:id="rId40"/>
    <p:sldId id="4195" r:id="rId41"/>
    <p:sldId id="4196" r:id="rId42"/>
    <p:sldId id="4194" r:id="rId43"/>
    <p:sldId id="3002" r:id="rId44"/>
    <p:sldId id="4198" r:id="rId45"/>
    <p:sldId id="4199" r:id="rId46"/>
    <p:sldId id="4200" r:id="rId47"/>
    <p:sldId id="3003" r:id="rId48"/>
    <p:sldId id="4202" r:id="rId49"/>
    <p:sldId id="4203" r:id="rId50"/>
    <p:sldId id="4204" r:id="rId51"/>
    <p:sldId id="4205" r:id="rId52"/>
    <p:sldId id="4206" r:id="rId53"/>
    <p:sldId id="958" r:id="rId54"/>
    <p:sldId id="959" r:id="rId55"/>
    <p:sldId id="960" r:id="rId56"/>
    <p:sldId id="961" r:id="rId57"/>
    <p:sldId id="962" r:id="rId58"/>
    <p:sldId id="4241" r:id="rId59"/>
    <p:sldId id="964" r:id="rId60"/>
    <p:sldId id="965" r:id="rId61"/>
    <p:sldId id="966" r:id="rId62"/>
    <p:sldId id="967" r:id="rId63"/>
    <p:sldId id="4249" r:id="rId64"/>
    <p:sldId id="536" r:id="rId65"/>
    <p:sldId id="537" r:id="rId66"/>
    <p:sldId id="538" r:id="rId67"/>
    <p:sldId id="540" r:id="rId68"/>
    <p:sldId id="4254" r:id="rId69"/>
    <p:sldId id="1865" r:id="rId70"/>
    <p:sldId id="1866" r:id="rId71"/>
    <p:sldId id="4275" r:id="rId72"/>
    <p:sldId id="1873" r:id="rId73"/>
    <p:sldId id="4207" r:id="rId74"/>
    <p:sldId id="4208" r:id="rId75"/>
    <p:sldId id="4209" r:id="rId76"/>
    <p:sldId id="4210" r:id="rId77"/>
    <p:sldId id="4212" r:id="rId78"/>
    <p:sldId id="4213" r:id="rId79"/>
    <p:sldId id="4214" r:id="rId80"/>
    <p:sldId id="4216" r:id="rId81"/>
    <p:sldId id="4217" r:id="rId82"/>
    <p:sldId id="4218" r:id="rId83"/>
    <p:sldId id="2993" r:id="rId84"/>
    <p:sldId id="2994" r:id="rId85"/>
    <p:sldId id="2995" r:id="rId86"/>
    <p:sldId id="2996" r:id="rId87"/>
    <p:sldId id="4274" r:id="rId88"/>
    <p:sldId id="1851" r:id="rId89"/>
    <p:sldId id="1846" r:id="rId90"/>
    <p:sldId id="3887" r:id="rId91"/>
    <p:sldId id="854" r:id="rId92"/>
    <p:sldId id="3892" r:id="rId93"/>
    <p:sldId id="4187" r:id="rId94"/>
    <p:sldId id="4192" r:id="rId95"/>
    <p:sldId id="4186"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B30DDC-554D-4F35-8ECD-CC5E8449F3B1}">
          <p14:sldIdLst>
            <p14:sldId id="302"/>
            <p14:sldId id="4221"/>
            <p14:sldId id="4222"/>
            <p14:sldId id="4223"/>
            <p14:sldId id="4224"/>
            <p14:sldId id="4225"/>
          </p14:sldIdLst>
        </p14:section>
        <p14:section name="Windows Deployment" id="{68CF63CD-87FC-45D7-8F2F-6DDE09657E6B}">
          <p14:sldIdLst>
            <p14:sldId id="4226"/>
            <p14:sldId id="4188"/>
            <p14:sldId id="4227"/>
            <p14:sldId id="3886"/>
            <p14:sldId id="4228"/>
            <p14:sldId id="4229"/>
          </p14:sldIdLst>
        </p14:section>
        <p14:section name="AADJ" id="{298809D0-F357-4DA8-8777-8053D7E3FCD0}">
          <p14:sldIdLst>
            <p14:sldId id="4279"/>
            <p14:sldId id="4278"/>
            <p14:sldId id="1863"/>
            <p14:sldId id="1874"/>
            <p14:sldId id="4277"/>
            <p14:sldId id="4276"/>
          </p14:sldIdLst>
        </p14:section>
        <p14:section name="AADJ Demo" id="{0B1FCFA0-F192-4066-B11D-01B004D4A234}">
          <p14:sldIdLst>
            <p14:sldId id="3890"/>
            <p14:sldId id="3001"/>
            <p14:sldId id="4193"/>
            <p14:sldId id="4195"/>
            <p14:sldId id="4196"/>
            <p14:sldId id="4194"/>
            <p14:sldId id="3002"/>
            <p14:sldId id="4198"/>
            <p14:sldId id="4199"/>
            <p14:sldId id="4200"/>
            <p14:sldId id="3003"/>
            <p14:sldId id="4202"/>
            <p14:sldId id="4203"/>
            <p14:sldId id="4204"/>
            <p14:sldId id="4205"/>
            <p14:sldId id="4206"/>
            <p14:sldId id="958"/>
            <p14:sldId id="959"/>
            <p14:sldId id="960"/>
            <p14:sldId id="961"/>
            <p14:sldId id="962"/>
            <p14:sldId id="4241"/>
            <p14:sldId id="964"/>
            <p14:sldId id="965"/>
            <p14:sldId id="966"/>
            <p14:sldId id="967"/>
          </p14:sldIdLst>
        </p14:section>
        <p14:section name="AADJ Continued" id="{672463E2-3CD7-4986-ABF8-20707BCFE825}">
          <p14:sldIdLst>
            <p14:sldId id="4249"/>
            <p14:sldId id="536"/>
            <p14:sldId id="537"/>
            <p14:sldId id="538"/>
            <p14:sldId id="540"/>
          </p14:sldIdLst>
        </p14:section>
        <p14:section name="DJ++" id="{DC8A502C-E514-45DE-B724-F97F98962F0F}">
          <p14:sldIdLst>
            <p14:sldId id="4254"/>
            <p14:sldId id="1865"/>
            <p14:sldId id="1866"/>
            <p14:sldId id="4275"/>
          </p14:sldIdLst>
        </p14:section>
        <p14:section name="DJ++ Demo" id="{C7C44E51-CA8D-4CC6-B2F9-4AC69AFA5827}">
          <p14:sldIdLst>
            <p14:sldId id="1873"/>
            <p14:sldId id="4207"/>
            <p14:sldId id="4208"/>
            <p14:sldId id="4209"/>
            <p14:sldId id="4210"/>
            <p14:sldId id="4212"/>
            <p14:sldId id="4213"/>
            <p14:sldId id="4214"/>
            <p14:sldId id="4216"/>
            <p14:sldId id="4217"/>
            <p14:sldId id="4218"/>
            <p14:sldId id="2993"/>
            <p14:sldId id="2994"/>
            <p14:sldId id="2995"/>
            <p14:sldId id="2996"/>
          </p14:sldIdLst>
        </p14:section>
        <p14:section name="DJ++ Continued" id="{2A0D1228-8DF4-4487-86D0-D021DABA746E}">
          <p14:sldIdLst>
            <p14:sldId id="4274"/>
            <p14:sldId id="1851"/>
            <p14:sldId id="1846"/>
          </p14:sldIdLst>
        </p14:section>
        <p14:section name="Autopilot" id="{4D42B75C-CE91-4813-BEAD-48E025C79FAB}">
          <p14:sldIdLst>
            <p14:sldId id="3887"/>
            <p14:sldId id="854"/>
            <p14:sldId id="3892"/>
            <p14:sldId id="4187"/>
          </p14:sldIdLst>
        </p14:section>
        <p14:section name="Resources" id="{042F8AF3-B4A3-41FD-B1FC-131A5ABB67EE}">
          <p14:sldIdLst>
            <p14:sldId id="4192"/>
            <p14:sldId id="4186"/>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9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78D7"/>
    <a:srgbClr val="004BBB"/>
    <a:srgbClr val="002050"/>
    <a:srgbClr val="37C771"/>
    <a:srgbClr val="000000"/>
    <a:srgbClr val="404040"/>
    <a:srgbClr val="383838"/>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352A6-C394-4D91-AD39-BFB6D0A81F1F}" v="1926" dt="2018-10-29T01:22:42.141"/>
    <p1510:client id="{A57F3583-BC62-422A-B339-C1129610F7FB}" v="123" dt="2018-10-29T01:15:17.014"/>
    <p1510:client id="{6290C33C-7143-406F-8E23-8B1AA4015FCE}" v="1" dt="2018-10-29T02:41:47.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39" autoAdjust="0"/>
    <p:restoredTop sz="65963" autoAdjust="0"/>
  </p:normalViewPr>
  <p:slideViewPr>
    <p:cSldViewPr snapToGrid="0">
      <p:cViewPr varScale="1">
        <p:scale>
          <a:sx n="109" d="100"/>
          <a:sy n="109" d="100"/>
        </p:scale>
        <p:origin x="2096" y="72"/>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7.xml"/><Relationship Id="rId11" Type="http://schemas.openxmlformats.org/officeDocument/2006/relationships/slideMaster" Target="slideMasters/slideMaster2.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3.xml"/><Relationship Id="rId17" Type="http://schemas.openxmlformats.org/officeDocument/2006/relationships/slideMaster" Target="slideMasters/slideMaster8.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microsoft.com/office/2015/10/relationships/revisionInfo" Target="revisionInfo.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Master" Target="slideMasters/slideMaster9.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0.xml"/><Relationship Id="rId14" Type="http://schemas.openxmlformats.org/officeDocument/2006/relationships/slideMaster" Target="slideMasters/slideMaster5.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commentAuthors" Target="commentAuthors.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16T14:12:56.625"/>
    </inkml:context>
    <inkml:brush xml:id="br0">
      <inkml:brushProperty name="width" value="0.05" units="cm"/>
      <inkml:brushProperty name="height" value="0.05" units="cm"/>
    </inkml:brush>
  </inkml:definitions>
  <inkml:trace contextRef="#ctx0" brushRef="#br0">1 1 9984,'11'46'3776,"-11"-46"-2048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B1329-3091-4DE0-B31C-782340AB3AEE}" type="datetimeFigureOut">
              <a:rPr lang="en-US" smtClean="0"/>
              <a:t>11/1/2018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1748A-C3F1-4DCC-BEC0-0C96C4C835D1}"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ka.ms/deploymentpla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aka.ms/mma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Welcome to module 5 of the Microsoft 365 Business technical fundamental series.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02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If we need to upgrade the devices to Windows 10 Pro, we have multiple options depending on our starting point and requirements.</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92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Let’s start right from the beginning, adding the Microsoft 365 Business subscription to the customer tenant and assigning seats to users. Create new customer tenants and/or new user accounts as necessary. &lt;click&gt;</a:t>
            </a:r>
          </a:p>
          <a:p>
            <a:endParaRPr lang="en-US" dirty="0"/>
          </a:p>
          <a:p>
            <a:r>
              <a:rPr lang="en-US" dirty="0"/>
              <a:t>Step 2. Upgrade or update end-user devices to Windows 10 Pro version 1703 or later. Upgrade devices on Windows 7 or Windows 8.1 Pro via the options listed in the Windows 10 Upgrade “card” in the Microsoft Admin Center. Update Windows 10 Pro devices to version 1703 or newer via Windows Update. &lt;click&gt;</a:t>
            </a:r>
          </a:p>
          <a:p>
            <a:endParaRPr lang="en-US" dirty="0"/>
          </a:p>
          <a:p>
            <a:r>
              <a:rPr lang="en-US" dirty="0"/>
              <a:t>Step 3a. Windows CSP subscriptions—including Microsoft 365 Business—require Azure Active Directory, If the customer has a CSP subscription with Microsoft, Azure AD is already in place. If not, each user’s Windows device will need to be connected to Azure AD.. &lt;click&gt;</a:t>
            </a:r>
          </a:p>
          <a:p>
            <a:endParaRPr lang="en-US" dirty="0"/>
          </a:p>
          <a:p>
            <a:r>
              <a:rPr lang="en-US" dirty="0"/>
              <a:t>Step 3b. Log in to updated/upgraded device via Azure AD with Azure AD user accounts. &lt;click&gt; At this point, devices are enrolled into the Azure AD tenant and management policies are applied.  &lt;click&gt;</a:t>
            </a:r>
          </a:p>
          <a:p>
            <a:endParaRPr lang="en-US" dirty="0"/>
          </a:p>
          <a:p>
            <a:r>
              <a:rPr lang="en-US" dirty="0"/>
              <a:t>Step 4a. A number of device security settings are pre-configured in Microsoft 365 Business. This means users enrolling devices with Microsoft 365 Business subscriptions should see immediate benefit and increased security at first login. There are additional settings in the Microsoft Admin Center that can be configured as needed. &lt;click&gt;</a:t>
            </a:r>
          </a:p>
          <a:p>
            <a:endParaRPr lang="en-US" dirty="0"/>
          </a:p>
          <a:p>
            <a:r>
              <a:rPr lang="en-US" dirty="0"/>
              <a:t>Step 4b. If you have customers with Windows 10 Enterprise subscriptions you may need to configure the additional security and management features in their subscription. If they have Microsoft 365 Business, they will still be managed. &lt;click&gt;</a:t>
            </a: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65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take a look at the upgrade paths to Windows 10 Pro.</a:t>
            </a:r>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dirty="0"/>
              <a:t>There are two upgrade paths to Windows 10 Pro for devices still running Windows 7 or 8.1: </a:t>
            </a:r>
            <a:r>
              <a:rPr lang="en-US" b="1" dirty="0"/>
              <a:t>in-place</a:t>
            </a:r>
            <a:r>
              <a:rPr lang="en-US" dirty="0"/>
              <a:t> or </a:t>
            </a:r>
            <a:r>
              <a:rPr lang="en-US" b="1" dirty="0"/>
              <a:t>boot to USB/DVD</a:t>
            </a:r>
            <a:r>
              <a:rPr lang="en-US" b="0" dirty="0"/>
              <a:t>.</a:t>
            </a:r>
          </a:p>
          <a:p>
            <a:pPr marL="628650" lvl="1" indent="-171450">
              <a:buFont typeface="Arial" panose="020B0604020202020204" pitchFamily="34" charset="0"/>
              <a:buChar char="•"/>
            </a:pPr>
            <a:r>
              <a:rPr lang="en-US" dirty="0"/>
              <a:t>There are no upgrade paths for devices running Windows Vista, Windows XP, or older versions of Windows. And there are no upgrade paths to Windows 10 Pro for devices running Enterprise, Education, or LTSB editions of Windows.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Windows 10 Upgrade “card” in the Microsoft Admin center links to the Windows media creation tool (MCT): https://www.microsoft.com/en-us/software-download/windows10/ </a:t>
            </a:r>
            <a:br>
              <a:rPr lang="en-US" dirty="0"/>
            </a:br>
            <a:r>
              <a:rPr lang="en-US" dirty="0"/>
              <a:t>Click the blue </a:t>
            </a:r>
            <a:r>
              <a:rPr lang="en-US" b="1" dirty="0"/>
              <a:t>Download tool now </a:t>
            </a:r>
            <a:r>
              <a:rPr lang="en-US" dirty="0"/>
              <a:t>button to launch the MCT.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MCT will ask if you want to upgrade the device that the MCT is running on (if you answer </a:t>
            </a:r>
            <a:r>
              <a:rPr lang="en-US" b="1" dirty="0"/>
              <a:t>Yes</a:t>
            </a:r>
            <a:r>
              <a:rPr lang="en-US" dirty="0"/>
              <a:t>, it will begin an in-place upgrade) or </a:t>
            </a:r>
            <a:r>
              <a:rPr lang="en-US" b="1" dirty="0"/>
              <a:t>Create installation media</a:t>
            </a:r>
            <a:r>
              <a:rPr lang="en-US"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Create installation media</a:t>
            </a:r>
            <a:r>
              <a:rPr lang="en-US" dirty="0"/>
              <a:t> provides two further options: create an ISO disc image or create a bootable USB drive. The ISO disc image, along with the files on the bootable USB drive, can be used for an in-place update when executed from within Windows.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performing an in-place upgrade, three options are presented:</a:t>
            </a:r>
          </a:p>
          <a:p>
            <a:pPr marL="628650" lvl="1" indent="-171450">
              <a:buFont typeface="Arial" panose="020B0604020202020204" pitchFamily="34" charset="0"/>
              <a:buChar char="•"/>
            </a:pPr>
            <a:r>
              <a:rPr lang="en-US" dirty="0"/>
              <a:t>Keep files, apps, and settings (keeps all files, apps, and settings and just upgrades the operating system).</a:t>
            </a:r>
          </a:p>
          <a:p>
            <a:pPr marL="628650" lvl="1" indent="-171450">
              <a:buFont typeface="Arial" panose="020B0604020202020204" pitchFamily="34" charset="0"/>
              <a:buChar char="•"/>
            </a:pPr>
            <a:r>
              <a:rPr lang="en-US" dirty="0"/>
              <a:t>Keep files only (discards apps and settings, but keeps files and upgrades the operating system).</a:t>
            </a:r>
          </a:p>
          <a:p>
            <a:pPr marL="628650" lvl="1" indent="-171450">
              <a:buFont typeface="Arial" panose="020B0604020202020204" pitchFamily="34" charset="0"/>
              <a:buChar char="•"/>
            </a:pPr>
            <a:r>
              <a:rPr lang="en-US" dirty="0"/>
              <a:t>Keep nothing (discards apps, settings, and files, and upgrades operating system, returning device to default first-run state).</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When performing a boot to USB/DVD upgrade, two options are presented:</a:t>
            </a:r>
          </a:p>
          <a:p>
            <a:pPr marL="628650" lvl="1" indent="-171450">
              <a:buFont typeface="Arial" panose="020B0604020202020204" pitchFamily="34" charset="0"/>
              <a:buChar char="•"/>
            </a:pPr>
            <a:r>
              <a:rPr lang="en-US" dirty="0"/>
              <a:t>Upgrade: similar to an in-place upgrade—keeps apps, files, and settings.</a:t>
            </a:r>
          </a:p>
          <a:p>
            <a:pPr marL="628650" lvl="1" indent="-171450">
              <a:buFont typeface="Arial" panose="020B0604020202020204" pitchFamily="34" charset="0"/>
              <a:buChar char="•"/>
            </a:pPr>
            <a:r>
              <a:rPr lang="en-US" dirty="0"/>
              <a:t>Custom: choose this option for a wipe-and-reload “clean” install of Windows 10, discarding all files, apps, and settings. With a wipe-and-reload, there is no option to revert back to the previous Windows installation, since nothing is retained.</a:t>
            </a:r>
          </a:p>
          <a:p>
            <a:pPr marL="1085850" lvl="2" indent="-171450">
              <a:buFont typeface="Arial" panose="020B0604020202020204" pitchFamily="34" charset="0"/>
              <a:buChar char="•"/>
            </a:pPr>
            <a:r>
              <a:rPr lang="en-US" dirty="0"/>
              <a:t>When performing a wipe-and-reload installation of Windows 10, the original Windows 7/8/8.1 OEM license key may need to be re-entered in order to activate the device license.</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Let’s close on upgrade paths with a final note on Home devices. Devices running Windows 7/8/8.1 Home editions </a:t>
            </a:r>
            <a:r>
              <a:rPr lang="en-US" b="1" dirty="0"/>
              <a:t>can</a:t>
            </a:r>
            <a:r>
              <a:rPr lang="en-US" dirty="0"/>
              <a:t> use this process to upgrade to Windows 10; however, these devices will upgrade to Windows 10 </a:t>
            </a:r>
            <a:r>
              <a:rPr lang="en-US" u="sng" dirty="0"/>
              <a:t>Home</a:t>
            </a:r>
            <a:r>
              <a:rPr lang="en-US" dirty="0"/>
              <a:t> not Windows 10 </a:t>
            </a:r>
            <a:r>
              <a:rPr lang="en-US" u="sng" dirty="0"/>
              <a:t>Pro</a:t>
            </a:r>
            <a:r>
              <a:rPr lang="en-US" dirty="0"/>
              <a:t>. Windows 10 </a:t>
            </a:r>
            <a:r>
              <a:rPr lang="en-US" u="sng" dirty="0"/>
              <a:t>Pro</a:t>
            </a:r>
            <a:r>
              <a:rPr lang="en-US" dirty="0"/>
              <a:t> is the edition required to deploy a Windows CSP subscription, including Microsoft 365 Business. Therefore, an additional step is required when upgrading from Home—an upgrade to Windows 10 Pro via the Windows 10 Pro Pack available in the Microsoft Store for USD$99 per device. </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Let’s take a look at how you can get Windows 10 Pro updates distributed from the Microsoft Admin center. &lt;click&gt;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1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customers do not use Active Directory (work groups, no management, </a:t>
            </a:r>
            <a:r>
              <a:rPr lang="en-US" dirty="0" err="1"/>
              <a:t>etc</a:t>
            </a:r>
            <a:r>
              <a:rPr lang="en-US" dirty="0"/>
              <a:t>)</a:t>
            </a:r>
          </a:p>
          <a:p>
            <a:r>
              <a:rPr lang="en-US" dirty="0"/>
              <a:t>Other customers may use Active Directory</a:t>
            </a:r>
          </a:p>
          <a:p>
            <a:endParaRPr lang="en-US" dirty="0"/>
          </a:p>
          <a:p>
            <a:r>
              <a:rPr lang="en-US" dirty="0"/>
              <a:t>Depending on their current state, there are some options for the end state:   &lt;click&gt;</a:t>
            </a:r>
          </a:p>
          <a:p>
            <a:pPr marL="232943" indent="-232943">
              <a:buAutoNum type="arabicPeriod"/>
            </a:pPr>
            <a:r>
              <a:rPr lang="en-US" dirty="0"/>
              <a:t>No AD: Azure AD Joined Device    &lt;click&gt;</a:t>
            </a:r>
          </a:p>
          <a:p>
            <a:pPr marL="232943" indent="-232943">
              <a:buAutoNum type="arabicPeriod"/>
            </a:pPr>
            <a:r>
              <a:rPr lang="en-US" dirty="0"/>
              <a:t>On-prem AD: Azure AD Joined Device w/ Azure AAD Connect Tool    &lt;click&gt;</a:t>
            </a:r>
          </a:p>
          <a:p>
            <a:pPr marL="232943" indent="-232943">
              <a:buAutoNum type="arabicPeriod"/>
            </a:pPr>
            <a:r>
              <a:rPr lang="en-US" dirty="0"/>
              <a:t>In certain instances of on-prem AD: Hybrid Azure AD Joined Device</a:t>
            </a:r>
          </a:p>
          <a:p>
            <a:pPr marL="232943" indent="-232943">
              <a:buAutoNum type="arabicPeriod"/>
            </a:pPr>
            <a:endParaRPr lang="en-US" dirty="0"/>
          </a:p>
          <a:p>
            <a:r>
              <a:rPr lang="en-US" dirty="0"/>
              <a:t>Let’s start with the scenario of a customer with no AD   &lt;click&gt;</a:t>
            </a: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2A3129-C945-4A07-ADD0-BE7C3AB496C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207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step is similar to the standard AAD join we covered in the Key concept slide. As there is no AD, the Windows 10 Pro device can simply connect to AAD by signing in with the AAD or M365B credentials and get under M365B Management</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216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Calibri"/>
              </a:rPr>
              <a:t>There are three different methods you can use to join your Windows 10 devices to Azure AD.</a:t>
            </a:r>
          </a:p>
          <a:p>
            <a:pPr>
              <a:spcAft>
                <a:spcPts val="300"/>
              </a:spcAft>
            </a:pPr>
            <a:endParaRPr lang="en-US" dirty="0">
              <a:latin typeface="+mn-lt"/>
              <a:cs typeface="Calibri"/>
            </a:endParaRPr>
          </a:p>
          <a:p>
            <a:pPr>
              <a:spcAft>
                <a:spcPts val="300"/>
              </a:spcAft>
            </a:pPr>
            <a:r>
              <a:rPr lang="en-US" dirty="0">
                <a:latin typeface="+mn-lt"/>
                <a:cs typeface="Calibri"/>
              </a:rPr>
              <a:t>The most common method is using out-of-box experience offered as default or when devices are enabled for Autopilot, where you sign in using your Azure AD account.</a:t>
            </a:r>
          </a:p>
          <a:p>
            <a:pPr>
              <a:spcAft>
                <a:spcPts val="300"/>
              </a:spcAft>
            </a:pPr>
            <a:r>
              <a:rPr lang="en-US" dirty="0">
                <a:latin typeface="+mn-lt"/>
                <a:cs typeface="Calibri"/>
              </a:rPr>
              <a:t>Another method is using Settings app, you go to Accounts, then Access work or school, Connect and in the Alternate actions choose Join this device to Azure Active Directory.</a:t>
            </a:r>
          </a:p>
          <a:p>
            <a:pPr>
              <a:spcAft>
                <a:spcPts val="300"/>
              </a:spcAft>
            </a:pPr>
            <a:r>
              <a:rPr lang="en-US" dirty="0">
                <a:latin typeface="+mn-lt"/>
                <a:cs typeface="Calibri"/>
              </a:rPr>
              <a:t>Another option is using a provisioning package</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6CE63F-9E7F-4C04-9D0D-FCA25A8E9E86}" type="datetime8">
              <a:rPr lang="en-US" smtClean="0"/>
              <a:t>11/1/2018 5:15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20130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customers That do have AD, as mentioned there are two options. Let’s explore Option A: Where the Device is joined to AAD AND AAD Connect is enabled</a:t>
            </a:r>
          </a:p>
        </p:txBody>
      </p:sp>
      <p:sp>
        <p:nvSpPr>
          <p:cNvPr id="4" name="Slide Number Placeholder 3"/>
          <p:cNvSpPr>
            <a:spLocks noGrp="1"/>
          </p:cNvSpPr>
          <p:nvPr>
            <p:ph type="sldNum" sz="quarter" idx="10"/>
          </p:nvPr>
        </p:nvSpPr>
        <p:spPr/>
        <p:txBody>
          <a:bodyPr/>
          <a:lstStyle/>
          <a:p>
            <a:fld id="{0C2A3129-C945-4A07-ADD0-BE7C3AB496C6}" type="slidenum">
              <a:rPr lang="en-US" smtClean="0"/>
              <a:t>16</a:t>
            </a:fld>
            <a:endParaRPr lang="en-US"/>
          </a:p>
        </p:txBody>
      </p:sp>
    </p:spTree>
    <p:extLst>
      <p:ext uri="{BB962C8B-B14F-4D97-AF65-F5344CB8AC3E}">
        <p14:creationId xmlns:p14="http://schemas.microsoft.com/office/powerpoint/2010/main" val="262258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Customers with AD, our recommended device configuration is to join Azure AD. The process of joining a device to Azure AD as outlined earlier is very straightforward. A common concern we here from customers for Azure AD Join is around access to on-premise resources like File shares, LOB apps, printers, ..etc. </a:t>
            </a:r>
          </a:p>
          <a:p>
            <a:endParaRPr lang="en-US" dirty="0"/>
          </a:p>
          <a:p>
            <a:r>
              <a:rPr lang="en-US" dirty="0"/>
              <a:t>It is important to understand that by doing Azure AD join, the device will continue to have access to your company on-premise resources as long as the device has a line of sight to our AD. When you provide user creds on an Azure AD Join device, it will authenticate against both Azure AD and on-premise AD and will have both:</a:t>
            </a:r>
          </a:p>
          <a:p>
            <a:pPr marL="228600" indent="-228600">
              <a:buAutoNum type="arabicPeriod"/>
            </a:pPr>
            <a:r>
              <a:rPr lang="en-US" dirty="0"/>
              <a:t>Azure AD Primary Refresh Token (PRT) to get access to cloud resources and </a:t>
            </a:r>
          </a:p>
          <a:p>
            <a:pPr marL="228600" indent="-228600">
              <a:buAutoNum type="arabicPeriod"/>
            </a:pPr>
            <a:r>
              <a:rPr lang="en-US" dirty="0"/>
              <a:t>Kerberos Ticket Granting Ticket (TGT) to get access to on-premise resources</a:t>
            </a:r>
          </a:p>
          <a:p>
            <a:pPr marL="228600" indent="-228600">
              <a:buAutoNum type="arabicPeriod"/>
            </a:pPr>
            <a:endParaRPr lang="en-US" dirty="0"/>
          </a:p>
          <a:p>
            <a:pPr marL="0" indent="0">
              <a:buNone/>
            </a:pPr>
            <a:r>
              <a:rPr lang="en-US" dirty="0"/>
              <a:t>There are numerous benefits to having a device perform an Azure AD Join:</a:t>
            </a:r>
          </a:p>
          <a:p>
            <a:pPr marL="228600" indent="-228600">
              <a:buAutoNum type="arabicPeriod"/>
            </a:pPr>
            <a:r>
              <a:rPr lang="en-US" dirty="0"/>
              <a:t>You can minimize your on-premises footprint, reduce your total cost of ownership to manage devices by moving from a complex to implement and maintain GPO technology to a much simpler MDM based modern management technology in the cloud using Microsoft Intune</a:t>
            </a:r>
          </a:p>
          <a:p>
            <a:pPr marL="228600" indent="-228600">
              <a:buAutoNum type="arabicPeriod"/>
            </a:pPr>
            <a:r>
              <a:rPr lang="en-US" dirty="0"/>
              <a:t>With Azure AD Join, you get a self-service model that enables your users to join their devices from any remote branch office as long as they have connectivity to the internet</a:t>
            </a:r>
          </a:p>
          <a:p>
            <a:pPr marL="228600" indent="-228600">
              <a:buAutoNum type="arabicPeriod"/>
            </a:pPr>
            <a:r>
              <a:rPr lang="en-US" dirty="0"/>
              <a:t>A key end user productivity benefit with Azure AD Join is that it enables SSO across both on-premise and cloud apps</a:t>
            </a:r>
          </a:p>
          <a:p>
            <a:pPr marL="0" indent="0">
              <a:buNone/>
            </a:pPr>
            <a:endParaRPr lang="en-US" dirty="0"/>
          </a:p>
          <a:p>
            <a:pPr marL="0" indent="0">
              <a:buNone/>
            </a:pPr>
            <a:r>
              <a:rPr lang="en-US" dirty="0"/>
              <a:t>A key capability here is that a Azure AD joined Windows 10 device will ‘prime’ itself to work seamlessly with legacy on-premises resources in this scenario when a user signs in with their Azure AD account that’s synchronized with Azure AD Connect.  The device does need to be joined to the local Active Directory to connect to local resources.</a:t>
            </a:r>
          </a:p>
          <a:p>
            <a:endParaRPr lang="en-US" dirty="0"/>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2A3129-C945-4A07-ADD0-BE7C3AB496C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2036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we break down the steps, we have </a:t>
            </a:r>
          </a:p>
          <a:p>
            <a:endParaRPr lang="en-AU" dirty="0"/>
          </a:p>
          <a:p>
            <a:pPr marL="228600" indent="-228600">
              <a:buAutoNum type="arabicPeriod"/>
            </a:pPr>
            <a:r>
              <a:rPr lang="en-AU" dirty="0" err="1"/>
              <a:t>Upgrarding</a:t>
            </a:r>
            <a:r>
              <a:rPr lang="en-AU" dirty="0"/>
              <a:t> devices to Windows Pro 1703 or later</a:t>
            </a:r>
          </a:p>
          <a:p>
            <a:pPr marL="228600" indent="-228600">
              <a:buAutoNum type="arabicPeriod"/>
            </a:pPr>
            <a:r>
              <a:rPr lang="en-AU" dirty="0"/>
              <a:t>Enabling AAD Connect</a:t>
            </a:r>
          </a:p>
          <a:p>
            <a:pPr marL="228600" indent="-228600">
              <a:buAutoNum type="arabicPeriod"/>
            </a:pPr>
            <a:r>
              <a:rPr lang="en-AU" dirty="0"/>
              <a:t>Joining devices to Azure AD</a:t>
            </a:r>
          </a:p>
          <a:p>
            <a:pPr marL="228600" indent="-228600">
              <a:buAutoNum type="arabicPeriod"/>
            </a:pPr>
            <a:r>
              <a:rPr lang="en-AU" dirty="0"/>
              <a:t>Optionally we can run MMAT on existing AD joined devices to get an understanding of the current </a:t>
            </a:r>
            <a:r>
              <a:rPr lang="en-AU" dirty="0" err="1"/>
              <a:t>gpo</a:t>
            </a:r>
            <a:r>
              <a:rPr lang="en-AU" dirty="0"/>
              <a:t> settings that have been applied in the organisation, and gain an understanding of how we can start mapping these against Windows 10 MDM capabilities.</a:t>
            </a:r>
          </a:p>
          <a:p>
            <a:pPr marL="228600" indent="-228600">
              <a:buAutoNum type="arabicPeriod"/>
            </a:pPr>
            <a:endParaRPr lang="en-AU" dirty="0"/>
          </a:p>
          <a:p>
            <a:pPr marL="0" indent="0">
              <a:buNone/>
            </a:pPr>
            <a:r>
              <a:rPr lang="en-AU" dirty="0"/>
              <a:t>These steps will allow devices to access local network resources such as line of business applications, file share and printers when AAD connect is enabled</a:t>
            </a:r>
          </a:p>
          <a:p>
            <a:pPr marL="0" indent="0">
              <a:buNone/>
            </a:pPr>
            <a:endParaRPr lang="en-AU" dirty="0"/>
          </a:p>
          <a:p>
            <a:pPr marL="0" indent="0">
              <a:buNone/>
            </a:pPr>
            <a:r>
              <a:rPr lang="en-AU" dirty="0"/>
              <a:t>Some of the things you need to be aware of when Azure AD joining a device…</a:t>
            </a:r>
          </a:p>
          <a:p>
            <a:pPr marL="0" indent="0">
              <a:buNone/>
            </a:pPr>
            <a:endParaRPr lang="en-AU" dirty="0"/>
          </a:p>
          <a:p>
            <a:pPr marL="228600" indent="-228600">
              <a:buAutoNum type="arabicPeriod"/>
            </a:pPr>
            <a:r>
              <a:rPr lang="en-AU" dirty="0"/>
              <a:t>New profiles are created, and you may need to move files and settings from the old profile to the new profile</a:t>
            </a:r>
          </a:p>
          <a:p>
            <a:pPr marL="228600" indent="-228600">
              <a:buAutoNum type="arabicPeriod"/>
            </a:pPr>
            <a:r>
              <a:rPr lang="en-AU" dirty="0"/>
              <a:t>Some GPO settings may not have equivalents under Windows MDM capabilities</a:t>
            </a:r>
          </a:p>
          <a:p>
            <a:pPr marL="228600" indent="-228600">
              <a:buAutoNum type="arabicPeriod"/>
            </a:pPr>
            <a:r>
              <a:rPr lang="en-AU" dirty="0"/>
              <a:t>Win32 apps that rely on machine authentication will not work </a:t>
            </a:r>
          </a:p>
          <a:p>
            <a:pPr marL="228600" indent="-228600">
              <a:buAutoNum type="arabicPeriod"/>
            </a:pPr>
            <a:r>
              <a:rPr lang="en-AU" dirty="0"/>
              <a:t>Printer discover via AD will not work for Azure AD joined devices.</a:t>
            </a:r>
          </a:p>
          <a:p>
            <a:pPr marL="228600" indent="-228600">
              <a:buAutoNum type="arabicPeriod"/>
            </a:pPr>
            <a:endParaRPr lang="en-AU" dirty="0"/>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3301748A-C3F1-4DCC-BEC0-0C96C4C835D1}" type="slidenum">
              <a:rPr lang="en-US" smtClean="0"/>
              <a:t>18</a:t>
            </a:fld>
            <a:endParaRPr lang="en-US" dirty="0"/>
          </a:p>
        </p:txBody>
      </p:sp>
    </p:spTree>
    <p:extLst>
      <p:ext uri="{BB962C8B-B14F-4D97-AF65-F5344CB8AC3E}">
        <p14:creationId xmlns:p14="http://schemas.microsoft.com/office/powerpoint/2010/main" val="404263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setting up AAD Connect to enable Azure AD joined scenarios.</a:t>
            </a:r>
          </a:p>
          <a:p>
            <a:endParaRPr lang="en-US" dirty="0"/>
          </a:p>
          <a:p>
            <a:endParaRPr lang="en-US" dirty="0"/>
          </a:p>
          <a:p>
            <a:endParaRPr lang="en-US" dirty="0"/>
          </a:p>
          <a:p>
            <a:r>
              <a:rPr lang="en-US" dirty="0"/>
              <a:t>NOTE TO PRESENTERS: Doing a live demo will likely prove difficult, if not impossible, so present the following screenshot click-through.  &lt;click&gt;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75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6795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installing AAD Connect, you will need to configure it.</a:t>
            </a:r>
          </a:p>
          <a:p>
            <a:endParaRPr lang="en-US" dirty="0"/>
          </a:p>
          <a:p>
            <a:r>
              <a:rPr lang="en-US" dirty="0"/>
              <a:t>The first step is to accept the license agreement and press Continue &lt;click&gt;</a:t>
            </a:r>
          </a:p>
          <a:p>
            <a:endParaRPr lang="en-US" b="1" dirty="0"/>
          </a:p>
          <a:p>
            <a:r>
              <a:rPr lang="en-US" b="1" dirty="0"/>
              <a:t>NOTE:  These demo steps to install Azure AD Connect are the same for Hybrid Azure AD Join.  Hybrid will have additional steps to configure the service connection point object and Group Policy after install.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ensure the best AAD Connect experience, use the latest version that is available for download.</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20</a:t>
            </a:fld>
            <a:endParaRPr lang="en-US" dirty="0"/>
          </a:p>
        </p:txBody>
      </p:sp>
    </p:spTree>
    <p:extLst>
      <p:ext uri="{BB962C8B-B14F-4D97-AF65-F5344CB8AC3E}">
        <p14:creationId xmlns:p14="http://schemas.microsoft.com/office/powerpoint/2010/main" val="2881648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the option to use Express Setting or to Customize.</a:t>
            </a:r>
          </a:p>
          <a:p>
            <a:endParaRPr lang="en-US" dirty="0"/>
          </a:p>
          <a:p>
            <a:r>
              <a:rPr lang="en-US" dirty="0"/>
              <a:t>Express Settings will work for this scenario.  For the example, we will select customize to show you all the options as well as allow us to specify which portions of the local Active Directory we want to synchronize. Let’s get started by pressing Customize. &lt;click&gt;</a:t>
            </a:r>
          </a:p>
        </p:txBody>
      </p:sp>
      <p:sp>
        <p:nvSpPr>
          <p:cNvPr id="4" name="Slide Number Placeholder 3"/>
          <p:cNvSpPr>
            <a:spLocks noGrp="1"/>
          </p:cNvSpPr>
          <p:nvPr>
            <p:ph type="sldNum" sz="quarter" idx="5"/>
          </p:nvPr>
        </p:nvSpPr>
        <p:spPr/>
        <p:txBody>
          <a:bodyPr/>
          <a:lstStyle/>
          <a:p>
            <a:fld id="{3301748A-C3F1-4DCC-BEC0-0C96C4C835D1}" type="slidenum">
              <a:rPr lang="en-US" smtClean="0"/>
              <a:t>21</a:t>
            </a:fld>
            <a:endParaRPr lang="en-US" dirty="0"/>
          </a:p>
        </p:txBody>
      </p:sp>
    </p:spTree>
    <p:extLst>
      <p:ext uri="{BB962C8B-B14F-4D97-AF65-F5344CB8AC3E}">
        <p14:creationId xmlns:p14="http://schemas.microsoft.com/office/powerpoint/2010/main" val="360053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need to configure any of these configuration options, so we will simply press Install to continue &lt;click&gt;</a:t>
            </a:r>
          </a:p>
        </p:txBody>
      </p:sp>
      <p:sp>
        <p:nvSpPr>
          <p:cNvPr id="4" name="Slide Number Placeholder 3"/>
          <p:cNvSpPr>
            <a:spLocks noGrp="1"/>
          </p:cNvSpPr>
          <p:nvPr>
            <p:ph type="sldNum" sz="quarter" idx="5"/>
          </p:nvPr>
        </p:nvSpPr>
        <p:spPr/>
        <p:txBody>
          <a:bodyPr/>
          <a:lstStyle/>
          <a:p>
            <a:fld id="{3301748A-C3F1-4DCC-BEC0-0C96C4C835D1}" type="slidenum">
              <a:rPr lang="en-US" smtClean="0"/>
              <a:t>22</a:t>
            </a:fld>
            <a:endParaRPr lang="en-US" dirty="0"/>
          </a:p>
        </p:txBody>
      </p:sp>
    </p:spTree>
    <p:extLst>
      <p:ext uri="{BB962C8B-B14F-4D97-AF65-F5344CB8AC3E}">
        <p14:creationId xmlns:p14="http://schemas.microsoft.com/office/powerpoint/2010/main" val="3192492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configure the Sign Method for users synchronized with Microsoft 365 Business</a:t>
            </a:r>
          </a:p>
          <a:p>
            <a:endParaRPr lang="en-US" dirty="0"/>
          </a:p>
          <a:p>
            <a:r>
              <a:rPr lang="en-US" dirty="0"/>
              <a:t>These options are very important.  We highly recommend you choose </a:t>
            </a:r>
            <a:r>
              <a:rPr lang="en-US" b="1" dirty="0"/>
              <a:t>Password Hash Synchronization </a:t>
            </a:r>
            <a:r>
              <a:rPr lang="en-US" dirty="0"/>
              <a:t>for most SMB scenarios.</a:t>
            </a:r>
          </a:p>
          <a:p>
            <a:endParaRPr lang="en-US" dirty="0"/>
          </a:p>
          <a:p>
            <a:r>
              <a:rPr lang="en-US" b="1" dirty="0"/>
              <a:t>Pass-through</a:t>
            </a:r>
            <a:r>
              <a:rPr lang="en-US" dirty="0"/>
              <a:t> and </a:t>
            </a:r>
            <a:r>
              <a:rPr lang="en-US" b="1" dirty="0"/>
              <a:t>Federation with AD FS </a:t>
            </a:r>
            <a:r>
              <a:rPr lang="en-US" dirty="0"/>
              <a:t>are both supported; however, we don’t recommend those for SMB because they introduce extra complexity and there is also usually no additional benefits for using these more complex methods for most SMB customers.</a:t>
            </a:r>
          </a:p>
          <a:p>
            <a:endParaRPr lang="en-US" dirty="0"/>
          </a:p>
          <a:p>
            <a:r>
              <a:rPr lang="en-US" dirty="0"/>
              <a:t>It is also important to understand the Password Hash Synchronization does </a:t>
            </a:r>
            <a:r>
              <a:rPr lang="en-US" b="1" dirty="0"/>
              <a:t>not </a:t>
            </a:r>
            <a:r>
              <a:rPr lang="en-US" b="0" dirty="0"/>
              <a:t>store or send clear-text passwords to the cloud.  Only a hash is transmitted so the user password remains secure.</a:t>
            </a:r>
          </a:p>
          <a:p>
            <a:endParaRPr lang="en-US" dirty="0"/>
          </a:p>
          <a:p>
            <a:r>
              <a:rPr lang="en-US" dirty="0"/>
              <a:t>For the Azure AD Join scenario, we do not need to check the box for Enable single sign-on if </a:t>
            </a:r>
            <a:r>
              <a:rPr lang="en-US" b="1" dirty="0"/>
              <a:t>all </a:t>
            </a:r>
            <a:r>
              <a:rPr lang="en-US" b="0" dirty="0"/>
              <a:t>devices will be joined to Azure AD.  If you’re going to have a mix of devices or leave some devices connected to the local directory, you may want to select this box so users with devices joined to the local AD have a single sign-on experience when accessing Microsoft 365 Business.  </a:t>
            </a:r>
          </a:p>
          <a:p>
            <a:endParaRPr lang="en-US" b="0" dirty="0"/>
          </a:p>
          <a:p>
            <a:r>
              <a:rPr lang="en-US" b="0" dirty="0"/>
              <a:t>The AADJ joined devices will get single sign-on to M365B regardless if this box is checked or not. &lt;click&gt;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detailed information on Azure Active Directory deployment plans, including Password Hash Sync, and Pass-Through authentication visit </a:t>
            </a:r>
            <a:r>
              <a:rPr lang="en-US" sz="1200" u="sng" kern="1200" dirty="0">
                <a:solidFill>
                  <a:schemeClr val="tx1"/>
                </a:solidFill>
                <a:effectLst/>
                <a:latin typeface="+mn-lt"/>
                <a:ea typeface="+mn-ea"/>
                <a:cs typeface="+mn-cs"/>
                <a:hlinkClick r:id="rId3"/>
              </a:rPr>
              <a:t>https://aka.ms/deploymentplans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01748A-C3F1-4DCC-BEC0-0C96C4C835D1}" type="slidenum">
              <a:rPr lang="en-US" smtClean="0"/>
              <a:t>23</a:t>
            </a:fld>
            <a:endParaRPr lang="en-US" dirty="0"/>
          </a:p>
        </p:txBody>
      </p:sp>
    </p:spTree>
    <p:extLst>
      <p:ext uri="{BB962C8B-B14F-4D97-AF65-F5344CB8AC3E}">
        <p14:creationId xmlns:p14="http://schemas.microsoft.com/office/powerpoint/2010/main" val="2296989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sign into Microsoft 365 Business with a global admin account so we can configure the tenant for synchronization</a:t>
            </a:r>
          </a:p>
        </p:txBody>
      </p:sp>
      <p:sp>
        <p:nvSpPr>
          <p:cNvPr id="4" name="Slide Number Placeholder 3"/>
          <p:cNvSpPr>
            <a:spLocks noGrp="1"/>
          </p:cNvSpPr>
          <p:nvPr>
            <p:ph type="sldNum" sz="quarter" idx="5"/>
          </p:nvPr>
        </p:nvSpPr>
        <p:spPr/>
        <p:txBody>
          <a:bodyPr/>
          <a:lstStyle/>
          <a:p>
            <a:fld id="{3301748A-C3F1-4DCC-BEC0-0C96C4C835D1}" type="slidenum">
              <a:rPr lang="en-US" smtClean="0"/>
              <a:t>24</a:t>
            </a:fld>
            <a:endParaRPr lang="en-US" dirty="0"/>
          </a:p>
        </p:txBody>
      </p:sp>
    </p:spTree>
    <p:extLst>
      <p:ext uri="{BB962C8B-B14F-4D97-AF65-F5344CB8AC3E}">
        <p14:creationId xmlns:p14="http://schemas.microsoft.com/office/powerpoint/2010/main" val="3153966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will add your local directory.  Most SMB customers will have one forest; however, you can synchronize to more than one if necessary.</a:t>
            </a:r>
          </a:p>
          <a:p>
            <a:endParaRPr lang="en-US" dirty="0"/>
          </a:p>
          <a:p>
            <a:r>
              <a:rPr lang="en-US" dirty="0"/>
              <a:t>In this example, out Forest, </a:t>
            </a:r>
            <a:r>
              <a:rPr lang="en-US" b="1" dirty="0"/>
              <a:t>contosollc.co</a:t>
            </a:r>
            <a:r>
              <a:rPr lang="en-US" dirty="0"/>
              <a:t>, is automatically chosen and we will click </a:t>
            </a:r>
            <a:r>
              <a:rPr lang="en-US" b="1" dirty="0"/>
              <a:t>Add Directory </a:t>
            </a:r>
            <a:r>
              <a:rPr lang="en-US" dirty="0"/>
              <a:t>to choose it for synchronization with Microsoft 365 Business.</a:t>
            </a:r>
          </a:p>
        </p:txBody>
      </p:sp>
      <p:sp>
        <p:nvSpPr>
          <p:cNvPr id="4" name="Slide Number Placeholder 3"/>
          <p:cNvSpPr>
            <a:spLocks noGrp="1"/>
          </p:cNvSpPr>
          <p:nvPr>
            <p:ph type="sldNum" sz="quarter" idx="5"/>
          </p:nvPr>
        </p:nvSpPr>
        <p:spPr/>
        <p:txBody>
          <a:bodyPr/>
          <a:lstStyle/>
          <a:p>
            <a:fld id="{3301748A-C3F1-4DCC-BEC0-0C96C4C835D1}" type="slidenum">
              <a:rPr lang="en-US" smtClean="0"/>
              <a:t>25</a:t>
            </a:fld>
            <a:endParaRPr lang="en-US" dirty="0"/>
          </a:p>
        </p:txBody>
      </p:sp>
    </p:spTree>
    <p:extLst>
      <p:ext uri="{BB962C8B-B14F-4D97-AF65-F5344CB8AC3E}">
        <p14:creationId xmlns:p14="http://schemas.microsoft.com/office/powerpoint/2010/main" val="836298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AD Connect requires an account in the local AD to perform synchronization tasks.</a:t>
            </a:r>
          </a:p>
          <a:p>
            <a:endParaRPr lang="en-US" dirty="0"/>
          </a:p>
          <a:p>
            <a:r>
              <a:rPr lang="en-US" dirty="0"/>
              <a:t>We will choose </a:t>
            </a:r>
            <a:r>
              <a:rPr lang="en-US" b="1" dirty="0"/>
              <a:t>Create new AD account </a:t>
            </a:r>
            <a:r>
              <a:rPr lang="en-US" dirty="0"/>
              <a:t>to allow the installer to create the account, associated groups, and configure appropriate permissions for us.  You will find the account in the default users container and it starts with </a:t>
            </a:r>
            <a:r>
              <a:rPr lang="en-US" b="1" dirty="0"/>
              <a:t>AAD_</a:t>
            </a:r>
          </a:p>
          <a:p>
            <a:endParaRPr lang="en-US" dirty="0"/>
          </a:p>
          <a:p>
            <a:r>
              <a:rPr lang="en-US" dirty="0"/>
              <a:t>We will also specify an Enterprise Admin username and password to create this account and click </a:t>
            </a:r>
            <a:r>
              <a:rPr lang="en-US" b="1" dirty="0"/>
              <a:t>OK</a:t>
            </a:r>
            <a:r>
              <a:rPr lang="en-US" dirty="0"/>
              <a:t> to continue &lt;click&gt;</a:t>
            </a:r>
          </a:p>
        </p:txBody>
      </p:sp>
      <p:sp>
        <p:nvSpPr>
          <p:cNvPr id="4" name="Slide Number Placeholder 3"/>
          <p:cNvSpPr>
            <a:spLocks noGrp="1"/>
          </p:cNvSpPr>
          <p:nvPr>
            <p:ph type="sldNum" sz="quarter" idx="5"/>
          </p:nvPr>
        </p:nvSpPr>
        <p:spPr/>
        <p:txBody>
          <a:bodyPr/>
          <a:lstStyle/>
          <a:p>
            <a:fld id="{3301748A-C3F1-4DCC-BEC0-0C96C4C835D1}" type="slidenum">
              <a:rPr lang="en-US" smtClean="0"/>
              <a:t>26</a:t>
            </a:fld>
            <a:endParaRPr lang="en-US" dirty="0"/>
          </a:p>
        </p:txBody>
      </p:sp>
    </p:spTree>
    <p:extLst>
      <p:ext uri="{BB962C8B-B14F-4D97-AF65-F5344CB8AC3E}">
        <p14:creationId xmlns:p14="http://schemas.microsoft.com/office/powerpoint/2010/main" val="279251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confirm that the correct directory is configured and press Next &lt;click&gt;</a:t>
            </a:r>
          </a:p>
        </p:txBody>
      </p:sp>
      <p:sp>
        <p:nvSpPr>
          <p:cNvPr id="4" name="Slide Number Placeholder 3"/>
          <p:cNvSpPr>
            <a:spLocks noGrp="1"/>
          </p:cNvSpPr>
          <p:nvPr>
            <p:ph type="sldNum" sz="quarter" idx="5"/>
          </p:nvPr>
        </p:nvSpPr>
        <p:spPr/>
        <p:txBody>
          <a:bodyPr/>
          <a:lstStyle/>
          <a:p>
            <a:fld id="{3301748A-C3F1-4DCC-BEC0-0C96C4C835D1}" type="slidenum">
              <a:rPr lang="en-US" smtClean="0"/>
              <a:t>27</a:t>
            </a:fld>
            <a:endParaRPr lang="en-US" dirty="0"/>
          </a:p>
        </p:txBody>
      </p:sp>
    </p:spTree>
    <p:extLst>
      <p:ext uri="{BB962C8B-B14F-4D97-AF65-F5344CB8AC3E}">
        <p14:creationId xmlns:p14="http://schemas.microsoft.com/office/powerpoint/2010/main" val="1129442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need to specify which attribute we will use as the Azure AD username.</a:t>
            </a:r>
          </a:p>
          <a:p>
            <a:endParaRPr lang="en-US" dirty="0"/>
          </a:p>
          <a:p>
            <a:r>
              <a:rPr lang="en-US" dirty="0"/>
              <a:t>We recommend using </a:t>
            </a:r>
            <a:r>
              <a:rPr lang="en-US" b="1" dirty="0" err="1"/>
              <a:t>userPrincipalName</a:t>
            </a:r>
            <a:r>
              <a:rPr lang="en-US" dirty="0"/>
              <a:t>.  For most organizations, this will match the users’ email address which makes it simple and easy for users to remember.</a:t>
            </a:r>
          </a:p>
          <a:p>
            <a:endParaRPr lang="en-US" dirty="0"/>
          </a:p>
          <a:p>
            <a:r>
              <a:rPr lang="en-US" dirty="0"/>
              <a:t>In this example, the UPN suffix in use in our local AD matches our Azure AD Domain, which is the most common scenario.  If your customer has not configured their UPN or it doesn’t match, we recommend fixing that before proceeding.</a:t>
            </a:r>
          </a:p>
          <a:p>
            <a:endParaRPr lang="en-US" dirty="0"/>
          </a:p>
          <a:p>
            <a:r>
              <a:rPr lang="en-US" dirty="0"/>
              <a:t>You can manually fix UPN in Active Directory or run a simple PowerShell script for this.  Make sure you do this correctly and test before making changes to users in a production system.</a:t>
            </a:r>
          </a:p>
          <a:p>
            <a:endParaRPr lang="en-US" dirty="0"/>
          </a:p>
          <a:p>
            <a:r>
              <a:rPr lang="en-US" dirty="0"/>
              <a:t>Click </a:t>
            </a:r>
            <a:r>
              <a:rPr lang="en-US" b="1" dirty="0"/>
              <a:t>Next</a:t>
            </a:r>
            <a:r>
              <a:rPr lang="en-US" dirty="0"/>
              <a:t> to continue &lt;click&gt;</a:t>
            </a:r>
          </a:p>
        </p:txBody>
      </p:sp>
      <p:sp>
        <p:nvSpPr>
          <p:cNvPr id="4" name="Slide Number Placeholder 3"/>
          <p:cNvSpPr>
            <a:spLocks noGrp="1"/>
          </p:cNvSpPr>
          <p:nvPr>
            <p:ph type="sldNum" sz="quarter" idx="5"/>
          </p:nvPr>
        </p:nvSpPr>
        <p:spPr/>
        <p:txBody>
          <a:bodyPr/>
          <a:lstStyle/>
          <a:p>
            <a:fld id="{3301748A-C3F1-4DCC-BEC0-0C96C4C835D1}" type="slidenum">
              <a:rPr lang="en-US" smtClean="0"/>
              <a:t>28</a:t>
            </a:fld>
            <a:endParaRPr lang="en-US" dirty="0"/>
          </a:p>
        </p:txBody>
      </p:sp>
    </p:spTree>
    <p:extLst>
      <p:ext uri="{BB962C8B-B14F-4D97-AF65-F5344CB8AC3E}">
        <p14:creationId xmlns:p14="http://schemas.microsoft.com/office/powerpoint/2010/main" val="3033750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taking the optional step of specifying which </a:t>
            </a:r>
            <a:r>
              <a:rPr lang="en-US" dirty="0" err="1"/>
              <a:t>Organizaitonal</a:t>
            </a:r>
            <a:r>
              <a:rPr lang="en-US" dirty="0"/>
              <a:t> Units (OU) and Containers to synchronize. It’s important to include all locations where users and devices exist.  If you are not sure, you may sync the entire directory.</a:t>
            </a:r>
          </a:p>
          <a:p>
            <a:endParaRPr lang="en-US" dirty="0"/>
          </a:p>
          <a:p>
            <a:r>
              <a:rPr lang="en-US" dirty="0"/>
              <a:t>In this example, Contoso has a well-organized directory and all of the production users, groups, and computer objects exist under the parent OU </a:t>
            </a:r>
            <a:r>
              <a:rPr lang="en-US" b="1" dirty="0"/>
              <a:t>Contoso</a:t>
            </a:r>
            <a:r>
              <a:rPr lang="en-US" dirty="0"/>
              <a:t> </a:t>
            </a:r>
          </a:p>
          <a:p>
            <a:pPr lvl="1"/>
            <a:r>
              <a:rPr lang="en-US" dirty="0"/>
              <a:t>I’ll click on </a:t>
            </a:r>
            <a:r>
              <a:rPr lang="en-US" b="1" dirty="0"/>
              <a:t>Sync selected domains and OUs </a:t>
            </a:r>
            <a:r>
              <a:rPr lang="en-US" dirty="0"/>
              <a:t>&lt;click&gt;</a:t>
            </a:r>
          </a:p>
          <a:p>
            <a:pPr lvl="1"/>
            <a:r>
              <a:rPr lang="en-US" dirty="0"/>
              <a:t>Then I will click on the arrow to the left of contosollc.co to expand the list</a:t>
            </a:r>
          </a:p>
          <a:p>
            <a:pPr lvl="1"/>
            <a:r>
              <a:rPr lang="en-US" dirty="0"/>
              <a:t>Then I will unselect </a:t>
            </a:r>
            <a:r>
              <a:rPr lang="en-US" b="1" dirty="0"/>
              <a:t>contosollc.co </a:t>
            </a:r>
            <a:r>
              <a:rPr lang="en-US" dirty="0"/>
              <a:t>and select the </a:t>
            </a:r>
            <a:r>
              <a:rPr lang="en-US" b="1" dirty="0"/>
              <a:t>Contoso </a:t>
            </a:r>
            <a:r>
              <a:rPr lang="en-US" b="0" dirty="0"/>
              <a:t>OU</a:t>
            </a:r>
          </a:p>
          <a:p>
            <a:pPr lvl="1"/>
            <a:r>
              <a:rPr lang="en-US" b="0" dirty="0"/>
              <a:t>I’ll expand the </a:t>
            </a:r>
            <a:r>
              <a:rPr lang="en-US" b="1" dirty="0"/>
              <a:t>Contoso</a:t>
            </a:r>
            <a:r>
              <a:rPr lang="en-US" b="0" dirty="0"/>
              <a:t> OU to show the nested OUs selected</a:t>
            </a:r>
          </a:p>
          <a:p>
            <a:endParaRPr lang="en-US" dirty="0"/>
          </a:p>
          <a:p>
            <a:r>
              <a:rPr lang="en-US" dirty="0"/>
              <a:t>After configuring Domain and OU filtering the way I want it, I will click </a:t>
            </a:r>
            <a:r>
              <a:rPr lang="en-US" b="1" dirty="0"/>
              <a:t>Next</a:t>
            </a:r>
            <a:r>
              <a:rPr lang="en-US" dirty="0"/>
              <a:t> to continue &lt;click&gt;</a:t>
            </a:r>
          </a:p>
        </p:txBody>
      </p:sp>
      <p:sp>
        <p:nvSpPr>
          <p:cNvPr id="4" name="Slide Number Placeholder 3"/>
          <p:cNvSpPr>
            <a:spLocks noGrp="1"/>
          </p:cNvSpPr>
          <p:nvPr>
            <p:ph type="sldNum" sz="quarter" idx="5"/>
          </p:nvPr>
        </p:nvSpPr>
        <p:spPr/>
        <p:txBody>
          <a:bodyPr/>
          <a:lstStyle/>
          <a:p>
            <a:fld id="{3301748A-C3F1-4DCC-BEC0-0C96C4C835D1}" type="slidenum">
              <a:rPr lang="en-US" smtClean="0"/>
              <a:t>29</a:t>
            </a:fld>
            <a:endParaRPr lang="en-US" dirty="0"/>
          </a:p>
        </p:txBody>
      </p:sp>
    </p:spTree>
    <p:extLst>
      <p:ext uri="{BB962C8B-B14F-4D97-AF65-F5344CB8AC3E}">
        <p14:creationId xmlns:p14="http://schemas.microsoft.com/office/powerpoint/2010/main" val="1108018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module we will be discussing the deployment and management of Windows 10 devices.</a:t>
            </a: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55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specify how users are identified in on-premises directories and Azure AD.</a:t>
            </a:r>
          </a:p>
          <a:p>
            <a:endParaRPr lang="en-US" dirty="0"/>
          </a:p>
          <a:p>
            <a:r>
              <a:rPr lang="en-US" dirty="0"/>
              <a:t>The default options are suitable for most SMB and Enterprise scenarios.</a:t>
            </a:r>
          </a:p>
          <a:p>
            <a:endParaRPr lang="en-US" dirty="0"/>
          </a:p>
          <a:p>
            <a:r>
              <a:rPr lang="en-US" dirty="0"/>
              <a:t>If you have users represented in multiple synchronized on-premises directories (not common) choose an attribute that should be used to match the users</a:t>
            </a:r>
          </a:p>
          <a:p>
            <a:endParaRPr lang="en-US" dirty="0"/>
          </a:p>
          <a:p>
            <a:r>
              <a:rPr lang="en-US" dirty="0"/>
              <a:t>We recommend that you Let Azure manage the source anchor.  This must be unique and cannot change over the lifecycle of the user object</a:t>
            </a:r>
          </a:p>
          <a:p>
            <a:endParaRPr lang="en-US" dirty="0"/>
          </a:p>
          <a:p>
            <a:r>
              <a:rPr lang="en-US" dirty="0"/>
              <a:t>Click </a:t>
            </a:r>
            <a:r>
              <a:rPr lang="en-US" b="1" dirty="0"/>
              <a:t>Next </a:t>
            </a:r>
            <a:r>
              <a:rPr lang="en-US" b="0" dirty="0"/>
              <a:t>to continue &lt;click&gt;</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30</a:t>
            </a:fld>
            <a:endParaRPr lang="en-US" dirty="0"/>
          </a:p>
        </p:txBody>
      </p:sp>
    </p:spTree>
    <p:extLst>
      <p:ext uri="{BB962C8B-B14F-4D97-AF65-F5344CB8AC3E}">
        <p14:creationId xmlns:p14="http://schemas.microsoft.com/office/powerpoint/2010/main" val="4122035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option to filter users and devices that are members of a specified group.  This can be useful to testing a pilot deployment.</a:t>
            </a:r>
          </a:p>
          <a:p>
            <a:endParaRPr lang="en-US" dirty="0"/>
          </a:p>
          <a:p>
            <a:r>
              <a:rPr lang="en-US" dirty="0"/>
              <a:t>In this case, we’re comfortable synchronizing everyone and every device under the </a:t>
            </a:r>
            <a:r>
              <a:rPr lang="en-US" b="1" dirty="0"/>
              <a:t>Contoso</a:t>
            </a:r>
            <a:r>
              <a:rPr lang="en-US" dirty="0"/>
              <a:t> OU selected earlier.</a:t>
            </a:r>
          </a:p>
          <a:p>
            <a:endParaRPr lang="en-US" dirty="0"/>
          </a:p>
          <a:p>
            <a:r>
              <a:rPr lang="en-US" dirty="0"/>
              <a:t>Click </a:t>
            </a:r>
            <a:r>
              <a:rPr lang="en-US" b="1" dirty="0"/>
              <a:t>Next </a:t>
            </a:r>
            <a:r>
              <a:rPr lang="en-US" b="0" dirty="0"/>
              <a:t>to continue &lt;click&gt;</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31</a:t>
            </a:fld>
            <a:endParaRPr lang="en-US" dirty="0"/>
          </a:p>
        </p:txBody>
      </p:sp>
    </p:spTree>
    <p:extLst>
      <p:ext uri="{BB962C8B-B14F-4D97-AF65-F5344CB8AC3E}">
        <p14:creationId xmlns:p14="http://schemas.microsoft.com/office/powerpoint/2010/main" val="257625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HIDDEN UNTIL FEATURE ANNOUNCED</a:t>
            </a:r>
          </a:p>
          <a:p>
            <a:endParaRPr lang="en-US" dirty="0"/>
          </a:p>
          <a:p>
            <a:r>
              <a:rPr lang="en-US" dirty="0"/>
              <a:t>We have the option to commit password changes made in Microsoft 365 Business back to the local AD.  In this case, we would like this functionality and select </a:t>
            </a:r>
            <a:r>
              <a:rPr lang="en-US" b="1" dirty="0"/>
              <a:t>Password writeback</a:t>
            </a:r>
            <a:r>
              <a:rPr lang="en-US" dirty="0"/>
              <a:t>.  (NOTE: This is new functionality added to M365B in Fall 2018)</a:t>
            </a:r>
          </a:p>
          <a:p>
            <a:endParaRPr lang="en-US" dirty="0"/>
          </a:p>
          <a:p>
            <a:endParaRPr lang="en-US" dirty="0"/>
          </a:p>
          <a:p>
            <a:r>
              <a:rPr lang="en-US" dirty="0"/>
              <a:t>Click </a:t>
            </a:r>
            <a:r>
              <a:rPr lang="en-US" b="1" dirty="0"/>
              <a:t>Next </a:t>
            </a:r>
            <a:r>
              <a:rPr lang="en-US" b="0" dirty="0"/>
              <a:t>to continue &lt;click&gt;</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32</a:t>
            </a:fld>
            <a:endParaRPr lang="en-US" dirty="0"/>
          </a:p>
        </p:txBody>
      </p:sp>
    </p:spTree>
    <p:extLst>
      <p:ext uri="{BB962C8B-B14F-4D97-AF65-F5344CB8AC3E}">
        <p14:creationId xmlns:p14="http://schemas.microsoft.com/office/powerpoint/2010/main" val="162270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Azure AD Connect installer will configure our local AD for single-sign on because we selected that option earlier.  To do this, the installer needs credentials of a domain administrator.</a:t>
            </a:r>
          </a:p>
          <a:p>
            <a:endParaRPr lang="en-US" dirty="0"/>
          </a:p>
          <a:p>
            <a:r>
              <a:rPr lang="en-US" dirty="0"/>
              <a:t>Azure Active Directory Seamless Single Sign-On (Azure AD Seamless SSO) automatically signs users in when they are on their corporate devices connected to your corporate network. </a:t>
            </a:r>
          </a:p>
          <a:p>
            <a:endParaRPr lang="en-US" dirty="0"/>
          </a:p>
          <a:p>
            <a:r>
              <a:rPr lang="en-US" dirty="0"/>
              <a:t>When enabled, users don't need to type in their passwords to sign in to Azure AD, and usually, even type in their usernames. </a:t>
            </a:r>
          </a:p>
          <a:p>
            <a:endParaRPr lang="en-US" dirty="0"/>
          </a:p>
          <a:p>
            <a:r>
              <a:rPr lang="en-US" dirty="0"/>
              <a:t>This feature provides your users easy access to your cloud-based applications without needing any additional on-premises components.</a:t>
            </a:r>
          </a:p>
          <a:p>
            <a:endParaRPr lang="en-US" dirty="0"/>
          </a:p>
          <a:p>
            <a:r>
              <a:rPr lang="en-US" dirty="0"/>
              <a:t>Click </a:t>
            </a:r>
            <a:r>
              <a:rPr lang="en-US" b="1" dirty="0"/>
              <a:t>Next </a:t>
            </a:r>
            <a:r>
              <a:rPr lang="en-US" b="0" dirty="0"/>
              <a:t>to continue &lt;click&gt;</a:t>
            </a:r>
            <a:endParaRPr lang="en-US" b="1" dirty="0"/>
          </a:p>
          <a:p>
            <a:endParaRPr lang="en-US" dirty="0"/>
          </a:p>
          <a:p>
            <a:endParaRPr lang="en-US" dirty="0"/>
          </a:p>
          <a:p>
            <a:r>
              <a:rPr lang="en-US" dirty="0"/>
              <a:t>Previous notes below – pretty sure this isn’t accurate, but keeping in just in case</a:t>
            </a:r>
          </a:p>
          <a:p>
            <a:endParaRPr lang="en-US" dirty="0"/>
          </a:p>
          <a:p>
            <a:r>
              <a:rPr lang="en-US" dirty="0"/>
              <a:t>The Azure AD Connect installer will configure our local AD for single-sign on because we selected that option earlier.  To do this, the installed needs credentials of a domain administrator.</a:t>
            </a:r>
          </a:p>
          <a:p>
            <a:endParaRPr lang="en-US" dirty="0"/>
          </a:p>
          <a:p>
            <a:r>
              <a:rPr lang="en-US" dirty="0"/>
              <a:t>This ensures that users signed into Azure AD Joined devices can still access local resources such as </a:t>
            </a:r>
            <a:r>
              <a:rPr lang="en-US" b="1" dirty="0"/>
              <a:t>file shares, printers, </a:t>
            </a:r>
            <a:r>
              <a:rPr lang="en-US" dirty="0"/>
              <a:t>and </a:t>
            </a:r>
            <a:r>
              <a:rPr lang="en-US" b="1" dirty="0"/>
              <a:t>Line of Business applications</a:t>
            </a:r>
            <a:r>
              <a:rPr lang="en-US" dirty="0"/>
              <a:t>.</a:t>
            </a:r>
          </a:p>
          <a:p>
            <a:endParaRPr lang="en-US" dirty="0"/>
          </a:p>
          <a:p>
            <a:endParaRPr lang="en-US" dirty="0"/>
          </a:p>
          <a:p>
            <a:r>
              <a:rPr lang="en-US" dirty="0"/>
              <a:t>The way this works is that the AAD joined Windows 10 devices will recognize that the user signed in is synchronized to the on-premises directory.  The device will prime itself with the necessary NTLM and Kerberos tokens needed for access to local domain resources even though the device is not a member of the domain anymore.  </a:t>
            </a:r>
            <a:r>
              <a:rPr lang="en-US" b="1" dirty="0"/>
              <a:t>Pretty cool</a:t>
            </a:r>
            <a:r>
              <a:rPr lang="en-US" dirty="0"/>
              <a:t>, huh?  Note – this doesn’t apply to Hybrid Azure AD Joined devices (We’ll go over this next) because they are still members of the domain. </a:t>
            </a:r>
          </a:p>
          <a:p>
            <a:endParaRPr lang="en-US" dirty="0"/>
          </a:p>
          <a:p>
            <a:r>
              <a:rPr lang="en-US" dirty="0"/>
              <a:t>We already entered our domain credential in an earlier step.  If you did not do that, you have the option to do so here.</a:t>
            </a:r>
          </a:p>
          <a:p>
            <a:endParaRPr lang="en-US" dirty="0"/>
          </a:p>
          <a:p>
            <a:r>
              <a:rPr lang="en-US" dirty="0"/>
              <a:t>Click </a:t>
            </a:r>
            <a:r>
              <a:rPr lang="en-US" b="1" dirty="0"/>
              <a:t>Next </a:t>
            </a:r>
            <a:r>
              <a:rPr lang="en-US" b="0" dirty="0"/>
              <a:t>to continue &lt;click&gt;</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33</a:t>
            </a:fld>
            <a:endParaRPr lang="en-US" dirty="0"/>
          </a:p>
        </p:txBody>
      </p:sp>
    </p:spTree>
    <p:extLst>
      <p:ext uri="{BB962C8B-B14F-4D97-AF65-F5344CB8AC3E}">
        <p14:creationId xmlns:p14="http://schemas.microsoft.com/office/powerpoint/2010/main" val="1276645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almost done!</a:t>
            </a:r>
          </a:p>
          <a:p>
            <a:endParaRPr lang="en-US" dirty="0"/>
          </a:p>
          <a:p>
            <a:r>
              <a:rPr lang="en-US" dirty="0"/>
              <a:t>We want synchronization to start as soon as possible so we will leave the default options checked.</a:t>
            </a:r>
          </a:p>
          <a:p>
            <a:endParaRPr lang="en-US" dirty="0"/>
          </a:p>
          <a:p>
            <a:r>
              <a:rPr lang="en-US" dirty="0"/>
              <a:t>Staging mode is not commonly used in SMB </a:t>
            </a:r>
            <a:r>
              <a:rPr lang="en-US" dirty="0" err="1"/>
              <a:t>environemtns</a:t>
            </a:r>
            <a:r>
              <a:rPr lang="en-US" dirty="0"/>
              <a:t>.  It will configure the underlying synchronization engine, but to not sync so that it can be used as standby solution for higher availability.  We will not select that option.</a:t>
            </a:r>
          </a:p>
          <a:p>
            <a:endParaRPr lang="en-US" dirty="0"/>
          </a:p>
          <a:p>
            <a:r>
              <a:rPr lang="en-US" dirty="0"/>
              <a:t>Click </a:t>
            </a:r>
            <a:r>
              <a:rPr lang="en-US" b="1" dirty="0"/>
              <a:t>Next </a:t>
            </a:r>
            <a:r>
              <a:rPr lang="en-US" b="0" dirty="0"/>
              <a:t>to Install and allow Azure AD Connect to synchronize &lt;click&gt;</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34</a:t>
            </a:fld>
            <a:endParaRPr lang="en-US" dirty="0"/>
          </a:p>
        </p:txBody>
      </p:sp>
    </p:spTree>
    <p:extLst>
      <p:ext uri="{BB962C8B-B14F-4D97-AF65-F5344CB8AC3E}">
        <p14:creationId xmlns:p14="http://schemas.microsoft.com/office/powerpoint/2010/main" val="2115924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joining Windows devices to Azure Active Directory, all the devices must have been already upgraded to Windows 10 Pro Creators Update or already running Windows 10 Pro Creators Update. Once the devices are joined to Azure AD, they will automatically be upgraded to Windows 10 Business, which is part of your Microsoft 365 Business subscription.</a:t>
            </a:r>
          </a:p>
          <a:p>
            <a:endParaRPr lang="en-US" dirty="0"/>
          </a:p>
          <a:p>
            <a:r>
              <a:rPr lang="en-US" dirty="0"/>
              <a:t>So, how do we join an </a:t>
            </a:r>
            <a:r>
              <a:rPr lang="en-US" i="1" u="sng" dirty="0"/>
              <a:t>existing</a:t>
            </a:r>
            <a:r>
              <a:rPr lang="en-US" dirty="0"/>
              <a:t> Windows 10 Pro 1703 or above to Azure AD? We begin by clicking the </a:t>
            </a:r>
            <a:r>
              <a:rPr lang="en-US" b="1" dirty="0"/>
              <a:t>Start</a:t>
            </a:r>
            <a:r>
              <a:rPr lang="en-US" dirty="0"/>
              <a:t> button in the lower-left corner of the Windows desktop and then clicking the </a:t>
            </a:r>
            <a:r>
              <a:rPr lang="en-US" b="1" dirty="0"/>
              <a:t>Settings</a:t>
            </a:r>
            <a:r>
              <a:rPr lang="en-US" dirty="0"/>
              <a:t> icon. &lt;click&gt;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179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Settings page, click </a:t>
            </a:r>
            <a:r>
              <a:rPr lang="en-US" b="1" dirty="0"/>
              <a:t>Accounts</a:t>
            </a:r>
            <a:r>
              <a:rPr lang="en-US" dirty="0"/>
              <a:t>. &lt;click&gt;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28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b="1" dirty="0"/>
              <a:t>Access work or school</a:t>
            </a:r>
            <a:r>
              <a:rPr lang="en-US" dirty="0"/>
              <a:t> &lt;click&gt;, and then click </a:t>
            </a:r>
            <a:r>
              <a:rPr lang="en-US" b="1" dirty="0"/>
              <a:t>Connect</a:t>
            </a:r>
            <a:r>
              <a:rPr lang="en-US" dirty="0"/>
              <a:t>. &lt;click&gt;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693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t>
            </a:r>
            <a:r>
              <a:rPr lang="en-US" b="1" dirty="0"/>
              <a:t>Set up a work or school account</a:t>
            </a:r>
            <a:r>
              <a:rPr lang="en-US" dirty="0"/>
              <a:t> dialog box, </a:t>
            </a:r>
            <a:r>
              <a:rPr lang="en-US" u="none" dirty="0"/>
              <a:t>under </a:t>
            </a:r>
            <a:r>
              <a:rPr lang="en-US" b="1" u="none" dirty="0"/>
              <a:t>Alternate actions</a:t>
            </a:r>
            <a:r>
              <a:rPr lang="en-US" dirty="0"/>
              <a:t>, click </a:t>
            </a:r>
            <a:r>
              <a:rPr lang="en-US" b="1" dirty="0"/>
              <a:t>Join this device to Azure Active Directory</a:t>
            </a:r>
            <a:r>
              <a:rPr lang="en-US" dirty="0"/>
              <a:t>. &lt;click&gt;</a:t>
            </a: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46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mail address with the company’s Microsoft 365 Business domain, and click </a:t>
            </a:r>
            <a:r>
              <a:rPr lang="en-US" b="1" dirty="0"/>
              <a:t>Next</a:t>
            </a:r>
            <a:r>
              <a:rPr lang="en-US" dirty="0"/>
              <a:t>. On the “Enter password” page, enter the password and then click </a:t>
            </a:r>
            <a:r>
              <a:rPr lang="en-US" b="1" dirty="0"/>
              <a:t>Sign in</a:t>
            </a:r>
            <a:r>
              <a:rPr lang="en-US" dirty="0"/>
              <a:t>.</a:t>
            </a:r>
          </a:p>
          <a:p>
            <a:r>
              <a:rPr lang="en-US" dirty="0"/>
              <a:t>On the “Make sure this is your organization” page, verify that the information is correct, and click </a:t>
            </a:r>
            <a:r>
              <a:rPr lang="en-US" b="1" dirty="0"/>
              <a:t>Join</a:t>
            </a:r>
            <a:r>
              <a:rPr lang="en-US" dirty="0"/>
              <a:t>. &lt;click&gt;</a:t>
            </a:r>
          </a:p>
          <a:p>
            <a:r>
              <a:rPr lang="en-US" dirty="0"/>
              <a:t>&lt;click&gt;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32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takeaways for this module</a:t>
            </a:r>
          </a:p>
          <a:p>
            <a:endParaRPr lang="en-US" dirty="0"/>
          </a:p>
          <a:p>
            <a:pPr marL="228600" indent="-228600">
              <a:buAutoNum type="arabicPeriod"/>
            </a:pPr>
            <a:r>
              <a:rPr lang="en-US" dirty="0"/>
              <a:t>We can configure Win10 devices in two ways for customers utilizing on-premises Active Directory</a:t>
            </a:r>
          </a:p>
          <a:p>
            <a:pPr marL="685800" lvl="1" indent="-228600">
              <a:buAutoNum type="arabicPeriod"/>
            </a:pPr>
            <a:r>
              <a:rPr lang="en-US" dirty="0"/>
              <a:t>The first is to continue to use the on-premises Active Directory to manage users that are synchronized to Microsoft 365 Business and devices that are joined and managed directly by Azure AD.  This is called Azure AD Joined Device</a:t>
            </a:r>
          </a:p>
          <a:p>
            <a:pPr marL="685800" lvl="1" indent="-228600">
              <a:buAutoNum type="arabicPeriod"/>
            </a:pPr>
            <a:r>
              <a:rPr lang="en-US" dirty="0"/>
              <a:t>The second is to manage users the same way and also leave the devices joined to the local Active Directory with additional management capabilities being delivered by Azure AD and Intune.  This is called Hybrid Azure AD Joined Device</a:t>
            </a:r>
          </a:p>
          <a:p>
            <a:endParaRPr lang="en-US" dirty="0"/>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228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verify the device is connected to Azure AD, confirm the user’s sync status. Go back to the “Access work or school” page, under </a:t>
            </a:r>
            <a:r>
              <a:rPr lang="en-US" b="1" dirty="0"/>
              <a:t>Settings</a:t>
            </a:r>
            <a:r>
              <a:rPr lang="en-US" dirty="0"/>
              <a:t>, and then click in the “Connected to &lt;organization name&gt;” area to expose the </a:t>
            </a:r>
            <a:r>
              <a:rPr lang="en-US" b="1" dirty="0"/>
              <a:t>Info</a:t>
            </a:r>
            <a:r>
              <a:rPr lang="en-US" dirty="0"/>
              <a:t> and </a:t>
            </a:r>
            <a:r>
              <a:rPr lang="en-US" b="1" dirty="0"/>
              <a:t>Disconnect</a:t>
            </a:r>
            <a:r>
              <a:rPr lang="en-US" dirty="0"/>
              <a:t> buttons. Click </a:t>
            </a:r>
            <a:r>
              <a:rPr lang="en-US" b="1" dirty="0"/>
              <a:t>Info</a:t>
            </a:r>
            <a:r>
              <a:rPr lang="en-US" dirty="0"/>
              <a:t> to see the synchronization status—you are looking to see that the device shows as </a:t>
            </a:r>
            <a:r>
              <a:rPr lang="en-US" b="1" dirty="0"/>
              <a:t>Connected</a:t>
            </a:r>
            <a:r>
              <a:rPr lang="en-US" dirty="0"/>
              <a:t>. &lt;click&gt;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998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verify the device has completed its upgrade to Windows 10 Business by going to </a:t>
            </a:r>
            <a:r>
              <a:rPr lang="en-US" b="1" dirty="0"/>
              <a:t>Settings</a:t>
            </a:r>
            <a:r>
              <a:rPr lang="en-US" dirty="0"/>
              <a:t> … </a:t>
            </a:r>
            <a:r>
              <a:rPr lang="en-US" b="1" dirty="0"/>
              <a:t>System</a:t>
            </a:r>
            <a:r>
              <a:rPr lang="en-US" dirty="0"/>
              <a:t> … and then </a:t>
            </a:r>
            <a:r>
              <a:rPr lang="en-US" b="1" dirty="0"/>
              <a:t>About</a:t>
            </a:r>
            <a:r>
              <a:rPr lang="en-US" dirty="0"/>
              <a:t>. Confirm that </a:t>
            </a:r>
            <a:r>
              <a:rPr lang="en-US" b="1" dirty="0"/>
              <a:t>Edition</a:t>
            </a:r>
            <a:r>
              <a:rPr lang="en-US" dirty="0"/>
              <a:t> shows </a:t>
            </a:r>
            <a:r>
              <a:rPr lang="en-US" b="1" dirty="0"/>
              <a:t>Windows 10 Business</a:t>
            </a:r>
            <a:r>
              <a:rPr lang="en-US" dirty="0"/>
              <a:t>. &lt;&lt;click&gt;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061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close, let’s have a quick look at the process for joining to Azure AD a brand new device running Windows 10 Pro Creators Update, or for a device that was upgraded to Windows 10 Pro Creators Update but is going through Windows 10 device setup for the very first time. </a:t>
            </a:r>
          </a:p>
          <a:p>
            <a:endParaRPr lang="en-US" dirty="0"/>
          </a:p>
          <a:p>
            <a:r>
              <a:rPr lang="en-US" dirty="0"/>
              <a:t>There are just a few quick steps to complete. First, the user will go through Windows 10 device setup until he/she gets to the “How would you like to set up?” page. In the Windows session later today, we’ll talk about how you can use Autopilot in Microsoft 365 Business to dramatically reduce the number of setup steps a user has to go through here.  </a:t>
            </a:r>
          </a:p>
          <a:p>
            <a:endParaRPr lang="en-US" dirty="0"/>
          </a:p>
          <a:p>
            <a:r>
              <a:rPr lang="en-US" dirty="0"/>
              <a:t>Once the user gets to this page, he/she chooses </a:t>
            </a:r>
            <a:r>
              <a:rPr lang="en-US" b="1" dirty="0"/>
              <a:t>Set up for an organization</a:t>
            </a:r>
            <a:r>
              <a:rPr lang="en-US" dirty="0"/>
              <a:t>, which then prompts for the username and password for Microsoft 365 Business. Then the user just completes the Windows 10 device setup.</a:t>
            </a:r>
          </a:p>
          <a:p>
            <a:endParaRPr lang="en-US" dirty="0"/>
          </a:p>
          <a:p>
            <a:r>
              <a:rPr lang="en-US" dirty="0"/>
              <a:t>&lt;click&gt;</a:t>
            </a:r>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007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initial setup is completed, you can verify that the device is connected to Azure AD by following the process we outlined just a few moments ago. That is, go to the “Access work or school” page under </a:t>
            </a:r>
            <a:r>
              <a:rPr lang="en-US" b="1" dirty="0"/>
              <a:t>Settings</a:t>
            </a:r>
            <a:r>
              <a:rPr lang="en-US" dirty="0"/>
              <a:t>. Click in the “Connected to &lt;organization name&gt;” area to expose the </a:t>
            </a:r>
            <a:r>
              <a:rPr lang="en-US" b="1" dirty="0"/>
              <a:t>Info</a:t>
            </a:r>
            <a:r>
              <a:rPr lang="en-US" dirty="0"/>
              <a:t> and </a:t>
            </a:r>
            <a:r>
              <a:rPr lang="en-US" b="1" dirty="0"/>
              <a:t>Disconnect</a:t>
            </a:r>
            <a:r>
              <a:rPr lang="en-US" dirty="0"/>
              <a:t> buttons, and then click </a:t>
            </a:r>
            <a:r>
              <a:rPr lang="en-US" b="1" dirty="0"/>
              <a:t>Info</a:t>
            </a:r>
            <a:r>
              <a:rPr lang="en-US" dirty="0"/>
              <a:t> to get your synchronization status. That’s it! &lt;click&gt;</a:t>
            </a:r>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27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just as you saw for the existing device process, you can verify that the device has completed its upgrade to Windows 10 Business going to </a:t>
            </a:r>
            <a:r>
              <a:rPr lang="en-US" b="1" dirty="0"/>
              <a:t>Settings</a:t>
            </a:r>
            <a:r>
              <a:rPr lang="en-US" dirty="0"/>
              <a:t> … </a:t>
            </a:r>
            <a:r>
              <a:rPr lang="en-US" b="1" dirty="0"/>
              <a:t>System</a:t>
            </a:r>
            <a:r>
              <a:rPr lang="en-US" dirty="0"/>
              <a:t> … and then </a:t>
            </a:r>
            <a:r>
              <a:rPr lang="en-US" b="1" dirty="0"/>
              <a:t>About</a:t>
            </a:r>
            <a:r>
              <a:rPr lang="en-US" dirty="0"/>
              <a:t>. Confirm that the </a:t>
            </a:r>
            <a:r>
              <a:rPr lang="en-US" b="1" dirty="0"/>
              <a:t>Edition</a:t>
            </a:r>
            <a:r>
              <a:rPr lang="en-US" dirty="0"/>
              <a:t> shows </a:t>
            </a:r>
            <a:r>
              <a:rPr lang="en-US" b="1" dirty="0"/>
              <a:t>Windows 10 Business</a:t>
            </a:r>
            <a:r>
              <a:rPr lang="en-US" dirty="0"/>
              <a:t>.&lt;click&gt;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53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Now that we have completed the Windows 10 Pro deployments, configured AAD Connect and joined the devices to Azure AD, we can take a look at some of the additional areas that might need attention for the customer.</a:t>
            </a:r>
          </a:p>
          <a:p>
            <a:endParaRPr lang="en-AU" dirty="0"/>
          </a:p>
        </p:txBody>
      </p:sp>
      <p:sp>
        <p:nvSpPr>
          <p:cNvPr id="4" name="Slide Number Placeholder 3"/>
          <p:cNvSpPr>
            <a:spLocks noGrp="1"/>
          </p:cNvSpPr>
          <p:nvPr>
            <p:ph type="sldNum" sz="quarter" idx="5"/>
          </p:nvPr>
        </p:nvSpPr>
        <p:spPr/>
        <p:txBody>
          <a:bodyPr/>
          <a:lstStyle/>
          <a:p>
            <a:fld id="{3301748A-C3F1-4DCC-BEC0-0C96C4C835D1}" type="slidenum">
              <a:rPr lang="en-US" smtClean="0"/>
              <a:t>45</a:t>
            </a:fld>
            <a:endParaRPr lang="en-US" dirty="0"/>
          </a:p>
        </p:txBody>
      </p:sp>
    </p:spTree>
    <p:extLst>
      <p:ext uri="{BB962C8B-B14F-4D97-AF65-F5344CB8AC3E}">
        <p14:creationId xmlns:p14="http://schemas.microsoft.com/office/powerpoint/2010/main" val="3458050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user Profile Migrations, you won’t have to worry about profile migration in the long term, and it’s a one time thing effort for each user and/or device. </a:t>
            </a:r>
          </a:p>
          <a:p>
            <a:endParaRPr lang="en-US" dirty="0"/>
          </a:p>
          <a:p>
            <a:r>
              <a:rPr lang="en-US" dirty="0"/>
              <a:t>You can use one of the many profile migration tools that exist, and depending on the timing of the migration you may be able to take advantage of the </a:t>
            </a:r>
            <a:r>
              <a:rPr lang="en-US" dirty="0" err="1"/>
              <a:t>Laplink</a:t>
            </a:r>
            <a:r>
              <a:rPr lang="en-US" dirty="0"/>
              <a:t> </a:t>
            </a:r>
            <a:r>
              <a:rPr lang="en-US" dirty="0" err="1"/>
              <a:t>Pcmover</a:t>
            </a:r>
            <a:r>
              <a:rPr lang="en-US" dirty="0"/>
              <a:t> Profile migration as referenced onscreen.</a:t>
            </a:r>
          </a:p>
        </p:txBody>
      </p:sp>
      <p:sp>
        <p:nvSpPr>
          <p:cNvPr id="4" name="Slide Number Placeholder 3"/>
          <p:cNvSpPr>
            <a:spLocks noGrp="1"/>
          </p:cNvSpPr>
          <p:nvPr>
            <p:ph type="sldNum" sz="quarter" idx="10"/>
          </p:nvPr>
        </p:nvSpPr>
        <p:spPr/>
        <p:txBody>
          <a:bodyPr/>
          <a:lstStyle/>
          <a:p>
            <a:pPr defTabSz="931774">
              <a:defRPr/>
            </a:pPr>
            <a:fld id="{5F5D991B-D748-47F4-B85C-205E6C3925CA}" type="slidenum">
              <a:rPr lang="en-US">
                <a:solidFill>
                  <a:prstClr val="black"/>
                </a:solidFill>
                <a:latin typeface="Calibri" panose="020F0502020204030204"/>
              </a:rPr>
              <a:pPr defTabSz="93177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641610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now at Group Policy Objects. GPOs are used to control the user’s PC experience and enable lots of experience customization while also providing some security control. Truth be told, however, this technology is now 20+ years old and is not at all aligned to support a new identity and management paradigm with users accessing files and data from anywhere. It simply wasn’t designed for today’s mobile workforce.</a:t>
            </a:r>
          </a:p>
          <a:p>
            <a:endParaRPr lang="en-US" dirty="0"/>
          </a:p>
          <a:p>
            <a:r>
              <a:rPr lang="en-US" dirty="0"/>
              <a:t>So, when thinking about moving a customer to Microsoft 365 Business, there are a few fundamental questions about GPOs that need to be answered. </a:t>
            </a:r>
          </a:p>
          <a:p>
            <a:endParaRPr lang="en-US" dirty="0"/>
          </a:p>
          <a:p>
            <a:r>
              <a:rPr lang="en-US" dirty="0"/>
              <a:t>   - Is the customer even using GPOs? If no, you are good to go! This is often the case is businesses with fewer than 20 seats. </a:t>
            </a:r>
          </a:p>
          <a:p>
            <a:r>
              <a:rPr lang="en-US" dirty="0"/>
              <a:t>   - If yes, then Run the MMAT too to get the CSP for comparable policy in Intune. If a comparable CSP doesn’t exist in Intune really evaluate the need for that GPO. </a:t>
            </a:r>
          </a:p>
          <a:p>
            <a:endParaRPr lang="en-US" dirty="0"/>
          </a:p>
          <a:p>
            <a:r>
              <a:rPr lang="en-US" dirty="0"/>
              <a:t>Report to Microsoft what’s really important for your customers to have consistency in security profiles that follows the user with enforcement across the user’s devices, and the ability to access and manage policies from the cloud. </a:t>
            </a:r>
          </a:p>
          <a:p>
            <a:pPr>
              <a:spcAft>
                <a:spcPts val="300"/>
              </a:spcAft>
            </a:pPr>
            <a:endParaRPr lang="en-US" dirty="0">
              <a:cs typeface="Segoe UI Light"/>
            </a:endParaRPr>
          </a:p>
          <a:p>
            <a:pPr>
              <a:spcAft>
                <a:spcPts val="600"/>
              </a:spcAft>
            </a:pPr>
            <a:r>
              <a:rPr lang="en-US" dirty="0"/>
              <a:t>The tool will gather GPO applied on a device and produce a report to indicate whether there is equivalent MDM support available</a:t>
            </a:r>
            <a:endParaRPr lang="en-US" dirty="0">
              <a:cs typeface="Segoe UI Light"/>
            </a:endParaRPr>
          </a:p>
          <a:p>
            <a:pPr>
              <a:spcAft>
                <a:spcPts val="600"/>
              </a:spcAft>
            </a:pPr>
            <a:endParaRPr lang="en-US" dirty="0"/>
          </a:p>
          <a:p>
            <a:pPr>
              <a:spcAft>
                <a:spcPts val="600"/>
              </a:spcAft>
            </a:pPr>
            <a:r>
              <a:rPr lang="en-US" dirty="0"/>
              <a:t>MDM Migration Analysis Tool (MMAT) is updated for newly added MDM policies</a:t>
            </a:r>
            <a:endParaRPr lang="en-US" dirty="0">
              <a:cs typeface="Segoe UI Light"/>
            </a:endParaRPr>
          </a:p>
          <a:p>
            <a:pPr>
              <a:spcAft>
                <a:spcPts val="600"/>
              </a:spcAft>
            </a:pPr>
            <a:endParaRPr lang="en-US" dirty="0"/>
          </a:p>
          <a:p>
            <a:pPr>
              <a:spcAft>
                <a:spcPts val="600"/>
              </a:spcAft>
            </a:pPr>
            <a:r>
              <a:rPr lang="en-US" dirty="0"/>
              <a:t>MMAT is a tool IT Pro can run at any Win7, Win8.1, or Windows 10 domain joined machine to find out what group policies your org configured in the device and report which have MDM support in latest Windows client release and corresponding MDM setting names.</a:t>
            </a:r>
            <a:endParaRPr lang="en-US" dirty="0">
              <a:cs typeface="Segoe UI Light"/>
            </a:endParaRPr>
          </a:p>
          <a:p>
            <a:pPr>
              <a:spcAft>
                <a:spcPts val="600"/>
              </a:spcAft>
            </a:pPr>
            <a:endParaRPr lang="en-US" dirty="0"/>
          </a:p>
          <a:p>
            <a:pPr>
              <a:spcAft>
                <a:spcPts val="600"/>
              </a:spcAft>
            </a:pPr>
            <a:r>
              <a:rPr lang="en-US" dirty="0"/>
              <a:t>You can download the tool at: </a:t>
            </a:r>
            <a:r>
              <a:rPr lang="en-US" dirty="0">
                <a:hlinkClick r:id="rId3"/>
              </a:rPr>
              <a:t>https://aka.ms/mmat</a:t>
            </a:r>
            <a:endParaRPr lang="en-US" dirty="0"/>
          </a:p>
          <a:p>
            <a:endParaRPr lang="en-US" dirty="0">
              <a:cs typeface="Segoe UI Light"/>
            </a:endParaRPr>
          </a:p>
          <a:p>
            <a:endParaRPr lang="en-US" dirty="0">
              <a:cs typeface="Segoe UI Light"/>
            </a:endParaRPr>
          </a:p>
        </p:txBody>
      </p:sp>
      <p:sp>
        <p:nvSpPr>
          <p:cNvPr id="4" name="Slide Number Placeholder 3"/>
          <p:cNvSpPr>
            <a:spLocks noGrp="1"/>
          </p:cNvSpPr>
          <p:nvPr>
            <p:ph type="sldNum" sz="quarter" idx="10"/>
          </p:nvPr>
        </p:nvSpPr>
        <p:spPr/>
        <p:txBody>
          <a:bodyPr/>
          <a:lstStyle/>
          <a:p>
            <a:pPr defTabSz="931774">
              <a:defRPr/>
            </a:pPr>
            <a:fld id="{5F5D991B-D748-47F4-B85C-205E6C3925CA}" type="slidenum">
              <a:rPr lang="en-US">
                <a:solidFill>
                  <a:prstClr val="black"/>
                </a:solidFill>
                <a:latin typeface="Calibri" panose="020F0502020204030204"/>
              </a:rPr>
              <a:pPr defTabSz="93177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4079998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Win32 apps requiring AD Machine authentication are not very common., and most apps rely on user authentication and these works well in Azure AD Join scenarios.</a:t>
            </a:r>
          </a:p>
        </p:txBody>
      </p:sp>
      <p:sp>
        <p:nvSpPr>
          <p:cNvPr id="4" name="Slide Number Placeholder 3"/>
          <p:cNvSpPr>
            <a:spLocks noGrp="1"/>
          </p:cNvSpPr>
          <p:nvPr>
            <p:ph type="sldNum" sz="quarter" idx="10"/>
          </p:nvPr>
        </p:nvSpPr>
        <p:spPr/>
        <p:txBody>
          <a:bodyPr/>
          <a:lstStyle/>
          <a:p>
            <a:pPr defTabSz="931774">
              <a:defRPr/>
            </a:pPr>
            <a:fld id="{5F5D991B-D748-47F4-B85C-205E6C3925CA}"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332564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SMB users print directly to a printer or a print server.  This works just fine in the Azure AD Join scenario.</a:t>
            </a:r>
          </a:p>
          <a:p>
            <a:endParaRPr lang="en-US" dirty="0"/>
          </a:p>
          <a:p>
            <a:r>
              <a:rPr lang="en-US" dirty="0"/>
              <a:t>AD Printer Discovery is a feature that helps find a printer based on a PC’s current network location, and this option isn’t available for Azure AD joined devices, so you could use one of the methods listed on the slide instead.</a:t>
            </a:r>
          </a:p>
          <a:p>
            <a:endParaRPr lang="en-US" dirty="0"/>
          </a:p>
          <a:p>
            <a:r>
              <a:rPr lang="en-US" dirty="0"/>
              <a:t>Hybrid Cloud printing requires the Azure AD App Proxy, which is available with AADP P1.</a:t>
            </a:r>
          </a:p>
        </p:txBody>
      </p:sp>
      <p:sp>
        <p:nvSpPr>
          <p:cNvPr id="4" name="Slide Number Placeholder 3"/>
          <p:cNvSpPr>
            <a:spLocks noGrp="1"/>
          </p:cNvSpPr>
          <p:nvPr>
            <p:ph type="sldNum" sz="quarter" idx="10"/>
          </p:nvPr>
        </p:nvSpPr>
        <p:spPr/>
        <p:txBody>
          <a:bodyPr/>
          <a:lstStyle/>
          <a:p>
            <a:pPr defTabSz="931774">
              <a:defRPr/>
            </a:pPr>
            <a:fld id="{EB886E8D-C7EC-496B-B96A-254856978591}"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354569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dirty="0"/>
              <a:t>Windows 10 management in M365B is when the </a:t>
            </a:r>
            <a:r>
              <a:rPr lang="en-US" sz="1200" dirty="0">
                <a:gradFill>
                  <a:gsLst>
                    <a:gs pos="2917">
                      <a:schemeClr val="tx1"/>
                    </a:gs>
                    <a:gs pos="30000">
                      <a:schemeClr val="tx1"/>
                    </a:gs>
                  </a:gsLst>
                  <a:lin ang="5400000" scaled="0"/>
                </a:gradFill>
              </a:rPr>
              <a:t>Windows 10 Device is connected to Microsoft 365 Business through Azure AD </a:t>
            </a:r>
          </a:p>
          <a:p>
            <a:pPr>
              <a:lnSpc>
                <a:spcPct val="90000"/>
              </a:lnSpc>
              <a:spcAft>
                <a:spcPts val="600"/>
              </a:spcAft>
            </a:pPr>
            <a:endParaRPr lang="en-US" sz="1200"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The device inherits the pre-configured device security and management settings in Microsoft 365 Business.</a:t>
            </a:r>
          </a:p>
          <a:p>
            <a:pPr>
              <a:lnSpc>
                <a:spcPct val="90000"/>
              </a:lnSpc>
              <a:spcAft>
                <a:spcPts val="600"/>
              </a:spcAft>
            </a:pPr>
            <a:endParaRPr lang="en-US" sz="1200"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This gives number of administration benefits: </a:t>
            </a:r>
          </a:p>
          <a:p>
            <a:pPr>
              <a:lnSpc>
                <a:spcPct val="90000"/>
              </a:lnSpc>
              <a:spcAft>
                <a:spcPts val="600"/>
              </a:spcAft>
            </a:pPr>
            <a:endParaRPr lang="en-US" sz="1200" dirty="0">
              <a:gradFill>
                <a:gsLst>
                  <a:gs pos="2917">
                    <a:schemeClr val="tx1"/>
                  </a:gs>
                  <a:gs pos="30000">
                    <a:schemeClr val="tx1"/>
                  </a:gs>
                </a:gsLst>
                <a:lin ang="5400000" scaled="0"/>
              </a:gradFill>
            </a:endParaRPr>
          </a:p>
          <a:p>
            <a:pPr marL="0" marR="0" lvl="0" indent="0" algn="l" defTabSz="914367" rtl="0" eaLnBrk="1" fontAlgn="auto" latinLnBrk="0" hangingPunct="1">
              <a:lnSpc>
                <a:spcPct val="90000"/>
              </a:lnSpc>
              <a:spcBef>
                <a:spcPts val="0"/>
              </a:spcBef>
              <a:spcAft>
                <a:spcPts val="600"/>
              </a:spcAft>
              <a:buClrTx/>
              <a:buSzTx/>
              <a:buFontTx/>
              <a:buNone/>
              <a:tabLst/>
              <a:defRPr/>
            </a:pPr>
            <a:r>
              <a:rPr lang="en-US" sz="1400" dirty="0">
                <a:gradFill>
                  <a:gsLst>
                    <a:gs pos="2917">
                      <a:schemeClr val="tx1"/>
                    </a:gs>
                    <a:gs pos="30000">
                      <a:schemeClr val="tx1"/>
                    </a:gs>
                  </a:gsLst>
                  <a:lin ang="5400000" scaled="0"/>
                </a:gradFill>
              </a:rPr>
              <a:t>First, it enables seamless SSO to </a:t>
            </a:r>
            <a:r>
              <a:rPr lang="en-US" sz="1400" dirty="0"/>
              <a:t>Azure managed SaaS apps &amp; services like Office 365 </a:t>
            </a:r>
            <a:r>
              <a:rPr lang="en-US" sz="1400" b="0" i="0" u="none" strike="noStrike" kern="1200" dirty="0">
                <a:solidFill>
                  <a:schemeClr val="tx1"/>
                </a:solidFill>
                <a:effectLst/>
                <a:latin typeface="Segoe UI Light" pitchFamily="34" charset="0"/>
                <a:ea typeface="+mn-ea"/>
                <a:cs typeface="+mn-cs"/>
              </a:rPr>
              <a:t>from any Windows device. Your users don’t see additional authentication prompts when accessing work resources. The SSO functionality is even when they are not connected to the domain network.</a:t>
            </a:r>
            <a:endParaRPr lang="en-US" sz="1400" dirty="0">
              <a:gradFill>
                <a:gsLst>
                  <a:gs pos="2917">
                    <a:schemeClr val="tx1"/>
                  </a:gs>
                  <a:gs pos="30000">
                    <a:schemeClr val="tx1"/>
                  </a:gs>
                </a:gsLst>
                <a:lin ang="5400000" scaled="0"/>
              </a:gradFill>
            </a:endParaRPr>
          </a:p>
          <a:p>
            <a:pPr>
              <a:spcAft>
                <a:spcPts val="600"/>
              </a:spcAft>
            </a:pPr>
            <a:endParaRPr lang="en-US" dirty="0"/>
          </a:p>
          <a:p>
            <a:pPr>
              <a:spcAft>
                <a:spcPts val="600"/>
              </a:spcAft>
            </a:pPr>
            <a:r>
              <a:rPr lang="en-US" dirty="0"/>
              <a:t>Second, there is the centralized CLOUD management and deployment of security policies that spans users and devices. For example, the Windows Defender settings applied centrally cannot be turned off by the user on their windows 10 pro device. If you have a new device, as soon as it connects into Azure AD, the device policies are applied, saving you time and effort</a:t>
            </a:r>
            <a:endParaRPr lang="en-US" dirty="0">
              <a:cs typeface="Segoe UI Light"/>
            </a:endParaRPr>
          </a:p>
          <a:p>
            <a:pPr>
              <a:lnSpc>
                <a:spcPct val="90000"/>
              </a:lnSpc>
              <a:spcAft>
                <a:spcPts val="600"/>
              </a:spcAft>
            </a:pPr>
            <a:endParaRPr lang="en-US" sz="1200"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Third, it brings all your windows 10 devices to a standard configuration of windows with the latest feature updates and cumulative updates, which provides the most secure version of windows thus reducing vulnerabilities in your customer environments.</a:t>
            </a:r>
          </a:p>
          <a:p>
            <a:pPr>
              <a:lnSpc>
                <a:spcPct val="90000"/>
              </a:lnSpc>
              <a:spcAft>
                <a:spcPts val="600"/>
              </a:spcAft>
            </a:pPr>
            <a:endParaRPr lang="en-US" sz="1200"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Fourth, It helps enable a consistent security profile that follows the User’s Identity, so security policies transcend devices –whether work owned or BYOD. Essentially a single security policy helps you manage data/access on work-owned or BYOD personal mobile devices</a:t>
            </a:r>
          </a:p>
          <a:p>
            <a:pPr>
              <a:lnSpc>
                <a:spcPct val="90000"/>
              </a:lnSpc>
              <a:spcAft>
                <a:spcPts val="600"/>
              </a:spcAft>
            </a:pPr>
            <a:endParaRPr lang="en-US" sz="1200" dirty="0">
              <a:gradFill>
                <a:gsLst>
                  <a:gs pos="2917">
                    <a:schemeClr val="tx1"/>
                  </a:gs>
                  <a:gs pos="30000">
                    <a:schemeClr val="tx1"/>
                  </a:gs>
                </a:gsLst>
                <a:lin ang="5400000" scaled="0"/>
              </a:gradFill>
            </a:endParaRP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15304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dirty="0"/>
              <a:t>If any of the caveats mentioned before apply to your customer, or if you customer simply prefers to keep their devices joined to Active Directory for now, there’s good news.  Hybrid Azure AD joined devices are fully supported in Microsoft 365 Business.</a:t>
            </a:r>
          </a:p>
          <a:p>
            <a:endParaRPr lang="en-AU"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391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Customers with </a:t>
            </a:r>
            <a:r>
              <a:rPr lang="en-US" dirty="0"/>
              <a:t>an existing </a:t>
            </a:r>
            <a:r>
              <a:rPr lang="en-US"/>
              <a:t>AD, Consider Option 2: Hybrid Azure AD Joined Device</a:t>
            </a:r>
            <a:endParaRPr lang="en-US" dirty="0"/>
          </a:p>
          <a:p>
            <a:endParaRPr lang="en-US" dirty="0"/>
          </a:p>
          <a:p>
            <a:r>
              <a:rPr lang="en-US" dirty="0"/>
              <a:t>This will simplify Windows deployment for existing Windows 10 devices because the user profile will not need migration</a:t>
            </a:r>
          </a:p>
          <a:p>
            <a:endParaRPr lang="en-US" dirty="0"/>
          </a:p>
          <a:p>
            <a:r>
              <a:rPr lang="en-US" dirty="0"/>
              <a:t>Also – it is entirely possible to run a mix of Azure AD Joined and Hybrid devices.  For example, a customer may choose to use Hybrid for existing devices and Azure AD Join for all new devices.</a:t>
            </a:r>
            <a:endParaRPr lang="en-US"/>
          </a:p>
        </p:txBody>
      </p:sp>
      <p:sp>
        <p:nvSpPr>
          <p:cNvPr id="4" name="Slide Number Placeholder 3"/>
          <p:cNvSpPr>
            <a:spLocks noGrp="1"/>
          </p:cNvSpPr>
          <p:nvPr>
            <p:ph type="sldNum" sz="quarter" idx="10"/>
          </p:nvPr>
        </p:nvSpPr>
        <p:spPr/>
        <p:txBody>
          <a:bodyPr/>
          <a:lstStyle/>
          <a:p>
            <a:fld id="{0C2A3129-C945-4A07-ADD0-BE7C3AB496C6}" type="slidenum">
              <a:rPr lang="en-US" smtClean="0"/>
              <a:t>51</a:t>
            </a:fld>
            <a:endParaRPr lang="en-US"/>
          </a:p>
        </p:txBody>
      </p:sp>
    </p:spTree>
    <p:extLst>
      <p:ext uri="{BB962C8B-B14F-4D97-AF65-F5344CB8AC3E}">
        <p14:creationId xmlns:p14="http://schemas.microsoft.com/office/powerpoint/2010/main" val="910240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existing Domain joined devices then consider using the Hybrid Azure AD joined Device Configuration – If you don’t want to deal with the hassles of unjoining a domain.  The only difference between this diagram and the one we showed before is the Windows 10 device’s membership to Active Directory (outlined in red)</a:t>
            </a:r>
          </a:p>
        </p:txBody>
      </p:sp>
      <p:sp>
        <p:nvSpPr>
          <p:cNvPr id="4" name="Slide Number Placeholder 3"/>
          <p:cNvSpPr>
            <a:spLocks noGrp="1"/>
          </p:cNvSpPr>
          <p:nvPr>
            <p:ph type="sldNum" sz="quarter" idx="10"/>
          </p:nvPr>
        </p:nvSpPr>
        <p:spPr/>
        <p:txBody>
          <a:bodyPr/>
          <a:lstStyle/>
          <a:p>
            <a:fld id="{0C2A3129-C945-4A07-ADD0-BE7C3AB496C6}" type="slidenum">
              <a:rPr lang="en-US" smtClean="0"/>
              <a:t>52</a:t>
            </a:fld>
            <a:endParaRPr lang="en-US"/>
          </a:p>
        </p:txBody>
      </p:sp>
    </p:spTree>
    <p:extLst>
      <p:ext uri="{BB962C8B-B14F-4D97-AF65-F5344CB8AC3E}">
        <p14:creationId xmlns:p14="http://schemas.microsoft.com/office/powerpoint/2010/main" val="2352747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critical components to getting Hybrid Azure AD to work.</a:t>
            </a:r>
          </a:p>
          <a:p>
            <a:endParaRPr lang="en-US" dirty="0"/>
          </a:p>
          <a:p>
            <a:pPr marL="228600" indent="-228600">
              <a:buFont typeface="+mj-lt"/>
              <a:buAutoNum type="arabicPeriod"/>
            </a:pPr>
            <a:r>
              <a:rPr lang="en-US" dirty="0"/>
              <a:t>Azure AD Connect is required for the scenario.  Express configuration will work; however, you may way to use the Custom configuration to specify which portions of the directory to sync, and enable single sign-on.</a:t>
            </a:r>
          </a:p>
          <a:p>
            <a:pPr marL="228600" indent="-228600">
              <a:buFont typeface="+mj-lt"/>
              <a:buAutoNum type="arabicPeriod"/>
            </a:pPr>
            <a:endParaRPr lang="en-US" dirty="0"/>
          </a:p>
          <a:p>
            <a:pPr marL="228600" indent="-228600">
              <a:buFont typeface="+mj-lt"/>
              <a:buAutoNum type="arabicPeriod"/>
            </a:pPr>
            <a:r>
              <a:rPr lang="en-US" dirty="0"/>
              <a:t>The service connection point (SCP) is </a:t>
            </a:r>
            <a:r>
              <a:rPr lang="en-US" b="1" dirty="0"/>
              <a:t>critical</a:t>
            </a:r>
            <a:r>
              <a:rPr lang="en-US" dirty="0"/>
              <a:t> for this scenario.  The easiest way to create it is by using the PowerShell module </a:t>
            </a:r>
            <a:r>
              <a:rPr lang="en-US" b="1" dirty="0"/>
              <a:t>AdSyncPrep.psm1</a:t>
            </a:r>
            <a:r>
              <a:rPr lang="en-US" dirty="0"/>
              <a:t> that comes with Azure AD Connect.  It is in the </a:t>
            </a:r>
            <a:r>
              <a:rPr lang="en-US" b="1" dirty="0" err="1"/>
              <a:t>ADPrep</a:t>
            </a:r>
            <a:r>
              <a:rPr lang="en-US" dirty="0"/>
              <a:t> folder in the Azure AD Connect installed directory (</a:t>
            </a:r>
            <a:r>
              <a:rPr lang="en-US" b="1" dirty="0"/>
              <a:t>\Program Files\Microsoft Azure Active Directory Conn</a:t>
            </a:r>
            <a:endParaRPr lang="en-US" dirty="0"/>
          </a:p>
          <a:p>
            <a:pPr marL="228600" indent="-228600">
              <a:buFont typeface="+mj-lt"/>
              <a:buAutoNum type="arabicPeriod"/>
            </a:pPr>
            <a:r>
              <a:rPr lang="en-US" dirty="0"/>
              <a:t>We need a group policy setting to join domain computers to Azure AD - </a:t>
            </a:r>
            <a:r>
              <a:rPr lang="en-US" b="1" dirty="0"/>
              <a:t>Register domain joined computers as devices</a:t>
            </a:r>
            <a:endParaRPr lang="en-US" dirty="0"/>
          </a:p>
          <a:p>
            <a:pPr marL="228600" indent="-228600">
              <a:buFont typeface="+mj-lt"/>
              <a:buAutoNum type="arabicPeriod"/>
            </a:pPr>
            <a:r>
              <a:rPr lang="en-US" dirty="0"/>
              <a:t>We need a group policy setting to automatically enroll domain computers joined to Azure AD into Intune -</a:t>
            </a:r>
            <a:r>
              <a:rPr lang="en-US" b="1" dirty="0"/>
              <a:t>Enable automatic MDM enrollment using default Azure AD credential</a:t>
            </a:r>
            <a:endParaRPr lang="en-US" b="0" dirty="0"/>
          </a:p>
          <a:p>
            <a:pPr marL="0" indent="0">
              <a:buFont typeface="+mj-lt"/>
              <a:buNone/>
            </a:pPr>
            <a:endParaRPr lang="en-US" dirty="0"/>
          </a:p>
          <a:p>
            <a:pPr marL="0" indent="0">
              <a:buFont typeface="+mj-lt"/>
              <a:buNone/>
            </a:pPr>
            <a:r>
              <a:rPr lang="en-US" dirty="0"/>
              <a:t>Both group policy settings can be configured in the same group policy object.</a:t>
            </a: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0C2A3129-C945-4A07-ADD0-BE7C3AB496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616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the steps involved in configuring a customer’s environment for Hybrid Azure AD Joined.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Deliver the content on as a live demo. The screenshot click-through is provided as your demo script, but can also be used where access to the demo environment (demos.microsoft.com) is unavailable. </a:t>
            </a: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01BB6DB-292D-4F55-8FEB-A2186E983E2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83030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Install and Configure Azure AD Connect.</a:t>
            </a:r>
          </a:p>
          <a:p>
            <a:endParaRPr lang="en-US" dirty="0"/>
          </a:p>
          <a:p>
            <a:r>
              <a:rPr lang="en-US" dirty="0"/>
              <a:t>The install steps are exactly the same steps as we did setting up Azure AD Connect for AADJ.</a:t>
            </a:r>
          </a:p>
          <a:p>
            <a:endParaRPr lang="en-US" b="1" dirty="0"/>
          </a:p>
          <a:p>
            <a:r>
              <a:rPr lang="en-US" b="1" dirty="0"/>
              <a:t>NOTE:  Refer back to demos slides for Azure AD Join if you want to go over it again.  We’re just showing the last slide from the install here.</a:t>
            </a:r>
          </a:p>
          <a:p>
            <a:endParaRPr lang="en-US" dirty="0"/>
          </a:p>
        </p:txBody>
      </p:sp>
      <p:sp>
        <p:nvSpPr>
          <p:cNvPr id="4" name="Slide Number Placeholder 3"/>
          <p:cNvSpPr>
            <a:spLocks noGrp="1"/>
          </p:cNvSpPr>
          <p:nvPr>
            <p:ph type="sldNum" sz="quarter" idx="5"/>
          </p:nvPr>
        </p:nvSpPr>
        <p:spPr/>
        <p:txBody>
          <a:bodyPr/>
          <a:lstStyle/>
          <a:p>
            <a:fld id="{3301748A-C3F1-4DCC-BEC0-0C96C4C835D1}" type="slidenum">
              <a:rPr lang="en-US" smtClean="0"/>
              <a:t>55</a:t>
            </a:fld>
            <a:endParaRPr lang="en-US" dirty="0"/>
          </a:p>
        </p:txBody>
      </p:sp>
    </p:spTree>
    <p:extLst>
      <p:ext uri="{BB962C8B-B14F-4D97-AF65-F5344CB8AC3E}">
        <p14:creationId xmlns:p14="http://schemas.microsoft.com/office/powerpoint/2010/main" val="1286882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We must now prepare the local Active Directory for Hybrid Azure AD joined devices</a:t>
            </a:r>
          </a:p>
          <a:p>
            <a:endParaRPr lang="en-US" dirty="0"/>
          </a:p>
          <a:p>
            <a:r>
              <a:rPr lang="en-US" dirty="0"/>
              <a:t>Start the Azure AD Connect app on the server where you installed in previously.</a:t>
            </a:r>
          </a:p>
          <a:p>
            <a:endParaRPr lang="en-US" dirty="0"/>
          </a:p>
          <a:p>
            <a:r>
              <a:rPr lang="en-US" dirty="0"/>
              <a:t>Click </a:t>
            </a:r>
            <a:r>
              <a:rPr lang="en-US" b="1" dirty="0"/>
              <a:t>Configure &lt;</a:t>
            </a:r>
            <a:r>
              <a:rPr lang="en-US" b="0" dirty="0"/>
              <a:t>click&gt;</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56</a:t>
            </a:fld>
            <a:endParaRPr lang="en-US" dirty="0"/>
          </a:p>
        </p:txBody>
      </p:sp>
    </p:spTree>
    <p:extLst>
      <p:ext uri="{BB962C8B-B14F-4D97-AF65-F5344CB8AC3E}">
        <p14:creationId xmlns:p14="http://schemas.microsoft.com/office/powerpoint/2010/main" val="17778960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Click Configure device options in order to configure device registration for Hybrid Azure AD Connect</a:t>
            </a:r>
          </a:p>
          <a:p>
            <a:pPr rtl="0" fontAlgn="ctr"/>
            <a:endParaRPr lang="en-US" dirty="0"/>
          </a:p>
          <a:p>
            <a:r>
              <a:rPr lang="en-US" dirty="0"/>
              <a:t>Click </a:t>
            </a:r>
            <a:r>
              <a:rPr lang="en-US" b="1" dirty="0"/>
              <a:t>Configure &lt;</a:t>
            </a:r>
            <a:r>
              <a:rPr lang="en-US" b="0" dirty="0"/>
              <a:t>click&gt; </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57</a:t>
            </a:fld>
            <a:endParaRPr lang="en-US" dirty="0"/>
          </a:p>
        </p:txBody>
      </p:sp>
    </p:spTree>
    <p:extLst>
      <p:ext uri="{BB962C8B-B14F-4D97-AF65-F5344CB8AC3E}">
        <p14:creationId xmlns:p14="http://schemas.microsoft.com/office/powerpoint/2010/main" val="3028595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We will click through the overview page</a:t>
            </a:r>
          </a:p>
          <a:p>
            <a:pPr rtl="0" fontAlgn="ctr"/>
            <a:endParaRPr lang="en-US" dirty="0"/>
          </a:p>
          <a:p>
            <a:r>
              <a:rPr lang="en-US" dirty="0"/>
              <a:t>Click </a:t>
            </a:r>
            <a:r>
              <a:rPr lang="en-US" b="1" dirty="0"/>
              <a:t>Next &lt;</a:t>
            </a:r>
            <a:r>
              <a:rPr lang="en-US" b="0" dirty="0"/>
              <a:t>click&gt; </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58</a:t>
            </a:fld>
            <a:endParaRPr lang="en-US" dirty="0"/>
          </a:p>
        </p:txBody>
      </p:sp>
    </p:spTree>
    <p:extLst>
      <p:ext uri="{BB962C8B-B14F-4D97-AF65-F5344CB8AC3E}">
        <p14:creationId xmlns:p14="http://schemas.microsoft.com/office/powerpoint/2010/main" val="22480563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Enter credential for a global administrator in Microsoft 365 Business</a:t>
            </a:r>
          </a:p>
          <a:p>
            <a:pPr rtl="0" fontAlgn="ctr"/>
            <a:endParaRPr lang="en-US" dirty="0"/>
          </a:p>
          <a:p>
            <a:r>
              <a:rPr lang="en-US" dirty="0"/>
              <a:t>Click </a:t>
            </a:r>
            <a:r>
              <a:rPr lang="en-US" b="1" dirty="0"/>
              <a:t>Next &lt;</a:t>
            </a:r>
            <a:r>
              <a:rPr lang="en-US" b="0" dirty="0"/>
              <a:t>click&gt; </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59</a:t>
            </a:fld>
            <a:endParaRPr lang="en-US" dirty="0"/>
          </a:p>
        </p:txBody>
      </p:sp>
    </p:spTree>
    <p:extLst>
      <p:ext uri="{BB962C8B-B14F-4D97-AF65-F5344CB8AC3E}">
        <p14:creationId xmlns:p14="http://schemas.microsoft.com/office/powerpoint/2010/main" val="27900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we’ll be using referencing Azure AD join throughout this module, it might be useful to go into detail of what is means from an M365B perspective.</a:t>
            </a:r>
          </a:p>
          <a:p>
            <a:endParaRPr lang="en-US" dirty="0"/>
          </a:p>
          <a:p>
            <a:r>
              <a:rPr lang="en-US" dirty="0"/>
              <a:t>So how you AAD join a device?</a:t>
            </a:r>
          </a:p>
          <a:p>
            <a:endParaRPr lang="en-US" dirty="0"/>
          </a:p>
          <a:p>
            <a:r>
              <a:rPr lang="en-US" dirty="0"/>
              <a:t>First you have to upgrade existing devices to Win 10 pro 1703 or later</a:t>
            </a:r>
          </a:p>
          <a:p>
            <a:endParaRPr lang="en-US" dirty="0"/>
          </a:p>
          <a:p>
            <a:r>
              <a:rPr lang="en-US" dirty="0"/>
              <a:t>If you have devices on Win 7 or 8.1 Pro, you get a free upgrade to Win 10 Pro with your M365B subscription. If you have Home devices, you’ll need to purchase an upgrade from Home to Pro first and then upgrade your devices to Windows 10 Pro</a:t>
            </a:r>
          </a:p>
          <a:p>
            <a:endParaRPr lang="en-US" dirty="0"/>
          </a:p>
          <a:p>
            <a:r>
              <a:rPr lang="en-US" dirty="0"/>
              <a:t>Once your Device is on Win10 Pro, you’ll simply need to Sign in With User’s M365B credential or Azure AD credential </a:t>
            </a:r>
          </a:p>
          <a:p>
            <a:endParaRPr lang="en-US" dirty="0"/>
          </a:p>
          <a:p>
            <a:r>
              <a:rPr lang="en-US" dirty="0"/>
              <a:t>Once you successfully sign in to a device with the AAD credential of the user, the device is then AAD Joined and is auto-enrolled into Intune which comes with your M365B subscription. </a:t>
            </a:r>
          </a:p>
          <a:p>
            <a:endParaRPr lang="en-US" dirty="0"/>
          </a:p>
          <a:p>
            <a:r>
              <a:rPr lang="en-US" dirty="0"/>
              <a:t>Once the device is auto-enrolled into Intune, the policies that we enabled in the Setup wizard now apply to the device</a:t>
            </a: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33626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Here we will make the selection to configure Hybrid Azure AD Join.</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NOTE: Device writeback requires Azure AD Premium and is not included in Microsoft 365 Business</a:t>
            </a:r>
          </a:p>
          <a:p>
            <a:pPr rtl="0" fontAlgn="ctr"/>
            <a:endParaRPr lang="en-US" dirty="0"/>
          </a:p>
          <a:p>
            <a:r>
              <a:rPr lang="en-US" dirty="0"/>
              <a:t>Click </a:t>
            </a:r>
            <a:r>
              <a:rPr lang="en-US" b="1" dirty="0"/>
              <a:t>Next &lt;</a:t>
            </a:r>
            <a:r>
              <a:rPr lang="en-US" b="0" dirty="0"/>
              <a:t>click&gt; </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60</a:t>
            </a:fld>
            <a:endParaRPr lang="en-US" dirty="0"/>
          </a:p>
        </p:txBody>
      </p:sp>
    </p:spTree>
    <p:extLst>
      <p:ext uri="{BB962C8B-B14F-4D97-AF65-F5344CB8AC3E}">
        <p14:creationId xmlns:p14="http://schemas.microsoft.com/office/powerpoint/2010/main" val="2346004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Hybrid Azure AD Join requires a Service Configuration Point (SCP) object to be created in the Configuration Naming Context of the local AD.</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We can select our Forest and press </a:t>
            </a:r>
            <a:r>
              <a:rPr lang="en-US" sz="1200" b="1" i="0" kern="1200" dirty="0">
                <a:solidFill>
                  <a:schemeClr val="tx1"/>
                </a:solidFill>
                <a:effectLst/>
                <a:latin typeface="+mn-lt"/>
                <a:ea typeface="+mn-ea"/>
                <a:cs typeface="+mn-cs"/>
              </a:rPr>
              <a:t>Add</a:t>
            </a:r>
            <a:r>
              <a:rPr lang="en-US" sz="1200" b="0" i="0" kern="1200" dirty="0">
                <a:solidFill>
                  <a:schemeClr val="tx1"/>
                </a:solidFill>
                <a:effectLst/>
                <a:latin typeface="+mn-lt"/>
                <a:ea typeface="+mn-ea"/>
                <a:cs typeface="+mn-cs"/>
              </a:rPr>
              <a:t> to specify an Enterprise Admin account so that Azure AD Connect can create this SCP object for us.</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If we do not have an Enterprise Admin credential, we can download a PowerShell script to give to an Enterprise Admin to complete this task offline.</a:t>
            </a:r>
          </a:p>
          <a:p>
            <a:pPr rtl="0" fontAlgn="ctr"/>
            <a:endParaRPr lang="en-US" dirty="0"/>
          </a:p>
          <a:p>
            <a:r>
              <a:rPr lang="en-US" b="0" dirty="0"/>
              <a:t>We see </a:t>
            </a:r>
            <a:r>
              <a:rPr lang="en-US" b="1" dirty="0"/>
              <a:t>Edit </a:t>
            </a:r>
            <a:r>
              <a:rPr lang="en-US" b="0" dirty="0"/>
              <a:t>on the demo slide here because we’ve already added the Enterprise Admin.  Before the admin credentials are added, the button will show </a:t>
            </a:r>
            <a:r>
              <a:rPr lang="en-US" b="1" dirty="0"/>
              <a:t>Add</a:t>
            </a:r>
          </a:p>
          <a:p>
            <a:endParaRPr lang="en-US" b="1" dirty="0"/>
          </a:p>
          <a:p>
            <a:r>
              <a:rPr lang="en-US" dirty="0"/>
              <a:t>Click </a:t>
            </a:r>
            <a:r>
              <a:rPr lang="en-US" b="1" dirty="0"/>
              <a:t>Next &lt;</a:t>
            </a:r>
            <a:r>
              <a:rPr lang="en-US" b="0" dirty="0"/>
              <a:t>click&gt; </a:t>
            </a:r>
          </a:p>
          <a:p>
            <a:endParaRPr lang="en-US" b="0" dirty="0"/>
          </a:p>
          <a:p>
            <a:r>
              <a:rPr lang="en-US" b="0" dirty="0"/>
              <a:t>NOTE:</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61</a:t>
            </a:fld>
            <a:endParaRPr lang="en-US" dirty="0"/>
          </a:p>
        </p:txBody>
      </p:sp>
    </p:spTree>
    <p:extLst>
      <p:ext uri="{BB962C8B-B14F-4D97-AF65-F5344CB8AC3E}">
        <p14:creationId xmlns:p14="http://schemas.microsoft.com/office/powerpoint/2010/main" val="2131713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In our example, we’re only using Windows 10 or later domain-joined devices, and this is recommended for most SMB scenarios.</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If we have a requirement for hybrid AAD for Windows 7 Pro or Windows 8.1 Pro devices for a customer with a longer migration, we can support those with the second checkbox.</a:t>
            </a:r>
          </a:p>
          <a:p>
            <a:pPr rtl="0" fontAlgn="ctr"/>
            <a:endParaRPr lang="en-US" dirty="0"/>
          </a:p>
          <a:p>
            <a:r>
              <a:rPr lang="en-US" dirty="0"/>
              <a:t>Click </a:t>
            </a:r>
            <a:r>
              <a:rPr lang="en-US" b="1" dirty="0"/>
              <a:t>Next &lt;</a:t>
            </a:r>
            <a:r>
              <a:rPr lang="en-US" b="0" dirty="0"/>
              <a:t>click&gt; </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62</a:t>
            </a:fld>
            <a:endParaRPr lang="en-US" dirty="0"/>
          </a:p>
        </p:txBody>
      </p:sp>
    </p:spTree>
    <p:extLst>
      <p:ext uri="{BB962C8B-B14F-4D97-AF65-F5344CB8AC3E}">
        <p14:creationId xmlns:p14="http://schemas.microsoft.com/office/powerpoint/2010/main" val="21134342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That’s it for the SCP configuration necessary to support Hybrid Azure AD Joined Devices.</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Because we configured seamless single sign on with </a:t>
            </a:r>
            <a:r>
              <a:rPr lang="en-US" sz="1200" b="0" i="0" kern="1200" dirty="0" err="1">
                <a:solidFill>
                  <a:schemeClr val="tx1"/>
                </a:solidFill>
                <a:effectLst/>
                <a:latin typeface="+mn-lt"/>
                <a:ea typeface="+mn-ea"/>
                <a:cs typeface="+mn-cs"/>
              </a:rPr>
              <a:t>theprevious</a:t>
            </a:r>
            <a:r>
              <a:rPr lang="en-US" sz="1200" b="0" i="0" kern="1200" dirty="0">
                <a:solidFill>
                  <a:schemeClr val="tx1"/>
                </a:solidFill>
                <a:effectLst/>
                <a:latin typeface="+mn-lt"/>
                <a:ea typeface="+mn-ea"/>
                <a:cs typeface="+mn-cs"/>
              </a:rPr>
              <a:t> AAD Connect walkthrough we don’t need to configure that again here.</a:t>
            </a:r>
          </a:p>
          <a:p>
            <a:pPr rtl="0" fontAlgn="ctr"/>
            <a:endParaRPr lang="en-US" dirty="0"/>
          </a:p>
          <a:p>
            <a:r>
              <a:rPr lang="en-US" dirty="0"/>
              <a:t>Click </a:t>
            </a:r>
            <a:r>
              <a:rPr lang="en-US" b="1" dirty="0"/>
              <a:t>Configure &lt;</a:t>
            </a:r>
            <a:r>
              <a:rPr lang="en-US" b="0" dirty="0"/>
              <a:t>click&gt; </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63</a:t>
            </a:fld>
            <a:endParaRPr lang="en-US" dirty="0"/>
          </a:p>
        </p:txBody>
      </p:sp>
    </p:spTree>
    <p:extLst>
      <p:ext uri="{BB962C8B-B14F-4D97-AF65-F5344CB8AC3E}">
        <p14:creationId xmlns:p14="http://schemas.microsoft.com/office/powerpoint/2010/main" val="32859917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This last page informs us that additional configuration is required.  For SMB customers, this typically means we’re going to create a Group Policy Object (GPO) that has two settings configured.  The first will automatically join domain computers to Azure AD.  The second will automatically enroll these devices in Intune. We’ll do this next.</a:t>
            </a:r>
          </a:p>
          <a:p>
            <a:pPr rtl="0" fontAlgn="ctr"/>
            <a:endParaRPr lang="en-US" dirty="0"/>
          </a:p>
          <a:p>
            <a:pPr rtl="0" fontAlgn="ctr"/>
            <a:r>
              <a:rPr lang="en-US" dirty="0"/>
              <a:t>Other items to consider that are supported, but not typical for SMB customers include:</a:t>
            </a:r>
          </a:p>
          <a:p>
            <a:pPr rtl="0" fontAlgn="ctr"/>
            <a:endParaRPr lang="en-US" dirty="0"/>
          </a:p>
          <a:p>
            <a:pPr marL="228600" indent="-228600" rtl="0" fontAlgn="ctr">
              <a:buAutoNum type="arabicPeriod"/>
            </a:pPr>
            <a:r>
              <a:rPr lang="en-US" b="1" dirty="0"/>
              <a:t>Configure controlled rollout </a:t>
            </a:r>
            <a:r>
              <a:rPr lang="en-US" b="0" dirty="0"/>
              <a:t>so that only some devices join Azure AD</a:t>
            </a:r>
            <a:endParaRPr lang="en-US" b="1" dirty="0"/>
          </a:p>
          <a:p>
            <a:pPr marL="228600" indent="-228600" rtl="0" fontAlgn="ctr">
              <a:buAutoNum type="arabicPeriod"/>
            </a:pPr>
            <a:r>
              <a:rPr lang="en-US" b="1" dirty="0"/>
              <a:t>Configure network with device registration endpoints</a:t>
            </a:r>
          </a:p>
          <a:p>
            <a:pPr marL="228600" indent="-228600" rtl="0" fontAlgn="ctr">
              <a:buAutoNum type="arabicPeriod"/>
            </a:pPr>
            <a:r>
              <a:rPr lang="en-US" b="1" dirty="0"/>
              <a:t>Implement WPAD for Windows 10 devices </a:t>
            </a:r>
            <a:r>
              <a:rPr lang="en-US" b="0" dirty="0"/>
              <a:t>if your customer requires the use of a outbound Internet proxy server</a:t>
            </a:r>
          </a:p>
          <a:p>
            <a:pPr marL="228600" indent="-228600" rtl="0" fontAlgn="ctr">
              <a:buAutoNum type="arabicPeriod"/>
            </a:pPr>
            <a:r>
              <a:rPr lang="en-US" b="1" dirty="0"/>
              <a:t>Configure the SCP in any forests that were not configured by Azure AD Connect</a:t>
            </a:r>
          </a:p>
          <a:p>
            <a:pPr marL="228600" indent="-228600" rtl="0" fontAlgn="ctr">
              <a:buAutoNum type="arabicPeriod"/>
            </a:pPr>
            <a:r>
              <a:rPr lang="en-US" b="1" dirty="0"/>
              <a:t>Configure any federation service that was not configured by Azure AD Connect</a:t>
            </a:r>
          </a:p>
          <a:p>
            <a:pPr marL="228600" indent="-228600" rtl="0" fontAlgn="ctr">
              <a:buAutoNum type="arabicPeriod"/>
            </a:pPr>
            <a:r>
              <a:rPr lang="en-US" b="1" dirty="0"/>
              <a:t>Configure support for Windows down-level devices </a:t>
            </a:r>
            <a:r>
              <a:rPr lang="en-US" b="0" dirty="0"/>
              <a:t>(Especially not recommended for SMB customers because down-level devices may provide additional exposure to cyber threats)</a:t>
            </a:r>
            <a:endParaRPr lang="en-US" b="1" dirty="0"/>
          </a:p>
          <a:p>
            <a:pPr marL="685800" lvl="1" indent="-228600" rtl="0" fontAlgn="ctr">
              <a:buAutoNum type="arabicPeriod"/>
            </a:pPr>
            <a:r>
              <a:rPr lang="en-US" b="1" dirty="0"/>
              <a:t>Enable Azure AD Seamless SSO for Windows down-level devices</a:t>
            </a:r>
          </a:p>
          <a:p>
            <a:pPr marL="685800" lvl="1" indent="-228600" rtl="0" fontAlgn="ctr">
              <a:buAutoNum type="arabicPeriod"/>
            </a:pPr>
            <a:r>
              <a:rPr lang="en-US" b="1" dirty="0"/>
              <a:t>Set Azure AD policy for Windows down-level devices</a:t>
            </a:r>
          </a:p>
          <a:p>
            <a:pPr marL="685800" lvl="1" indent="-228600" rtl="0" fontAlgn="ctr">
              <a:buAutoNum type="arabicPeriod"/>
            </a:pPr>
            <a:r>
              <a:rPr lang="en-US" b="1" dirty="0"/>
              <a:t>Add Azure AD endpoint to Windows down-level devices</a:t>
            </a:r>
          </a:p>
          <a:p>
            <a:pPr marL="685800" lvl="1" indent="-228600" rtl="0" fontAlgn="ctr">
              <a:buAutoNum type="arabicPeriod"/>
            </a:pPr>
            <a:r>
              <a:rPr lang="en-US" b="1" dirty="0"/>
              <a:t>Install Microsoft Workplace Join on Windows down-level devices</a:t>
            </a:r>
            <a:endParaRPr lang="en-US" dirty="0"/>
          </a:p>
          <a:p>
            <a:endParaRPr lang="en-US" dirty="0"/>
          </a:p>
          <a:p>
            <a:r>
              <a:rPr lang="en-US" dirty="0"/>
              <a:t>Click </a:t>
            </a:r>
            <a:r>
              <a:rPr lang="en-US" b="1" dirty="0"/>
              <a:t>Exit &lt;</a:t>
            </a:r>
            <a:r>
              <a:rPr lang="en-US" b="0" dirty="0"/>
              <a:t>click&gt; </a:t>
            </a:r>
            <a:endParaRPr lang="en-US" b="1" dirty="0"/>
          </a:p>
        </p:txBody>
      </p:sp>
      <p:sp>
        <p:nvSpPr>
          <p:cNvPr id="4" name="Slide Number Placeholder 3"/>
          <p:cNvSpPr>
            <a:spLocks noGrp="1"/>
          </p:cNvSpPr>
          <p:nvPr>
            <p:ph type="sldNum" sz="quarter" idx="5"/>
          </p:nvPr>
        </p:nvSpPr>
        <p:spPr/>
        <p:txBody>
          <a:bodyPr/>
          <a:lstStyle/>
          <a:p>
            <a:fld id="{3301748A-C3F1-4DCC-BEC0-0C96C4C835D1}" type="slidenum">
              <a:rPr lang="en-US" smtClean="0"/>
              <a:t>64</a:t>
            </a:fld>
            <a:endParaRPr lang="en-US" dirty="0"/>
          </a:p>
        </p:txBody>
      </p:sp>
    </p:spTree>
    <p:extLst>
      <p:ext uri="{BB962C8B-B14F-4D97-AF65-F5344CB8AC3E}">
        <p14:creationId xmlns:p14="http://schemas.microsoft.com/office/powerpoint/2010/main" val="675055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create a GPO for Azure AD join and Intune Enrollment here.  In this case, I have linked a new GPO called Hybrid Azure AD Join to the Contoso Organizational Unit because all of my devices are organized under this OU.  </a:t>
            </a:r>
          </a:p>
          <a:p>
            <a:endParaRPr lang="en-US" dirty="0"/>
          </a:p>
          <a:p>
            <a:r>
              <a:rPr lang="en-US" dirty="0"/>
              <a:t>You must have a good understanding of your customers AD structure before doing this step.  If you are unsure, use Express settings to synchronize the entire directory.  It may cause extra objects to sync to the cloud, but this doesn’t cause any problems.</a:t>
            </a:r>
          </a:p>
        </p:txBody>
      </p:sp>
      <p:sp>
        <p:nvSpPr>
          <p:cNvPr id="4" name="Slide Number Placeholder 3"/>
          <p:cNvSpPr>
            <a:spLocks noGrp="1"/>
          </p:cNvSpPr>
          <p:nvPr>
            <p:ph type="sldNum" sz="quarter" idx="5"/>
          </p:nvPr>
        </p:nvSpPr>
        <p:spPr/>
        <p:txBody>
          <a:bodyPr/>
          <a:lstStyle/>
          <a:p>
            <a:fld id="{3301748A-C3F1-4DCC-BEC0-0C96C4C835D1}" type="slidenum">
              <a:rPr lang="en-US" smtClean="0"/>
              <a:t>65</a:t>
            </a:fld>
            <a:endParaRPr lang="en-US" dirty="0"/>
          </a:p>
        </p:txBody>
      </p:sp>
    </p:spTree>
    <p:extLst>
      <p:ext uri="{BB962C8B-B14F-4D97-AF65-F5344CB8AC3E}">
        <p14:creationId xmlns:p14="http://schemas.microsoft.com/office/powerpoint/2010/main" val="5321486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required settings for Hybrid Azure AD Join can be set in one GPO</a:t>
            </a:r>
          </a:p>
          <a:p>
            <a:endParaRPr lang="en-US" dirty="0"/>
          </a:p>
          <a:p>
            <a:r>
              <a:rPr lang="en-US" b="1" dirty="0"/>
              <a:t>Register domain joined computers as devices </a:t>
            </a:r>
            <a:r>
              <a:rPr lang="en-US" dirty="0"/>
              <a:t>is set to </a:t>
            </a:r>
            <a:r>
              <a:rPr lang="en-US" b="1" dirty="0"/>
              <a:t>Enabled</a:t>
            </a:r>
          </a:p>
          <a:p>
            <a:r>
              <a:rPr lang="en-US" b="1" dirty="0"/>
              <a:t>Enable automatic MDM enrollment using default Azure AD credentials</a:t>
            </a:r>
            <a:r>
              <a:rPr lang="en-US" dirty="0"/>
              <a:t> is set </a:t>
            </a:r>
            <a:r>
              <a:rPr lang="en-US" b="1" dirty="0"/>
              <a:t>Enabled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DO NOT SEE THESE POLICY OPTIONS:  This means that the computer running the Group Policy Management console has an outdated set of ADMX templates.  To fix this: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Download: </a:t>
            </a:r>
            <a:r>
              <a:rPr lang="en-US" sz="1200" b="0" i="0" kern="1200" dirty="0">
                <a:solidFill>
                  <a:schemeClr val="tx1"/>
                </a:solidFill>
                <a:effectLst/>
                <a:latin typeface="+mn-lt"/>
                <a:ea typeface="+mn-ea"/>
                <a:cs typeface="+mn-cs"/>
              </a:rPr>
              <a:t>Administrative Templates (.</a:t>
            </a:r>
            <a:r>
              <a:rPr lang="en-US" sz="1200" b="0" i="0" kern="1200" dirty="0" err="1">
                <a:solidFill>
                  <a:schemeClr val="tx1"/>
                </a:solidFill>
                <a:effectLst/>
                <a:latin typeface="+mn-lt"/>
                <a:ea typeface="+mn-ea"/>
                <a:cs typeface="+mn-cs"/>
              </a:rPr>
              <a:t>admx</a:t>
            </a:r>
            <a:r>
              <a:rPr lang="en-US" sz="1200" b="0" i="0" kern="1200" dirty="0">
                <a:solidFill>
                  <a:schemeClr val="tx1"/>
                </a:solidFill>
                <a:effectLst/>
                <a:latin typeface="+mn-lt"/>
                <a:ea typeface="+mn-ea"/>
                <a:cs typeface="+mn-cs"/>
              </a:rPr>
              <a:t>) for Windows 10 April 2018 Update (1803) or newer: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https://www.microsoft.com/en-us/download/details.aspx?id=56880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Install the templates on the computer you are using to create the GPO by copying to the appropriate folder </a:t>
            </a:r>
            <a:r>
              <a:rPr lang="en-US" b="1" dirty="0"/>
              <a:t>*OR*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Install the templates in a central repository for your domain by creating a </a:t>
            </a:r>
            <a:r>
              <a:rPr lang="en-US" sz="1200" b="1" i="0" kern="1200" dirty="0">
                <a:solidFill>
                  <a:schemeClr val="tx1"/>
                </a:solidFill>
                <a:effectLst/>
                <a:latin typeface="+mn-lt"/>
                <a:ea typeface="+mn-ea"/>
                <a:cs typeface="+mn-cs"/>
              </a:rPr>
              <a:t>Central Store</a:t>
            </a:r>
            <a:r>
              <a:rPr lang="en-US" sz="1200" b="0" i="0" kern="1200" dirty="0">
                <a:solidFill>
                  <a:schemeClr val="tx1"/>
                </a:solidFill>
                <a:effectLst/>
                <a:latin typeface="+mn-lt"/>
                <a:ea typeface="+mn-ea"/>
                <a:cs typeface="+mn-cs"/>
              </a:rPr>
              <a:t> in the SYSVOL folder on a Windows domain controller.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i="0" kern="1200" dirty="0">
                <a:solidFill>
                  <a:schemeClr val="tx1"/>
                </a:solidFill>
                <a:effectLst/>
                <a:latin typeface="+mn-lt"/>
                <a:ea typeface="+mn-ea"/>
                <a:cs typeface="+mn-cs"/>
              </a:rPr>
              <a:t>Once you create the store on one DC, it will replicate to other DCs and the Group Policy Management console will use the updated templates automatically</a:t>
            </a:r>
            <a:endParaRPr lang="en-US" dirty="0"/>
          </a:p>
        </p:txBody>
      </p:sp>
      <p:sp>
        <p:nvSpPr>
          <p:cNvPr id="4" name="Slide Number Placeholder 3"/>
          <p:cNvSpPr>
            <a:spLocks noGrp="1"/>
          </p:cNvSpPr>
          <p:nvPr>
            <p:ph type="sldNum" sz="quarter" idx="5"/>
          </p:nvPr>
        </p:nvSpPr>
        <p:spPr/>
        <p:txBody>
          <a:bodyPr/>
          <a:lstStyle/>
          <a:p>
            <a:fld id="{3301748A-C3F1-4DCC-BEC0-0C96C4C835D1}" type="slidenum">
              <a:rPr lang="en-US" smtClean="0"/>
              <a:t>66</a:t>
            </a:fld>
            <a:endParaRPr lang="en-US" dirty="0"/>
          </a:p>
        </p:txBody>
      </p:sp>
    </p:spTree>
    <p:extLst>
      <p:ext uri="{BB962C8B-B14F-4D97-AF65-F5344CB8AC3E}">
        <p14:creationId xmlns:p14="http://schemas.microsoft.com/office/powerpoint/2010/main" val="2555992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 shows the AD Joined device connected to the local domain</a:t>
            </a:r>
          </a:p>
        </p:txBody>
      </p:sp>
      <p:sp>
        <p:nvSpPr>
          <p:cNvPr id="4" name="Slide Number Placeholder 3"/>
          <p:cNvSpPr>
            <a:spLocks noGrp="1"/>
          </p:cNvSpPr>
          <p:nvPr>
            <p:ph type="sldNum" sz="quarter" idx="5"/>
          </p:nvPr>
        </p:nvSpPr>
        <p:spPr/>
        <p:txBody>
          <a:bodyPr/>
          <a:lstStyle/>
          <a:p>
            <a:fld id="{3301748A-C3F1-4DCC-BEC0-0C96C4C835D1}" type="slidenum">
              <a:rPr lang="en-US" smtClean="0"/>
              <a:t>67</a:t>
            </a:fld>
            <a:endParaRPr lang="en-US" dirty="0"/>
          </a:p>
        </p:txBody>
      </p:sp>
    </p:spTree>
    <p:extLst>
      <p:ext uri="{BB962C8B-B14F-4D97-AF65-F5344CB8AC3E}">
        <p14:creationId xmlns:p14="http://schemas.microsoft.com/office/powerpoint/2010/main" val="486406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click Info, we can see that the device is joined to Azure AD and managed by Microsoft 365 Business (Intune)</a:t>
            </a:r>
          </a:p>
          <a:p>
            <a:endParaRPr lang="en-US" dirty="0"/>
          </a:p>
          <a:p>
            <a:r>
              <a:rPr lang="en-US" dirty="0"/>
              <a:t>The device </a:t>
            </a:r>
            <a:r>
              <a:rPr lang="en-US" dirty="0" err="1"/>
              <a:t>wil</a:t>
            </a:r>
            <a:r>
              <a:rPr lang="en-US" dirty="0"/>
              <a:t> synchronize automatically with Intune.  If we want, we can press the </a:t>
            </a:r>
            <a:r>
              <a:rPr lang="en-US" b="1" dirty="0"/>
              <a:t>Sync</a:t>
            </a:r>
            <a:r>
              <a:rPr lang="en-US" dirty="0"/>
              <a:t> button to perform a manual sync.</a:t>
            </a:r>
          </a:p>
        </p:txBody>
      </p:sp>
      <p:sp>
        <p:nvSpPr>
          <p:cNvPr id="4" name="Slide Number Placeholder 3"/>
          <p:cNvSpPr>
            <a:spLocks noGrp="1"/>
          </p:cNvSpPr>
          <p:nvPr>
            <p:ph type="sldNum" sz="quarter" idx="5"/>
          </p:nvPr>
        </p:nvSpPr>
        <p:spPr/>
        <p:txBody>
          <a:bodyPr/>
          <a:lstStyle/>
          <a:p>
            <a:fld id="{3301748A-C3F1-4DCC-BEC0-0C96C4C835D1}" type="slidenum">
              <a:rPr lang="en-US" smtClean="0"/>
              <a:t>68</a:t>
            </a:fld>
            <a:endParaRPr lang="en-US" dirty="0"/>
          </a:p>
        </p:txBody>
      </p:sp>
    </p:spTree>
    <p:extLst>
      <p:ext uri="{BB962C8B-B14F-4D97-AF65-F5344CB8AC3E}">
        <p14:creationId xmlns:p14="http://schemas.microsoft.com/office/powerpoint/2010/main" val="12620936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rPr>
              <a:t>Let’s review the steps required for Hybrid Azure AD Joined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F2F2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rPr>
              <a:t>Step1: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rPr>
              <a:t>Upgrade to Win 10:  </a:t>
            </a:r>
            <a:r>
              <a:rPr lang="en-US" sz="1200" b="1" dirty="0">
                <a:solidFill>
                  <a:srgbClr val="2F2F2F"/>
                </a:solidFill>
              </a:rPr>
              <a:t>(1709 or higher is minimum supported version as of 10/23/2018). </a:t>
            </a:r>
            <a:r>
              <a:rPr lang="en-US" sz="1200" b="0" dirty="0">
                <a:solidFill>
                  <a:srgbClr val="2F2F2F"/>
                </a:solidFill>
              </a:rPr>
              <a:t> This doesn’t work with older versions of Windows.  Our recommendation is to use the latest build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2F2F2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highlight>
                  <a:srgbClr val="FFFF00"/>
                </a:highlight>
                <a:uLnTx/>
                <a:uFillTx/>
                <a:latin typeface="Segoe UI"/>
                <a:ea typeface="+mn-ea"/>
                <a:cs typeface="+mn-cs"/>
              </a:rPr>
              <a:t>Step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highlight>
                  <a:srgbClr val="FFFF00"/>
                </a:highlight>
                <a:uLnTx/>
                <a:uFillTx/>
                <a:latin typeface="Segoe UI"/>
                <a:ea typeface="+mn-ea"/>
                <a:cs typeface="+mn-cs"/>
              </a:rPr>
              <a:t>Install and Configure Azure AD Connect and make sure the domain devices are in scope for synchronization.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highlight>
                  <a:srgbClr val="FFFF00"/>
                </a:highlight>
                <a:uLnTx/>
                <a:uFillTx/>
                <a:latin typeface="Segoe UI"/>
                <a:ea typeface="+mn-ea"/>
                <a:cs typeface="+mn-cs"/>
              </a:rPr>
              <a:t>Create the SCP Object using AAD Connect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highlight>
                  <a:srgbClr val="FFFF00"/>
                </a:highlight>
                <a:uLnTx/>
                <a:uFillTx/>
                <a:latin typeface="Segoe UI"/>
                <a:ea typeface="+mn-ea"/>
                <a:cs typeface="+mn-cs"/>
              </a:rPr>
              <a:t>Create a GPO policy with the two required settings.  One to join the devices to Azure AD and the other to enroll the devices in Intune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F2F2F"/>
              </a:solidFill>
              <a:effectLst/>
              <a:highlight>
                <a:srgbClr val="FFFF00"/>
              </a:highligh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highlight>
                  <a:srgbClr val="FFFF00"/>
                </a:highlight>
              </a:rPr>
              <a:t>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highlight>
                  <a:srgbClr val="FFFF00"/>
                </a:highlight>
              </a:rPr>
              <a:t>The devices must be able to access the Microsoft 365 Business device registration endpoints after they boot up and before the users logs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F2F2F"/>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highlight>
                  <a:srgbClr val="FFFF00"/>
                </a:highlight>
              </a:rPr>
              <a:t>One common caveat is that some customers have proxy or firewall restrictions on the network that might interfere with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F2F2F"/>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highlight>
                  <a:srgbClr val="FFFF00"/>
                </a:highlight>
              </a:rPr>
              <a:t>If using outbound authentication proxy, then machine context must be allowed.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F2F2F"/>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highlight>
                  <a:srgbClr val="FFFF00"/>
                </a:highlight>
              </a:rPr>
              <a:t>Microsoft maintains both online documentation and a web service that dynamically lists all IP addresses and ports required to access their cloud services.</a:t>
            </a:r>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2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 order to leverage these capabilities, we need to ensure we might the pre-requisites.</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5287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Microsoft’s guidance is use to Azure AD Joined Device config with AAD connect because of the simplicity, reduction in on-prem foot print and the ability to manage remote workers and mobile devices.</a:t>
            </a:r>
          </a:p>
          <a:p>
            <a:endParaRPr lang="en-US" dirty="0"/>
          </a:p>
          <a:p>
            <a:r>
              <a:rPr lang="en-US" dirty="0"/>
              <a:t>If you do have scenarios that require hybrid joined devices, you can use those alongside azure AD joined devices.</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6CE63F-9E7F-4C04-9D0D-FCA25A8E9E86}" type="datetime8">
              <a:rPr lang="en-US" smtClean="0"/>
              <a:t>11/1/2018 5:15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70</a:t>
            </a:fld>
            <a:endParaRPr lang="en-US"/>
          </a:p>
        </p:txBody>
      </p:sp>
    </p:spTree>
    <p:extLst>
      <p:ext uri="{BB962C8B-B14F-4D97-AF65-F5344CB8AC3E}">
        <p14:creationId xmlns:p14="http://schemas.microsoft.com/office/powerpoint/2010/main" val="7751398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SSCM is used to deploy software updates and install applications in larger organisations, but some larger SMB customers may have this </a:t>
            </a:r>
            <a:r>
              <a:rPr lang="en-US" dirty="0" err="1"/>
              <a:t>deloyed</a:t>
            </a:r>
            <a:r>
              <a:rPr lang="en-US" dirty="0"/>
              <a:t>.  For customers with SCCM, ensure they are aware that they can set up co-management with Intune, and start migrating policies from on-prem to cloud based management.</a:t>
            </a:r>
          </a:p>
          <a:p>
            <a:endParaRPr lang="en-US" dirty="0"/>
          </a:p>
          <a:p>
            <a:endParaRPr lang="en-US" dirty="0"/>
          </a:p>
        </p:txBody>
      </p:sp>
      <p:sp>
        <p:nvSpPr>
          <p:cNvPr id="4" name="Slide Number Placeholder 3"/>
          <p:cNvSpPr>
            <a:spLocks noGrp="1"/>
          </p:cNvSpPr>
          <p:nvPr>
            <p:ph type="sldNum" sz="quarter" idx="5"/>
          </p:nvPr>
        </p:nvSpPr>
        <p:spPr/>
        <p:txBody>
          <a:bodyPr/>
          <a:lstStyle/>
          <a:p>
            <a:fld id="{3301748A-C3F1-4DCC-BEC0-0C96C4C835D1}" type="slidenum">
              <a:rPr lang="en-US" smtClean="0"/>
              <a:t>71</a:t>
            </a:fld>
            <a:endParaRPr lang="en-US" dirty="0"/>
          </a:p>
        </p:txBody>
      </p:sp>
    </p:spTree>
    <p:extLst>
      <p:ext uri="{BB962C8B-B14F-4D97-AF65-F5344CB8AC3E}">
        <p14:creationId xmlns:p14="http://schemas.microsoft.com/office/powerpoint/2010/main" val="1364712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For the final section of this module we will discuss Windows Autopilot.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5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IT pros spend a lot of time on building and customizing images that will later be deployed to devices with a perfectly good OS already installed on them. Windows Autopilot introduces a new approach.</a:t>
            </a:r>
          </a:p>
          <a:p>
            <a:endParaRPr lang="en-US" dirty="0"/>
          </a:p>
          <a:p>
            <a:r>
              <a:rPr lang="en-US" dirty="0"/>
              <a:t>From the users' perspective, it only takes a few simple operations to make their device ready to use. From the IT pros' perspective, the only interaction required from the end user is to connect to a network and to verify their credentials. Everything past that is automated.</a:t>
            </a:r>
          </a:p>
          <a:p>
            <a:endParaRPr lang="en-US" dirty="0"/>
          </a:p>
          <a:p>
            <a:r>
              <a:rPr lang="en-US" dirty="0"/>
              <a:t>Windows Autopilot allows you to:</a:t>
            </a:r>
          </a:p>
          <a:p>
            <a:pPr marL="171450" indent="-171450">
              <a:buFont typeface="Arial" panose="020B0604020202020204" pitchFamily="34" charset="0"/>
              <a:buChar char="•"/>
            </a:pPr>
            <a:r>
              <a:rPr lang="en-US" dirty="0"/>
              <a:t>Automatically join devices to Azure AD.</a:t>
            </a:r>
          </a:p>
          <a:p>
            <a:pPr marL="171450" indent="-171450">
              <a:buFont typeface="Arial" panose="020B0604020202020204" pitchFamily="34" charset="0"/>
              <a:buChar char="•"/>
            </a:pPr>
            <a:r>
              <a:rPr lang="en-US" dirty="0"/>
              <a:t>Auto-enroll devices into MDM services, such as Microsoft MDM Provider (requires an Azure AD Premium subscription).</a:t>
            </a:r>
          </a:p>
          <a:p>
            <a:pPr marL="171450" indent="-171450">
              <a:buFont typeface="Arial" panose="020B0604020202020204" pitchFamily="34" charset="0"/>
              <a:buChar char="•"/>
            </a:pPr>
            <a:r>
              <a:rPr lang="en-US" dirty="0"/>
              <a:t>Restrict the administrator account creation.</a:t>
            </a:r>
          </a:p>
          <a:p>
            <a:pPr marL="171450" indent="-171450">
              <a:buFont typeface="Arial" panose="020B0604020202020204" pitchFamily="34" charset="0"/>
              <a:buChar char="•"/>
            </a:pPr>
            <a:r>
              <a:rPr lang="en-US" dirty="0"/>
              <a:t>Create and auto-assign devices to configuration groups based on a device's profile.</a:t>
            </a:r>
          </a:p>
          <a:p>
            <a:pPr marL="171450" indent="-171450">
              <a:buFont typeface="Arial" panose="020B0604020202020204" pitchFamily="34" charset="0"/>
              <a:buChar char="•"/>
            </a:pPr>
            <a:r>
              <a:rPr lang="en-US" dirty="0"/>
              <a:t>Customize OOBE content specific to the organization.</a:t>
            </a:r>
          </a:p>
          <a:p>
            <a:endParaRPr lang="en-US" dirty="0"/>
          </a:p>
          <a:p>
            <a:r>
              <a:rPr lang="en-US" dirty="0"/>
              <a:t>&lt;click&gt;</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38C4E4F-4ECC-408A-AF55-1EB276E9ABE3}" type="slidenum">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677730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kern="1200" dirty="0">
                <a:solidFill>
                  <a:schemeClr val="tx1"/>
                </a:solidFill>
                <a:latin typeface="Segoe UI" pitchFamily="34" charset="0"/>
                <a:ea typeface="+mn-ea"/>
                <a:cs typeface="+mn-cs"/>
              </a:rPr>
              <a:t>Included in Microsoft 365 Business, Windows Autopilot enables devices to be pre-registered and pre-configured via the cloud, allowing partners to deploy a new device with no IT intervention required. Deployment on a new device using Autopilot begins with the handoff of device IDs from the hardware vendor, or OEM. These IDs are then associated to the customer and the device configuration profile set via the Microsoft Partner Center or the Microsoft Admin center directly. The device itself can ship directly to the customer, who will enjoy a faster, simpler, first-run experience, thanks to Autopilot. </a:t>
            </a:r>
          </a:p>
          <a:p>
            <a:endParaRPr lang="en-US" sz="900" kern="1200" dirty="0">
              <a:solidFill>
                <a:schemeClr val="tx1"/>
              </a:solidFill>
              <a:latin typeface="Segoe UI" pitchFamily="34" charset="0"/>
              <a:ea typeface="+mn-ea"/>
              <a:cs typeface="+mn-cs"/>
            </a:endParaRPr>
          </a:p>
          <a:p>
            <a:r>
              <a:rPr lang="en-US" sz="900" kern="1200" dirty="0">
                <a:solidFill>
                  <a:schemeClr val="tx1"/>
                </a:solidFill>
                <a:latin typeface="Segoe UI" pitchFamily="34" charset="0"/>
                <a:ea typeface="+mn-ea"/>
                <a:cs typeface="+mn-cs"/>
              </a:rPr>
              <a:t>&lt;click&gt;</a:t>
            </a:r>
          </a:p>
        </p:txBody>
      </p:sp>
      <p:sp>
        <p:nvSpPr>
          <p:cNvPr id="5" name="Date Placeholder 4"/>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9251363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Devices must be registered to the organization.</a:t>
            </a:r>
          </a:p>
          <a:p>
            <a:r>
              <a:rPr lang="en-US" sz="1400" dirty="0"/>
              <a:t>Devices have to be pre-installed with Windows 10 Pro, version 1703 or later.</a:t>
            </a:r>
          </a:p>
          <a:p>
            <a:r>
              <a:rPr lang="en-US" sz="1400" dirty="0"/>
              <a:t>Devices must have access to the Internet.</a:t>
            </a:r>
          </a:p>
          <a:p>
            <a:r>
              <a:rPr lang="en-US" sz="1400" dirty="0"/>
              <a:t>Devices must be connected to Azure AD.</a:t>
            </a:r>
          </a:p>
          <a:p>
            <a:r>
              <a:rPr lang="en-US" sz="1400" dirty="0"/>
              <a:t>Devices must be under management – in this case, via the solution is Microsoft </a:t>
            </a:r>
            <a:r>
              <a:rPr lang="en-US" sz="1400"/>
              <a:t>365 Business. </a:t>
            </a:r>
            <a:endParaRPr lang="en-US" sz="1400" dirty="0"/>
          </a:p>
          <a:p>
            <a:endParaRPr lang="en-US" sz="1400" dirty="0"/>
          </a:p>
          <a:p>
            <a:r>
              <a:rPr lang="en-US" sz="1400" dirty="0"/>
              <a:t>&lt;click&gt;</a:t>
            </a:r>
          </a:p>
          <a:p>
            <a:pPr marL="0" lvl="1">
              <a:lnSpc>
                <a:spcPts val="2353"/>
              </a:lnSpc>
            </a:pPr>
            <a:endParaRPr lang="en-US" sz="1961" dirty="0">
              <a:solidFill>
                <a:schemeClr val="tx1"/>
              </a:solidFill>
              <a:cs typeface="Segoe U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4676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6">
              <a:spcAft>
                <a:spcPts val="339"/>
              </a:spcAft>
              <a:defRPr/>
            </a:pPr>
            <a:r>
              <a:rPr lang="en-US" dirty="0">
                <a:latin typeface="Segoe UI" pitchFamily="34" charset="0"/>
              </a:rPr>
              <a:t>As mentioned in previous modules, there are a variety of resources available to help you get started in learning more about Microsoft 365 Business.</a:t>
            </a:r>
          </a:p>
        </p:txBody>
      </p:sp>
      <p:sp>
        <p:nvSpPr>
          <p:cNvPr id="8" name="Date Placeholder 7"/>
          <p:cNvSpPr>
            <a:spLocks noGrp="1"/>
          </p:cNvSpPr>
          <p:nvPr>
            <p:ph type="dt" idx="10"/>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2EC64DE5-4A80-4049-BDC7-E36CCA811281}" type="datetime1">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9" name="Footer Placeholder 8"/>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Header Placeholder 10"/>
          <p:cNvSpPr>
            <a:spLocks noGrp="1"/>
          </p:cNvSpPr>
          <p:nvPr>
            <p:ph type="hdr" sz="quarter" idx="13"/>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9915632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watching module 5, deploy and management windows 10.</a:t>
            </a: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5:15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7468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nSpc>
                <a:spcPts val="2353"/>
              </a:lnSpc>
            </a:pPr>
            <a:r>
              <a:rPr lang="en-US" sz="1961" dirty="0">
                <a:solidFill>
                  <a:schemeClr val="tx1"/>
                </a:solidFill>
                <a:cs typeface="Segoe UI" charset="0"/>
              </a:rPr>
              <a:t>Windows 10 Business is a set of cloud services and device management capabilities that complement Windows 10 Pro and enable the centralized management and security controls of Microsoft 365 Business. </a:t>
            </a:r>
          </a:p>
          <a:p>
            <a:pPr marL="0" lvl="1">
              <a:lnSpc>
                <a:spcPts val="2353"/>
              </a:lnSpc>
            </a:pPr>
            <a:endParaRPr lang="en-US" sz="1961" dirty="0">
              <a:solidFill>
                <a:schemeClr val="tx1"/>
              </a:solidFill>
              <a:cs typeface="Segoe UI" charset="0"/>
            </a:endParaRPr>
          </a:p>
          <a:p>
            <a:pPr marL="0" lvl="1">
              <a:lnSpc>
                <a:spcPts val="2353"/>
              </a:lnSpc>
            </a:pPr>
            <a:r>
              <a:rPr lang="en-US" sz="1961" dirty="0">
                <a:solidFill>
                  <a:schemeClr val="tx1"/>
                </a:solidFill>
                <a:cs typeface="Segoe UI" charset="0"/>
              </a:rPr>
              <a:t>Getting to Windows 10 Business is a straightforward—though multi-step—process. It begins with upgrading devices to Windows 10 Pro 1703. Once the upgrade is complete, the device needs to be joined to the company’s Azure Active Directory (or Azure AD) account. With those two steps completed, the device</a:t>
            </a:r>
            <a:r>
              <a:rPr lang="en-US" sz="2000" dirty="0"/>
              <a:t>—</a:t>
            </a:r>
            <a:r>
              <a:rPr lang="en-US" sz="1961" dirty="0">
                <a:solidFill>
                  <a:schemeClr val="tx1"/>
                </a:solidFill>
                <a:cs typeface="Segoe UI" charset="0"/>
              </a:rPr>
              <a:t>assuming the user is licensed for Microsoft 365 Business, of course</a:t>
            </a:r>
            <a:r>
              <a:rPr lang="en-US" sz="2000" dirty="0"/>
              <a:t>—</a:t>
            </a:r>
            <a:r>
              <a:rPr lang="en-US" sz="1961" dirty="0">
                <a:solidFill>
                  <a:schemeClr val="tx1"/>
                </a:solidFill>
                <a:cs typeface="Segoe UI" charset="0"/>
              </a:rPr>
              <a:t>automatically completes the update to Windows 10 Business and comes under Microsoft 365 Business management.    </a:t>
            </a:r>
          </a:p>
          <a:p>
            <a:pPr marL="0" lvl="1">
              <a:lnSpc>
                <a:spcPts val="2353"/>
              </a:lnSpc>
            </a:pPr>
            <a:endParaRPr lang="en-US" sz="1961" dirty="0">
              <a:solidFill>
                <a:schemeClr val="tx1"/>
              </a:solidFill>
              <a:cs typeface="Segoe UI" charset="0"/>
            </a:endParaRPr>
          </a:p>
          <a:p>
            <a:pPr marL="0" marR="0" lvl="1" indent="0" algn="l" defTabSz="914400" rtl="0" eaLnBrk="1" fontAlgn="auto" latinLnBrk="0" hangingPunct="1">
              <a:lnSpc>
                <a:spcPts val="2353"/>
              </a:lnSpc>
              <a:spcBef>
                <a:spcPts val="0"/>
              </a:spcBef>
              <a:spcAft>
                <a:spcPts val="0"/>
              </a:spcAft>
              <a:buClrTx/>
              <a:buSzTx/>
              <a:buFontTx/>
              <a:buNone/>
              <a:tabLst/>
              <a:defRPr/>
            </a:pPr>
            <a:r>
              <a:rPr lang="en-US" sz="1961" dirty="0">
                <a:solidFill>
                  <a:schemeClr val="tx1"/>
                </a:solidFill>
                <a:cs typeface="Segoe UI" charset="0"/>
              </a:rPr>
              <a:t>Before you get started, however, there are a few prerequisites to bear in mind. The Windows devices you want to upgrade must already be running Windows 7, 8/8.1 or 10 Pro (before completing the baseline upgrade to Windows 10 Pro Creators Update). </a:t>
            </a:r>
            <a:endParaRPr lang="en-US" sz="2000" dirty="0"/>
          </a:p>
          <a:p>
            <a:pPr marL="0" marR="0" lvl="1" indent="0" algn="l" defTabSz="914400" rtl="0" eaLnBrk="1" fontAlgn="auto" latinLnBrk="0" hangingPunct="1">
              <a:lnSpc>
                <a:spcPts val="2353"/>
              </a:lnSpc>
              <a:spcBef>
                <a:spcPts val="0"/>
              </a:spcBef>
              <a:spcAft>
                <a:spcPts val="0"/>
              </a:spcAft>
              <a:buClrTx/>
              <a:buSzTx/>
              <a:buFontTx/>
              <a:buNone/>
              <a:tabLst/>
              <a:defRPr/>
            </a:pPr>
            <a:r>
              <a:rPr lang="en-US" sz="2000" dirty="0"/>
              <a:t>Finally, all </a:t>
            </a:r>
            <a:r>
              <a:rPr lang="en-US" sz="1400" dirty="0"/>
              <a:t>devices must be removed from any existing mobile management solutions—MobileIron, AirWatch, etc.</a:t>
            </a:r>
          </a:p>
          <a:p>
            <a:endParaRPr lang="en-US" sz="1400" dirty="0"/>
          </a:p>
          <a:p>
            <a:r>
              <a:rPr lang="en-US" sz="1400" dirty="0"/>
              <a:t>&lt;click&gt;</a:t>
            </a:r>
          </a:p>
          <a:p>
            <a:endParaRPr lang="en-US" sz="1400" dirty="0"/>
          </a:p>
          <a:p>
            <a:r>
              <a:rPr lang="en-US" sz="1400" dirty="0"/>
              <a:t>DON’T 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Segoe UI" charset="0"/>
              </a:rPr>
              <a:t>Apple mobile devices must be running iOS 8.0 or later. </a:t>
            </a:r>
            <a:endParaRPr lang="en-US" sz="1400" dirty="0"/>
          </a:p>
          <a:p>
            <a:endParaRPr lang="en-US" sz="1400" dirty="0"/>
          </a:p>
          <a:p>
            <a:pPr marL="0" lvl="1">
              <a:lnSpc>
                <a:spcPts val="2353"/>
              </a:lnSpc>
            </a:pPr>
            <a:r>
              <a:rPr lang="en-US" sz="1961" dirty="0">
                <a:solidFill>
                  <a:schemeClr val="tx1"/>
                </a:solidFill>
                <a:cs typeface="Segoe UI" charset="0"/>
              </a:rPr>
              <a:t>Android mobile devices must be running Android 4.0 or later, </a:t>
            </a:r>
            <a:r>
              <a:rPr lang="en-US" sz="2000" dirty="0"/>
              <a:t>including Samsung Knox Standard 4.0 and higher. </a:t>
            </a:r>
            <a:r>
              <a:rPr lang="en-US" sz="1961" dirty="0">
                <a:solidFill>
                  <a:schemeClr val="tx1"/>
                </a:solidFill>
                <a:cs typeface="Segoe UI" charset="0"/>
              </a:rPr>
              <a:t>A full list of supported devices is available on docs.microsoft.com. Look under </a:t>
            </a:r>
            <a:r>
              <a:rPr lang="en-US" sz="1961" b="1" dirty="0">
                <a:solidFill>
                  <a:schemeClr val="tx1"/>
                </a:solidFill>
                <a:cs typeface="Segoe UI" charset="0"/>
              </a:rPr>
              <a:t>Enterprise Mobility + Security &gt; Intune. </a:t>
            </a:r>
            <a:r>
              <a:rPr lang="en-US" sz="1961" b="0" dirty="0">
                <a:solidFill>
                  <a:schemeClr val="tx1"/>
                </a:solidFill>
                <a:cs typeface="Segoe UI" charset="0"/>
              </a:rPr>
              <a:t>In the left-hand menu, go to </a:t>
            </a:r>
            <a:r>
              <a:rPr lang="en-US" sz="1961" b="1" dirty="0">
                <a:solidFill>
                  <a:schemeClr val="tx1"/>
                </a:solidFill>
                <a:cs typeface="Segoe UI" charset="0"/>
              </a:rPr>
              <a:t>Introduction &gt; How To &gt; Supported configurations</a:t>
            </a:r>
            <a:r>
              <a:rPr lang="en-US" sz="2000" dirty="0"/>
              <a:t>. </a:t>
            </a:r>
            <a:endParaRPr lang="en-US" sz="1961" dirty="0">
              <a:solidFill>
                <a:schemeClr val="tx1"/>
              </a:solidFill>
              <a:cs typeface="Segoe U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193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high level, upgrading devices to Windows 10 Business is a three-step process. First, the device is upgraded to Windows 10 Pro 1703. </a:t>
            </a:r>
          </a:p>
          <a:p>
            <a:endParaRPr lang="en-US" dirty="0"/>
          </a:p>
          <a:p>
            <a:r>
              <a:rPr lang="en-US" dirty="0"/>
              <a:t>&lt;click&gt;</a:t>
            </a:r>
          </a:p>
          <a:p>
            <a:endParaRPr lang="en-US" dirty="0"/>
          </a:p>
          <a:p>
            <a:r>
              <a:rPr lang="en-US" dirty="0"/>
              <a:t>Then the device is connected to Azure Active Directory, which in turn will automatically trigger the update to Windows 10 Business. </a:t>
            </a:r>
          </a:p>
          <a:p>
            <a:endParaRPr lang="en-US" dirty="0"/>
          </a:p>
          <a:p>
            <a:r>
              <a:rPr lang="en-US" dirty="0"/>
              <a:t>&lt;click&gt; </a:t>
            </a:r>
          </a:p>
          <a:p>
            <a:endParaRPr lang="en-US" dirty="0"/>
          </a:p>
          <a:p>
            <a:r>
              <a:rPr lang="en-US" dirty="0"/>
              <a:t>Finally, the upgrade to Windows 10 Business is verified manually on the user’s Windows device. Let’s take a closer look at the deployment process now. </a:t>
            </a:r>
          </a:p>
          <a:p>
            <a:endParaRPr lang="en-US" dirty="0"/>
          </a:p>
          <a:p>
            <a:r>
              <a:rPr lang="en-US" dirty="0"/>
              <a:t>&lt;click&gt;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21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11.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7945916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796634"/>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24804050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3"/>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1761944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3"/>
            <a:ext cx="7454643" cy="3558191"/>
          </a:xfrm>
          <a:noFill/>
        </p:spPr>
        <p:txBody>
          <a:bodyPr vert="horz" wrap="square" lIns="0" tIns="0" rIns="0" bIns="0" rtlCol="0" anchor="t" anchorCtr="0">
            <a:noAutofit/>
          </a:bodyPr>
          <a:lstStyle>
            <a:lvl1pPr>
              <a:defRPr lang="en-US" sz="5292" spc="-147" dirty="0">
                <a:solidFill>
                  <a:schemeClr val="tx2"/>
                </a:solidFill>
              </a:defRPr>
            </a:lvl1pPr>
          </a:lstStyle>
          <a:p>
            <a:pPr marL="0" lvl="0">
              <a:lnSpc>
                <a:spcPts val="5488"/>
              </a:lnSpc>
            </a:pPr>
            <a:r>
              <a:rPr lang="en-US"/>
              <a:t>Section title</a:t>
            </a:r>
          </a:p>
        </p:txBody>
      </p:sp>
    </p:spTree>
    <p:extLst>
      <p:ext uri="{BB962C8B-B14F-4D97-AF65-F5344CB8AC3E}">
        <p14:creationId xmlns:p14="http://schemas.microsoft.com/office/powerpoint/2010/main" val="28738708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446005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03099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75562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313256869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12572291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13447717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270DA5-C8E0-4E2C-A3F5-41E5E2B58D89}"/>
              </a:ext>
            </a:extLst>
          </p:cNvPr>
          <p:cNvPicPr>
            <a:picLocks noChangeAspect="1"/>
          </p:cNvPicPr>
          <p:nvPr userDrawn="1"/>
        </p:nvPicPr>
        <p:blipFill rotWithShape="1">
          <a:blip r:embed="rId2"/>
          <a:srcRect l="4665" t="9155" r="627" b="10927"/>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712179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311751501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2699264966"/>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05552782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13329540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107693244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239096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31864545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2707146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8800399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2170587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246522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51152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140746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348719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1"/>
            <a:ext cx="11306470" cy="403137"/>
          </a:xfrm>
        </p:spPr>
        <p:txBody>
          <a:bodyPr wrap="square" lIns="0" tIns="0" rIns="0" bIns="0">
            <a:spAutoFit/>
          </a:bodyPr>
          <a:lstStyle>
            <a:lvl1pPr>
              <a:lnSpc>
                <a:spcPts val="3134"/>
              </a:lnSpc>
              <a:defRPr sz="2744" strike="noStrike">
                <a:solidFill>
                  <a:srgbClr val="2F2F2F"/>
                </a:solidFill>
              </a:defRPr>
            </a:lvl1pPr>
          </a:lstStyle>
          <a:p>
            <a:r>
              <a:rPr lang="en-US"/>
              <a:t>Title</a:t>
            </a:r>
          </a:p>
        </p:txBody>
      </p:sp>
    </p:spTree>
    <p:extLst>
      <p:ext uri="{BB962C8B-B14F-4D97-AF65-F5344CB8AC3E}">
        <p14:creationId xmlns:p14="http://schemas.microsoft.com/office/powerpoint/2010/main" val="193327091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24000" y="1122363"/>
            <a:ext cx="9144000" cy="2387600"/>
          </a:xfrm>
        </p:spPr>
        <p:txBody>
          <a:bodyPr anchor="b"/>
          <a:lstStyle>
            <a:lvl1pPr algn="ctr">
              <a:defRPr sz="5995"/>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24000" y="3602038"/>
            <a:ext cx="9144000" cy="332449"/>
          </a:xfrm>
        </p:spPr>
        <p:txBody>
          <a:bodyPr/>
          <a:lstStyle>
            <a:lvl1pPr marL="0" indent="0" algn="ctr">
              <a:buNone/>
              <a:defRPr sz="2400"/>
            </a:lvl1pPr>
            <a:lvl2pPr marL="456937" indent="0" algn="ctr">
              <a:buNone/>
              <a:defRPr sz="2000"/>
            </a:lvl2pPr>
            <a:lvl3pPr marL="913874" indent="0" algn="ctr">
              <a:buNone/>
              <a:defRPr sz="1800"/>
            </a:lvl3pPr>
            <a:lvl4pPr marL="1370810" indent="0" algn="ctr">
              <a:buNone/>
              <a:defRPr sz="1600"/>
            </a:lvl4pPr>
            <a:lvl5pPr marL="1827747" indent="0" algn="ctr">
              <a:buNone/>
              <a:defRPr sz="1600"/>
            </a:lvl5pPr>
            <a:lvl6pPr marL="2284683" indent="0" algn="ctr">
              <a:buNone/>
              <a:defRPr sz="1600"/>
            </a:lvl6pPr>
            <a:lvl7pPr marL="2741621" indent="0" algn="ctr">
              <a:buNone/>
              <a:defRPr sz="1600"/>
            </a:lvl7pPr>
            <a:lvl8pPr marL="3198557" indent="0" algn="ctr">
              <a:buNone/>
              <a:defRPr sz="1600"/>
            </a:lvl8pPr>
            <a:lvl9pPr marL="3655493" indent="0" algn="ctr">
              <a:buNone/>
              <a:defRPr sz="1600"/>
            </a:lvl9pPr>
          </a:lstStyle>
          <a:p>
            <a:r>
              <a:rPr lang="en-US"/>
              <a:t>Click to edit Master subtitle style</a:t>
            </a:r>
          </a:p>
        </p:txBody>
      </p:sp>
    </p:spTree>
    <p:extLst>
      <p:ext uri="{BB962C8B-B14F-4D97-AF65-F5344CB8AC3E}">
        <p14:creationId xmlns:p14="http://schemas.microsoft.com/office/powerpoint/2010/main" val="3774123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3"/>
            <a:ext cx="7454643" cy="3558191"/>
          </a:xfrm>
          <a:noFill/>
        </p:spPr>
        <p:txBody>
          <a:bodyPr vert="horz" wrap="square" lIns="0" tIns="0" rIns="0" bIns="0" rtlCol="0" anchor="t" anchorCtr="0">
            <a:noAutofit/>
          </a:bodyPr>
          <a:lstStyle>
            <a:lvl1pPr>
              <a:defRPr lang="en-US" sz="5292" spc="-147" dirty="0">
                <a:solidFill>
                  <a:schemeClr val="tx2"/>
                </a:solidFill>
              </a:defRPr>
            </a:lvl1pPr>
          </a:lstStyle>
          <a:p>
            <a:pPr marL="0" lvl="0">
              <a:lnSpc>
                <a:spcPts val="5488"/>
              </a:lnSpc>
            </a:pPr>
            <a:r>
              <a:rPr lang="en-US"/>
              <a:t>Section title</a:t>
            </a:r>
          </a:p>
        </p:txBody>
      </p:sp>
    </p:spTree>
    <p:extLst>
      <p:ext uri="{BB962C8B-B14F-4D97-AF65-F5344CB8AC3E}">
        <p14:creationId xmlns:p14="http://schemas.microsoft.com/office/powerpoint/2010/main" val="30510136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052885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803971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3638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024204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63583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2726035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16645499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63858983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406321361"/>
      </p:ext>
    </p:extLst>
  </p:cSld>
  <p:clrMapOvr>
    <a:masterClrMapping/>
  </p:clrMapOvr>
  <p:transition>
    <p:fade/>
  </p:transition>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357555482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42865192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321121243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55448670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47852871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0199913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204254"/>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7878654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5646486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17072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909886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66017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2746135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5324977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011401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698377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1.emf"/><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6.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emf"/><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621866732"/>
      </p:ext>
    </p:extLst>
  </p:cSld>
  <p:clrMap bg1="lt1" tx1="dk1" bg2="lt2" tx2="dk2" accent1="accent1" accent2="accent2" accent3="accent3" accent4="accent4" accent5="accent5" accent6="accent6" hlink="hlink" folHlink="folHlink"/>
  <p:sldLayoutIdLst>
    <p:sldLayoutId id="2147484710" r:id="rId1"/>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934863550"/>
      </p:ext>
    </p:extLst>
  </p:cSld>
  <p:clrMap bg1="lt1" tx1="dk1" bg2="lt2" tx2="dk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 id="2147485283" r:id="rId7"/>
    <p:sldLayoutId id="2147485284" r:id="rId8"/>
    <p:sldLayoutId id="2147485285" r:id="rId9"/>
    <p:sldLayoutId id="2147485286" r:id="rId10"/>
    <p:sldLayoutId id="2147485287" r:id="rId11"/>
    <p:sldLayoutId id="2147485288" r:id="rId12"/>
    <p:sldLayoutId id="2147485289" r:id="rId13"/>
    <p:sldLayoutId id="2147485290" r:id="rId14"/>
    <p:sldLayoutId id="2147485291" r:id="rId15"/>
    <p:sldLayoutId id="2147485292" r:id="rId16"/>
    <p:sldLayoutId id="2147485293" r:id="rId17"/>
    <p:sldLayoutId id="2147485294" r:id="rId18"/>
    <p:sldLayoutId id="2147485295" r:id="rId1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1989256326"/>
      </p:ext>
    </p:extLst>
  </p:cSld>
  <p:clrMap bg1="lt1" tx1="dk1" bg2="lt2" tx2="dk2" accent1="accent1" accent2="accent2" accent3="accent3" accent4="accent4" accent5="accent5" accent6="accent6" hlink="hlink" folHlink="folHlink"/>
  <p:transition>
    <p:fade/>
  </p:transition>
  <p:txStyles>
    <p:titleStyle>
      <a:lvl1pPr algn="l" defTabSz="914192" rtl="0" eaLnBrk="1" latinLnBrk="0" hangingPunct="1">
        <a:lnSpc>
          <a:spcPct val="90000"/>
        </a:lnSpc>
        <a:spcBef>
          <a:spcPct val="0"/>
        </a:spcBef>
        <a:buNone/>
        <a:defRPr lang="en-US" sz="2800"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381">
          <p15:clr>
            <a:srgbClr val="C35EA4"/>
          </p15:clr>
        </p15:guide>
        <p15:guide id="2" pos="1528">
          <p15:clr>
            <a:srgbClr val="C35EA4"/>
          </p15:clr>
        </p15:guide>
        <p15:guide id="3" pos="2618">
          <p15:clr>
            <a:srgbClr val="C35EA4"/>
          </p15:clr>
        </p15:guide>
        <p15:guide id="4" pos="2765">
          <p15:clr>
            <a:srgbClr val="C35EA4"/>
          </p15:clr>
        </p15:guide>
        <p15:guide id="5" pos="3854">
          <p15:clr>
            <a:srgbClr val="C35EA4"/>
          </p15:clr>
        </p15:guide>
        <p15:guide id="6" pos="4003">
          <p15:clr>
            <a:srgbClr val="C35EA4"/>
          </p15:clr>
        </p15:guide>
        <p15:guide id="7" pos="5083">
          <p15:clr>
            <a:srgbClr val="C35EA4"/>
          </p15:clr>
        </p15:guide>
        <p15:guide id="8" pos="5230">
          <p15:clr>
            <a:srgbClr val="C35EA4"/>
          </p15:clr>
        </p15:guide>
        <p15:guide id="9" pos="6323">
          <p15:clr>
            <a:srgbClr val="C35EA4"/>
          </p15:clr>
        </p15:guide>
        <p15:guide id="10" pos="6469">
          <p15:clr>
            <a:srgbClr val="C35EA4"/>
          </p15:clr>
        </p15:guide>
        <p15:guide id="11" pos="293">
          <p15:clr>
            <a:srgbClr val="F26B43"/>
          </p15:clr>
        </p15:guide>
        <p15:guide id="12" pos="7558">
          <p15:clr>
            <a:srgbClr val="F26B43"/>
          </p15:clr>
        </p15:guide>
        <p15:guide id="13" orient="horz" pos="751">
          <p15:clr>
            <a:srgbClr val="5ACBF0"/>
          </p15:clr>
        </p15:guide>
        <p15:guide id="14" orient="horz" pos="1366">
          <p15:clr>
            <a:srgbClr val="5ACBF0"/>
          </p15:clr>
        </p15:guide>
        <p15:guide id="15" orient="horz" pos="605">
          <p15:clr>
            <a:srgbClr val="5ACBF0"/>
          </p15:clr>
        </p15:guide>
        <p15:guide id="16" orient="horz" pos="1514">
          <p15:clr>
            <a:srgbClr val="5ACBF0"/>
          </p15:clr>
        </p15:guide>
        <p15:guide id="17" orient="horz" pos="2130">
          <p15:clr>
            <a:srgbClr val="5ACBF0"/>
          </p15:clr>
        </p15:guide>
        <p15:guide id="18" orient="horz" pos="2275">
          <p15:clr>
            <a:srgbClr val="5ACBF0"/>
          </p15:clr>
        </p15:guide>
        <p15:guide id="19" orient="horz" pos="283">
          <p15:clr>
            <a:srgbClr val="F26B43"/>
          </p15:clr>
        </p15:guide>
        <p15:guide id="20" orient="horz" pos="4120">
          <p15:clr>
            <a:srgbClr val="F26B43"/>
          </p15:clr>
        </p15:guide>
        <p15:guide id="21" orient="horz" pos="2891">
          <p15:clr>
            <a:srgbClr val="5ACBF0"/>
          </p15:clr>
        </p15:guide>
        <p15:guide id="22" orient="horz" pos="3038">
          <p15:clr>
            <a:srgbClr val="5ACBF0"/>
          </p15:clr>
        </p15:guide>
        <p15:guide id="23" orient="horz" pos="3654">
          <p15:clr>
            <a:srgbClr val="5ACBF0"/>
          </p15:clr>
        </p15:guide>
        <p15:guide id="24"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901618901"/>
      </p:ext>
    </p:extLst>
  </p:cSld>
  <p:clrMap bg1="lt1" tx1="dk1" bg2="lt2" tx2="dk2" accent1="accent1" accent2="accent2" accent3="accent3" accent4="accent4" accent5="accent5" accent6="accent6" hlink="hlink" folHlink="folHlink"/>
  <p:sldLayoutIdLst>
    <p:sldLayoutId id="2147485110" r:id="rId1"/>
    <p:sldLayoutId id="2147485241" r:id="rId2"/>
    <p:sldLayoutId id="2147485243" r:id="rId3"/>
    <p:sldLayoutId id="2147485244" r:id="rId4"/>
    <p:sldLayoutId id="2147485245" r:id="rId5"/>
    <p:sldLayoutId id="2147485251" r:id="rId6"/>
    <p:sldLayoutId id="2147485252" r:id="rId7"/>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3003975"/>
      </p:ext>
    </p:extLst>
  </p:cSld>
  <p:clrMap bg1="lt1" tx1="dk1" bg2="lt2" tx2="dk2" accent1="accent1" accent2="accent2" accent3="accent3" accent4="accent4" accent5="accent5" accent6="accent6" hlink="hlink" folHlink="folHlink"/>
  <p:sldLayoutIdLst>
    <p:sldLayoutId id="2147485132" r:id="rId1"/>
    <p:sldLayoutId id="2147485136" r:id="rId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6"/>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866618"/>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039880" y="3221594"/>
            <a:ext cx="6858000" cy="414812"/>
          </a:xfrm>
          <a:prstGeom prst="rect">
            <a:avLst/>
          </a:prstGeom>
        </p:spPr>
      </p:pic>
    </p:spTree>
    <p:extLst>
      <p:ext uri="{BB962C8B-B14F-4D97-AF65-F5344CB8AC3E}">
        <p14:creationId xmlns:p14="http://schemas.microsoft.com/office/powerpoint/2010/main" val="1572515943"/>
      </p:ext>
    </p:extLst>
  </p:cSld>
  <p:clrMap bg1="lt1" tx1="dk1" bg2="lt2" tx2="dk2" accent1="accent1" accent2="accent2" accent3="accent3" accent4="accent4" accent5="accent5" accent6="accent6" hlink="hlink" folHlink="folHlink"/>
  <p:sldLayoutIdLst>
    <p:sldLayoutId id="2147485161" r:id="rId1"/>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20" y="1866616"/>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89660238"/>
      </p:ext>
    </p:extLst>
  </p:cSld>
  <p:clrMap bg1="lt1" tx1="dk1" bg2="lt2" tx2="dk2" accent1="accent1" accent2="accent2" accent3="accent3" accent4="accent4" accent5="accent5" accent6="accent6" hlink="hlink" folHlink="folHlink"/>
  <p:sldLayoutIdLst>
    <p:sldLayoutId id="2147485179" r:id="rId1"/>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
          <a:stretch>
            <a:fillRect/>
          </a:stretch>
        </p:blipFill>
        <p:spPr>
          <a:xfrm rot="5400000">
            <a:off x="9288990"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54532849"/>
      </p:ext>
    </p:extLst>
  </p:cSld>
  <p:clrMap bg1="lt1" tx1="dk1" bg2="lt2" tx2="dk2" accent1="accent1" accent2="accent2" accent3="accent3" accent4="accent4" accent5="accent5" accent6="accent6" hlink="hlink" folHlink="folHlink"/>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822084"/>
      </p:ext>
    </p:extLst>
  </p:cSld>
  <p:clrMap bg1="lt1" tx1="dk1" bg2="lt2" tx2="dk2" accent1="accent1" accent2="accent2" accent3="accent3" accent4="accent4" accent5="accent5" accent6="accent6" hlink="hlink" folHlink="folHlink"/>
  <p:sldLayoutIdLst>
    <p:sldLayoutId id="2147485239" r:id="rId1"/>
  </p:sldLayoutIdLst>
  <p:transition>
    <p:fade/>
  </p:transition>
  <p:txStyles>
    <p:titleStyle>
      <a:lvl1pPr algn="l" defTabSz="914016" rtl="0" eaLnBrk="1" latinLnBrk="0" hangingPunct="1">
        <a:lnSpc>
          <a:spcPct val="90000"/>
        </a:lnSpc>
        <a:spcBef>
          <a:spcPct val="0"/>
        </a:spcBef>
        <a:buNone/>
        <a:defRPr lang="en-US" sz="4703"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11"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7" kern="1200" spc="0" baseline="0">
          <a:gradFill>
            <a:gsLst>
              <a:gs pos="1250">
                <a:schemeClr val="tx1"/>
              </a:gs>
              <a:gs pos="100000">
                <a:schemeClr val="tx1"/>
              </a:gs>
            </a:gsLst>
            <a:lin ang="5400000" scaled="0"/>
          </a:gradFill>
          <a:latin typeface="+mj-lt"/>
          <a:ea typeface="+mn-ea"/>
          <a:cs typeface="+mn-cs"/>
        </a:defRPr>
      </a:lvl1pPr>
      <a:lvl2pPr marL="448021"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032"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042"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053"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128406321"/>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 id="2147485265" r:id="rId12"/>
    <p:sldLayoutId id="2147485266" r:id="rId13"/>
    <p:sldLayoutId id="2147485267" r:id="rId14"/>
    <p:sldLayoutId id="2147485268" r:id="rId15"/>
    <p:sldLayoutId id="2147485269" r:id="rId16"/>
    <p:sldLayoutId id="2147485270" r:id="rId17"/>
    <p:sldLayoutId id="2147485271" r:id="rId18"/>
    <p:sldLayoutId id="2147485272" r:id="rId19"/>
    <p:sldLayoutId id="2147485273" r:id="rId20"/>
    <p:sldLayoutId id="2147485274" r:id="rId21"/>
    <p:sldLayoutId id="2147485275"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19.emf"/><Relationship Id="rId5" Type="http://schemas.openxmlformats.org/officeDocument/2006/relationships/image" Target="../media/image15.jpe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4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42.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image" Target="../media/image50.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4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2.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emf"/><Relationship Id="rId2" Type="http://schemas.openxmlformats.org/officeDocument/2006/relationships/notesSlide" Target="../notesSlides/notesSlide45.xml"/><Relationship Id="rId1" Type="http://schemas.openxmlformats.org/officeDocument/2006/relationships/slideLayout" Target="../slideLayouts/slideLayout4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46.xml.rels><?xml version="1.0" encoding="UTF-8" standalone="yes"?>
<Relationships xmlns="http://schemas.openxmlformats.org/package/2006/relationships"><Relationship Id="rId3" Type="http://schemas.openxmlformats.org/officeDocument/2006/relationships/hyperlink" Target="http://aka.ms/profilemig"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microsoft.com/en-us/download/details.aspx?id=45520"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docs.microsoft.com/en-us/windows-server/administration/hybrid-cloud-print/hybrid-cloud-print-deploy"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5.jpe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600.png"/><Relationship Id="rId4" Type="http://schemas.openxmlformats.org/officeDocument/2006/relationships/customXml" Target="../ink/ink1.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aka.ms/hybridaadj" TargetMode="External"/><Relationship Id="rId2" Type="http://schemas.openxmlformats.org/officeDocument/2006/relationships/notesSlide" Target="../notesSlides/notesSlide69.xml"/><Relationship Id="rId1" Type="http://schemas.openxmlformats.org/officeDocument/2006/relationships/slideLayout" Target="../slideLayouts/slideLayout42.xml"/><Relationship Id="rId5" Type="http://schemas.openxmlformats.org/officeDocument/2006/relationships/image" Target="../media/image19.emf"/><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22.emf"/><Relationship Id="rId4" Type="http://schemas.openxmlformats.org/officeDocument/2006/relationships/image" Target="../media/image21.emf"/></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22.emf"/><Relationship Id="rId4" Type="http://schemas.openxmlformats.org/officeDocument/2006/relationships/image" Target="../media/image21.emf"/></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82.emf"/><Relationship Id="rId4" Type="http://schemas.openxmlformats.org/officeDocument/2006/relationships/image" Target="../media/image81.emf"/></Relationships>
</file>

<file path=ppt/slides/_rels/slide7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76.xml.rels><?xml version="1.0" encoding="UTF-8" standalone="yes"?>
<Relationships xmlns="http://schemas.openxmlformats.org/package/2006/relationships"><Relationship Id="rId3" Type="http://schemas.openxmlformats.org/officeDocument/2006/relationships/hyperlink" Target="http://aka.ms/m365bpartners" TargetMode="External"/><Relationship Id="rId7" Type="http://schemas.openxmlformats.org/officeDocument/2006/relationships/hyperlink" Target="https://testdrive.office.com/en-us/business/small-business-solutions"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hyperlink" Target="https://www.microsoft.com/microsoft-365/partners/business/scholarship" TargetMode="External"/><Relationship Id="rId5" Type="http://schemas.openxmlformats.org/officeDocument/2006/relationships/hyperlink" Target="http://aka.ms/partnerlaunchpad" TargetMode="External"/><Relationship Id="rId4" Type="http://schemas.openxmlformats.org/officeDocument/2006/relationships/hyperlink" Target="aka.ms/smbtc"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9C92-DC83-4B0C-8761-558598302812}"/>
              </a:ext>
            </a:extLst>
          </p:cNvPr>
          <p:cNvSpPr>
            <a:spLocks noGrp="1"/>
          </p:cNvSpPr>
          <p:nvPr>
            <p:ph type="title"/>
          </p:nvPr>
        </p:nvSpPr>
        <p:spPr>
          <a:xfrm>
            <a:off x="429543" y="3030052"/>
            <a:ext cx="10921947" cy="1792850"/>
          </a:xfrm>
        </p:spPr>
        <p:txBody>
          <a:bodyPr/>
          <a:lstStyle/>
          <a:p>
            <a:pPr>
              <a:spcBef>
                <a:spcPts val="0"/>
              </a:spcBef>
              <a:spcAft>
                <a:spcPts val="1765"/>
              </a:spcAft>
            </a:pPr>
            <a:r>
              <a:rPr lang="en-US" dirty="0">
                <a:solidFill>
                  <a:schemeClr val="accent1"/>
                </a:solidFill>
              </a:rPr>
              <a:t>Microsoft 365 Business </a:t>
            </a:r>
            <a:br>
              <a:rPr lang="en-US" dirty="0"/>
            </a:br>
            <a:r>
              <a:rPr lang="en-US" dirty="0"/>
              <a:t>Technical Fundamentals</a:t>
            </a:r>
            <a:br>
              <a:rPr lang="en-US" dirty="0"/>
            </a:br>
            <a:r>
              <a:rPr lang="en-US" sz="3921" dirty="0"/>
              <a:t>Module 5: Deploy and manage Windows 10 devices</a:t>
            </a:r>
            <a:endParaRPr lang="en-US" dirty="0"/>
          </a:p>
        </p:txBody>
      </p:sp>
      <p:sp>
        <p:nvSpPr>
          <p:cNvPr id="3" name="Text Placeholder 2">
            <a:extLst>
              <a:ext uri="{FF2B5EF4-FFF2-40B4-BE49-F238E27FC236}">
                <a16:creationId xmlns:a16="http://schemas.microsoft.com/office/drawing/2014/main" id="{D05C6155-CEF0-4464-9529-3BB3B426C3B7}"/>
              </a:ext>
            </a:extLst>
          </p:cNvPr>
          <p:cNvSpPr>
            <a:spLocks noGrp="1"/>
          </p:cNvSpPr>
          <p:nvPr>
            <p:ph type="body" sz="quarter" idx="12"/>
          </p:nvPr>
        </p:nvSpPr>
        <p:spPr/>
        <p:txBody>
          <a:bodyPr/>
          <a:lstStyle/>
          <a:p>
            <a:r>
              <a:rPr lang="en-US"/>
              <a:t>Speaker Name</a:t>
            </a:r>
          </a:p>
          <a:p>
            <a:r>
              <a:rPr lang="en-US"/>
              <a:t>Date</a:t>
            </a:r>
            <a:endParaRPr lang="en-US" dirty="0"/>
          </a:p>
        </p:txBody>
      </p:sp>
    </p:spTree>
    <p:extLst>
      <p:ext uri="{BB962C8B-B14F-4D97-AF65-F5344CB8AC3E}">
        <p14:creationId xmlns:p14="http://schemas.microsoft.com/office/powerpoint/2010/main" val="416365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6FF46EC-7A3A-43DF-97CD-DCD928D9C847}"/>
              </a:ext>
            </a:extLst>
          </p:cNvPr>
          <p:cNvSpPr/>
          <p:nvPr/>
        </p:nvSpPr>
        <p:spPr bwMode="auto">
          <a:xfrm>
            <a:off x="4444699" y="1993792"/>
            <a:ext cx="3517117" cy="3528458"/>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BB577F-1359-4F97-9090-9B33B651126A}"/>
              </a:ext>
            </a:extLst>
          </p:cNvPr>
          <p:cNvSpPr>
            <a:spLocks noGrp="1"/>
          </p:cNvSpPr>
          <p:nvPr>
            <p:ph type="title"/>
          </p:nvPr>
        </p:nvSpPr>
        <p:spPr/>
        <p:txBody>
          <a:bodyPr/>
          <a:lstStyle/>
          <a:p>
            <a:r>
              <a:rPr lang="en-US" dirty="0"/>
              <a:t>Windows deployment </a:t>
            </a:r>
          </a:p>
        </p:txBody>
      </p:sp>
      <p:grpSp>
        <p:nvGrpSpPr>
          <p:cNvPr id="5" name="Group 4">
            <a:extLst>
              <a:ext uri="{FF2B5EF4-FFF2-40B4-BE49-F238E27FC236}">
                <a16:creationId xmlns:a16="http://schemas.microsoft.com/office/drawing/2014/main" id="{3BB71F92-267A-4889-AC68-11F61DF61204}"/>
              </a:ext>
            </a:extLst>
          </p:cNvPr>
          <p:cNvGrpSpPr/>
          <p:nvPr/>
        </p:nvGrpSpPr>
        <p:grpSpPr>
          <a:xfrm>
            <a:off x="1503768" y="2631402"/>
            <a:ext cx="1916150" cy="2351898"/>
            <a:chOff x="1533256" y="2683555"/>
            <a:chExt cx="1954851" cy="2399398"/>
          </a:xfrm>
        </p:grpSpPr>
        <p:sp>
          <p:nvSpPr>
            <p:cNvPr id="10" name="Rectangle 9"/>
            <p:cNvSpPr/>
            <p:nvPr/>
          </p:nvSpPr>
          <p:spPr>
            <a:xfrm>
              <a:off x="1533256" y="4721455"/>
              <a:ext cx="1954851" cy="361498"/>
            </a:xfrm>
            <a:prstGeom prst="rect">
              <a:avLst/>
            </a:prstGeom>
          </p:spPr>
          <p:txBody>
            <a:bodyPr wrap="none" lIns="0" rIns="0">
              <a:spAutoFit/>
            </a:bodyPr>
            <a:lstStyle/>
            <a:p>
              <a:pPr algn="ctr" defTabSz="913788" fontAlgn="base">
                <a:lnSpc>
                  <a:spcPts val="1961"/>
                </a:lnSpc>
                <a:spcBef>
                  <a:spcPct val="0"/>
                </a:spcBef>
                <a:spcAft>
                  <a:spcPts val="600"/>
                </a:spcAft>
                <a:defRPr/>
              </a:pPr>
              <a:r>
                <a:rPr lang="en-US" sz="2353" dirty="0">
                  <a:solidFill>
                    <a:srgbClr val="282828"/>
                  </a:solidFill>
                  <a:latin typeface="Segoe UI Semibold"/>
                </a:rPr>
                <a:t>Pre-requisites</a:t>
              </a:r>
            </a:p>
          </p:txBody>
        </p:sp>
        <p:cxnSp>
          <p:nvCxnSpPr>
            <p:cNvPr id="33" name="Straight Connector 32">
              <a:extLst>
                <a:ext uri="{FF2B5EF4-FFF2-40B4-BE49-F238E27FC236}">
                  <a16:creationId xmlns:a16="http://schemas.microsoft.com/office/drawing/2014/main" id="{D270A5FF-8D2D-439E-B7F3-D87C062FC88D}"/>
                </a:ext>
              </a:extLst>
            </p:cNvPr>
            <p:cNvCxnSpPr/>
            <p:nvPr/>
          </p:nvCxnSpPr>
          <p:spPr>
            <a:xfrm>
              <a:off x="156103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630722-55B3-4972-ABC0-9FA018210065}"/>
                </a:ext>
              </a:extLst>
            </p:cNvPr>
            <p:cNvPicPr>
              <a:picLocks noChangeAspect="1"/>
            </p:cNvPicPr>
            <p:nvPr/>
          </p:nvPicPr>
          <p:blipFill>
            <a:blip r:embed="rId3"/>
            <a:stretch>
              <a:fillRect/>
            </a:stretch>
          </p:blipFill>
          <p:spPr>
            <a:xfrm>
              <a:off x="1935996" y="2683555"/>
              <a:ext cx="1149368" cy="1149368"/>
            </a:xfrm>
            <a:prstGeom prst="rect">
              <a:avLst/>
            </a:prstGeom>
          </p:spPr>
        </p:pic>
      </p:grpSp>
      <p:grpSp>
        <p:nvGrpSpPr>
          <p:cNvPr id="3" name="Group 2">
            <a:extLst>
              <a:ext uri="{FF2B5EF4-FFF2-40B4-BE49-F238E27FC236}">
                <a16:creationId xmlns:a16="http://schemas.microsoft.com/office/drawing/2014/main" id="{57EDF0D6-6CF1-426A-917D-C1203DAE4B9C}"/>
              </a:ext>
            </a:extLst>
          </p:cNvPr>
          <p:cNvGrpSpPr/>
          <p:nvPr/>
        </p:nvGrpSpPr>
        <p:grpSpPr>
          <a:xfrm>
            <a:off x="8719025" y="2631402"/>
            <a:ext cx="1861691" cy="2350601"/>
            <a:chOff x="8894238" y="2683555"/>
            <a:chExt cx="1899291" cy="2398075"/>
          </a:xfrm>
        </p:grpSpPr>
        <p:sp>
          <p:nvSpPr>
            <p:cNvPr id="14" name="Rectangle 13"/>
            <p:cNvSpPr/>
            <p:nvPr/>
          </p:nvSpPr>
          <p:spPr>
            <a:xfrm>
              <a:off x="9184924" y="4721455"/>
              <a:ext cx="1317920" cy="360175"/>
            </a:xfrm>
            <a:prstGeom prst="rect">
              <a:avLst/>
            </a:prstGeom>
          </p:spPr>
          <p:txBody>
            <a:bodyPr wrap="none" lIns="0" rIns="0">
              <a:spAutoFit/>
            </a:bodyPr>
            <a:lstStyle/>
            <a:p>
              <a:pPr algn="ctr" defTabSz="913788" fontAlgn="base">
                <a:lnSpc>
                  <a:spcPts val="1961"/>
                </a:lnSpc>
                <a:spcBef>
                  <a:spcPct val="0"/>
                </a:spcBef>
                <a:spcAft>
                  <a:spcPts val="600"/>
                </a:spcAft>
                <a:defRPr/>
              </a:pPr>
              <a:r>
                <a:rPr lang="en-US" sz="2353" dirty="0">
                  <a:solidFill>
                    <a:srgbClr val="282828"/>
                  </a:solidFill>
                  <a:latin typeface="Segoe UI Semibold"/>
                </a:rPr>
                <a:t>Autopilot</a:t>
              </a:r>
            </a:p>
          </p:txBody>
        </p:sp>
        <p:cxnSp>
          <p:nvCxnSpPr>
            <p:cNvPr id="18" name="Straight Connector 17">
              <a:extLst>
                <a:ext uri="{FF2B5EF4-FFF2-40B4-BE49-F238E27FC236}">
                  <a16:creationId xmlns:a16="http://schemas.microsoft.com/office/drawing/2014/main" id="{FF6746CE-F83F-40D1-B8B2-149285BFB9FF}"/>
                </a:ext>
              </a:extLst>
            </p:cNvPr>
            <p:cNvCxnSpPr/>
            <p:nvPr/>
          </p:nvCxnSpPr>
          <p:spPr>
            <a:xfrm>
              <a:off x="8894238"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13C7A7-8667-4164-9797-866195622E04}"/>
                </a:ext>
              </a:extLst>
            </p:cNvPr>
            <p:cNvPicPr>
              <a:picLocks noChangeAspect="1"/>
            </p:cNvPicPr>
            <p:nvPr/>
          </p:nvPicPr>
          <p:blipFill>
            <a:blip r:embed="rId4"/>
            <a:stretch>
              <a:fillRect/>
            </a:stretch>
          </p:blipFill>
          <p:spPr>
            <a:xfrm>
              <a:off x="9269199" y="2683555"/>
              <a:ext cx="1149368" cy="1149368"/>
            </a:xfrm>
            <a:prstGeom prst="rect">
              <a:avLst/>
            </a:prstGeom>
          </p:spPr>
        </p:pic>
      </p:grpSp>
      <p:grpSp>
        <p:nvGrpSpPr>
          <p:cNvPr id="4" name="Group 3">
            <a:extLst>
              <a:ext uri="{FF2B5EF4-FFF2-40B4-BE49-F238E27FC236}">
                <a16:creationId xmlns:a16="http://schemas.microsoft.com/office/drawing/2014/main" id="{D23657BA-EB8D-498A-A575-660708B51405}"/>
              </a:ext>
            </a:extLst>
          </p:cNvPr>
          <p:cNvGrpSpPr/>
          <p:nvPr/>
        </p:nvGrpSpPr>
        <p:grpSpPr>
          <a:xfrm>
            <a:off x="5272413" y="2637041"/>
            <a:ext cx="1861691" cy="2344962"/>
            <a:chOff x="5378015" y="2689308"/>
            <a:chExt cx="1899291" cy="2392322"/>
          </a:xfrm>
        </p:grpSpPr>
        <p:sp>
          <p:nvSpPr>
            <p:cNvPr id="13" name="Rectangle 12"/>
            <p:cNvSpPr/>
            <p:nvPr/>
          </p:nvSpPr>
          <p:spPr>
            <a:xfrm>
              <a:off x="5469086" y="4721455"/>
              <a:ext cx="1717148" cy="360175"/>
            </a:xfrm>
            <a:prstGeom prst="rect">
              <a:avLst/>
            </a:prstGeom>
          </p:spPr>
          <p:txBody>
            <a:bodyPr wrap="none" lIns="0" rIns="0">
              <a:spAutoFit/>
            </a:bodyPr>
            <a:lstStyle/>
            <a:p>
              <a:pPr algn="ctr" defTabSz="913788" fontAlgn="base">
                <a:lnSpc>
                  <a:spcPts val="1961"/>
                </a:lnSpc>
                <a:spcBef>
                  <a:spcPct val="0"/>
                </a:spcBef>
                <a:spcAft>
                  <a:spcPts val="600"/>
                </a:spcAft>
                <a:defRPr/>
              </a:pPr>
              <a:r>
                <a:rPr lang="en-US" sz="2353" dirty="0">
                  <a:solidFill>
                    <a:srgbClr val="282828"/>
                  </a:solidFill>
                  <a:latin typeface="Segoe UI Semibold"/>
                </a:rPr>
                <a:t>Deployment</a:t>
              </a:r>
            </a:p>
          </p:txBody>
        </p:sp>
        <p:cxnSp>
          <p:nvCxnSpPr>
            <p:cNvPr id="31" name="Straight Connector 30">
              <a:extLst>
                <a:ext uri="{FF2B5EF4-FFF2-40B4-BE49-F238E27FC236}">
                  <a16:creationId xmlns:a16="http://schemas.microsoft.com/office/drawing/2014/main" id="{FF026C33-0A79-440D-87F4-A713EBE1AB71}"/>
                </a:ext>
              </a:extLst>
            </p:cNvPr>
            <p:cNvCxnSpPr/>
            <p:nvPr/>
          </p:nvCxnSpPr>
          <p:spPr>
            <a:xfrm>
              <a:off x="537801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8034515-946F-4738-8CA8-050500052020}"/>
                </a:ext>
              </a:extLst>
            </p:cNvPr>
            <p:cNvPicPr>
              <a:picLocks noChangeAspect="1"/>
            </p:cNvPicPr>
            <p:nvPr/>
          </p:nvPicPr>
          <p:blipFill>
            <a:blip r:embed="rId5"/>
            <a:stretch>
              <a:fillRect/>
            </a:stretch>
          </p:blipFill>
          <p:spPr>
            <a:xfrm>
              <a:off x="5752976" y="2689308"/>
              <a:ext cx="1149368" cy="1149368"/>
            </a:xfrm>
            <a:prstGeom prst="rect">
              <a:avLst/>
            </a:prstGeom>
          </p:spPr>
        </p:pic>
      </p:grpSp>
    </p:spTree>
    <p:extLst>
      <p:ext uri="{BB962C8B-B14F-4D97-AF65-F5344CB8AC3E}">
        <p14:creationId xmlns:p14="http://schemas.microsoft.com/office/powerpoint/2010/main" val="278529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FB1CA0A9-0651-4EF5-BC85-BB66CCB8863D}"/>
              </a:ext>
            </a:extLst>
          </p:cNvPr>
          <p:cNvPicPr>
            <a:picLocks noChangeAspect="1"/>
          </p:cNvPicPr>
          <p:nvPr/>
        </p:nvPicPr>
        <p:blipFill>
          <a:blip r:embed="rId3"/>
          <a:stretch>
            <a:fillRect/>
          </a:stretch>
        </p:blipFill>
        <p:spPr>
          <a:xfrm>
            <a:off x="7882442" y="1862671"/>
            <a:ext cx="406342" cy="406342"/>
          </a:xfrm>
          <a:prstGeom prst="rect">
            <a:avLst/>
          </a:prstGeom>
        </p:spPr>
      </p:pic>
      <p:pic>
        <p:nvPicPr>
          <p:cNvPr id="106" name="Picture 105">
            <a:extLst>
              <a:ext uri="{FF2B5EF4-FFF2-40B4-BE49-F238E27FC236}">
                <a16:creationId xmlns:a16="http://schemas.microsoft.com/office/drawing/2014/main" id="{F50B72F9-5969-4CD8-9841-E0D4DA070AD8}"/>
              </a:ext>
            </a:extLst>
          </p:cNvPr>
          <p:cNvPicPr>
            <a:picLocks noChangeAspect="1"/>
          </p:cNvPicPr>
          <p:nvPr/>
        </p:nvPicPr>
        <p:blipFill>
          <a:blip r:embed="rId3"/>
          <a:stretch>
            <a:fillRect/>
          </a:stretch>
        </p:blipFill>
        <p:spPr>
          <a:xfrm>
            <a:off x="7899757" y="3698138"/>
            <a:ext cx="406342" cy="406342"/>
          </a:xfrm>
          <a:prstGeom prst="rect">
            <a:avLst/>
          </a:prstGeom>
        </p:spPr>
      </p:pic>
      <p:sp>
        <p:nvSpPr>
          <p:cNvPr id="92" name="Rectangle 91">
            <a:extLst>
              <a:ext uri="{FF2B5EF4-FFF2-40B4-BE49-F238E27FC236}">
                <a16:creationId xmlns:a16="http://schemas.microsoft.com/office/drawing/2014/main" id="{72DCD75B-8C70-48C7-8D5D-1E80BEE93188}"/>
              </a:ext>
            </a:extLst>
          </p:cNvPr>
          <p:cNvSpPr/>
          <p:nvPr/>
        </p:nvSpPr>
        <p:spPr bwMode="auto">
          <a:xfrm>
            <a:off x="7302503" y="1758857"/>
            <a:ext cx="523711" cy="7393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3" name="Rectangle 92">
            <a:extLst>
              <a:ext uri="{FF2B5EF4-FFF2-40B4-BE49-F238E27FC236}">
                <a16:creationId xmlns:a16="http://schemas.microsoft.com/office/drawing/2014/main" id="{1765BD39-792E-4ACE-BA17-0C7C75F6209C}"/>
              </a:ext>
            </a:extLst>
          </p:cNvPr>
          <p:cNvSpPr/>
          <p:nvPr/>
        </p:nvSpPr>
        <p:spPr bwMode="auto">
          <a:xfrm>
            <a:off x="7302503" y="3593709"/>
            <a:ext cx="523711" cy="7393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88" name="Straight Connector 87">
            <a:extLst>
              <a:ext uri="{FF2B5EF4-FFF2-40B4-BE49-F238E27FC236}">
                <a16:creationId xmlns:a16="http://schemas.microsoft.com/office/drawing/2014/main" id="{70935833-7F45-45C7-B714-5D63776E8C43}"/>
              </a:ext>
            </a:extLst>
          </p:cNvPr>
          <p:cNvCxnSpPr/>
          <p:nvPr/>
        </p:nvCxnSpPr>
        <p:spPr>
          <a:xfrm>
            <a:off x="7826214" y="1475875"/>
            <a:ext cx="0" cy="3009032"/>
          </a:xfrm>
          <a:prstGeom prst="line">
            <a:avLst/>
          </a:prstGeom>
          <a:ln w="285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5BABD7DE-A766-4392-A13B-551EE123978D}"/>
              </a:ext>
            </a:extLst>
          </p:cNvPr>
          <p:cNvSpPr/>
          <p:nvPr/>
        </p:nvSpPr>
        <p:spPr bwMode="auto">
          <a:xfrm rot="2729837">
            <a:off x="7175831" y="2667184"/>
            <a:ext cx="724695" cy="72469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Rectangle 33">
            <a:extLst>
              <a:ext uri="{FF2B5EF4-FFF2-40B4-BE49-F238E27FC236}">
                <a16:creationId xmlns:a16="http://schemas.microsoft.com/office/drawing/2014/main" id="{5B4AAE20-38D7-4446-8BDC-F61105036B11}"/>
              </a:ext>
            </a:extLst>
          </p:cNvPr>
          <p:cNvSpPr/>
          <p:nvPr/>
        </p:nvSpPr>
        <p:spPr bwMode="auto">
          <a:xfrm>
            <a:off x="865" y="4749353"/>
            <a:ext cx="12190271" cy="2108162"/>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20940B6-E028-4A49-94BD-D1B6712AD8D2}"/>
              </a:ext>
            </a:extLst>
          </p:cNvPr>
          <p:cNvSpPr>
            <a:spLocks noGrp="1"/>
          </p:cNvSpPr>
          <p:nvPr>
            <p:ph type="title"/>
          </p:nvPr>
        </p:nvSpPr>
        <p:spPr/>
        <p:txBody>
          <a:bodyPr/>
          <a:lstStyle/>
          <a:p>
            <a:r>
              <a:rPr lang="en-US" dirty="0"/>
              <a:t>Deployment process</a:t>
            </a:r>
          </a:p>
        </p:txBody>
      </p:sp>
      <p:cxnSp>
        <p:nvCxnSpPr>
          <p:cNvPr id="25" name="Straight Arrow Connector 24">
            <a:extLst>
              <a:ext uri="{FF2B5EF4-FFF2-40B4-BE49-F238E27FC236}">
                <a16:creationId xmlns:a16="http://schemas.microsoft.com/office/drawing/2014/main" id="{BDD1DEBF-6E0E-48E9-AA9F-21319C8EBBC3}"/>
              </a:ext>
            </a:extLst>
          </p:cNvPr>
          <p:cNvCxnSpPr>
            <a:cxnSpLocks/>
          </p:cNvCxnSpPr>
          <p:nvPr/>
        </p:nvCxnSpPr>
        <p:spPr>
          <a:xfrm flipV="1">
            <a:off x="5229558" y="1804132"/>
            <a:ext cx="0" cy="734607"/>
          </a:xfrm>
          <a:prstGeom prst="straightConnector1">
            <a:avLst/>
          </a:prstGeom>
          <a:ln w="76200" cap="rnd">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7574E68-D90B-4184-9D04-94FBAFEAA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335" y="1260434"/>
            <a:ext cx="516216" cy="516216"/>
          </a:xfrm>
          <a:prstGeom prst="rect">
            <a:avLst/>
          </a:prstGeom>
          <a:ln w="28575">
            <a:noFill/>
          </a:ln>
        </p:spPr>
      </p:pic>
      <p:sp>
        <p:nvSpPr>
          <p:cNvPr id="29" name="TextBox 28">
            <a:extLst>
              <a:ext uri="{FF2B5EF4-FFF2-40B4-BE49-F238E27FC236}">
                <a16:creationId xmlns:a16="http://schemas.microsoft.com/office/drawing/2014/main" id="{A0D7E576-8F06-4392-8AB6-4D4E549C4D8D}"/>
              </a:ext>
            </a:extLst>
          </p:cNvPr>
          <p:cNvSpPr txBox="1"/>
          <p:nvPr/>
        </p:nvSpPr>
        <p:spPr>
          <a:xfrm>
            <a:off x="5616488" y="1463877"/>
            <a:ext cx="1977249" cy="184666"/>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defPPr>
              <a:defRPr lang="en-US"/>
            </a:defPPr>
            <a:lvl1pPr defTabSz="914192">
              <a:lnSpc>
                <a:spcPts val="2353"/>
              </a:lnSpc>
              <a:spcBef>
                <a:spcPct val="20000"/>
              </a:spcBef>
              <a:buSzPct val="90000"/>
              <a:defRPr sz="1961"/>
            </a:lvl1pPr>
          </a:lstStyle>
          <a:p>
            <a:pPr defTabSz="914016">
              <a:lnSpc>
                <a:spcPct val="100000"/>
              </a:lnSpc>
              <a:defRPr/>
            </a:pPr>
            <a:r>
              <a:rPr lang="en-US" sz="1200" dirty="0">
                <a:solidFill>
                  <a:srgbClr val="2F2F2F"/>
                </a:solidFill>
                <a:latin typeface="Segoe UI Semibold"/>
              </a:rPr>
              <a:t>Join devices to Azure AD </a:t>
            </a:r>
          </a:p>
        </p:txBody>
      </p:sp>
      <p:pic>
        <p:nvPicPr>
          <p:cNvPr id="30" name="Picture 29" descr="A screenshot of a computer&#10;&#10;Description generated with very high confidence">
            <a:extLst>
              <a:ext uri="{FF2B5EF4-FFF2-40B4-BE49-F238E27FC236}">
                <a16:creationId xmlns:a16="http://schemas.microsoft.com/office/drawing/2014/main" id="{418C872A-F2DE-4383-ADB2-BCFB921F96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34" t="60283" r="72810" b="11359"/>
          <a:stretch/>
        </p:blipFill>
        <p:spPr>
          <a:xfrm>
            <a:off x="2347467" y="5024579"/>
            <a:ext cx="2055474" cy="1610723"/>
          </a:xfrm>
          <a:prstGeom prst="rect">
            <a:avLst/>
          </a:prstGeom>
          <a:ln w="28575">
            <a:solidFill>
              <a:schemeClr val="bg1">
                <a:lumMod val="75000"/>
              </a:schemeClr>
            </a:solidFill>
          </a:ln>
        </p:spPr>
      </p:pic>
      <p:sp>
        <p:nvSpPr>
          <p:cNvPr id="31" name="Rectangle 30">
            <a:extLst>
              <a:ext uri="{FF2B5EF4-FFF2-40B4-BE49-F238E27FC236}">
                <a16:creationId xmlns:a16="http://schemas.microsoft.com/office/drawing/2014/main" id="{62A04A59-F80E-4343-9603-A8017F81C487}"/>
              </a:ext>
            </a:extLst>
          </p:cNvPr>
          <p:cNvSpPr/>
          <p:nvPr/>
        </p:nvSpPr>
        <p:spPr bwMode="auto">
          <a:xfrm>
            <a:off x="290795" y="5148698"/>
            <a:ext cx="1828282" cy="13545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sz="1200" dirty="0">
                <a:solidFill>
                  <a:srgbClr val="2F2F2F"/>
                </a:solidFill>
                <a:latin typeface="Segoe UI Semibold"/>
              </a:rPr>
              <a:t>New Windows 10 Pro devices can be re-imaged back to baseline Windows 10 Pro state via this process</a:t>
            </a:r>
          </a:p>
        </p:txBody>
      </p:sp>
      <p:cxnSp>
        <p:nvCxnSpPr>
          <p:cNvPr id="36" name="Straight Arrow Connector 35">
            <a:extLst>
              <a:ext uri="{FF2B5EF4-FFF2-40B4-BE49-F238E27FC236}">
                <a16:creationId xmlns:a16="http://schemas.microsoft.com/office/drawing/2014/main" id="{B2BBAA5A-0E70-480C-813D-992315805AE5}"/>
              </a:ext>
            </a:extLst>
          </p:cNvPr>
          <p:cNvCxnSpPr>
            <a:cxnSpLocks/>
            <a:endCxn id="30" idx="0"/>
          </p:cNvCxnSpPr>
          <p:nvPr/>
        </p:nvCxnSpPr>
        <p:spPr>
          <a:xfrm>
            <a:off x="3375203" y="4060904"/>
            <a:ext cx="0" cy="963674"/>
          </a:xfrm>
          <a:prstGeom prst="straightConnector1">
            <a:avLst/>
          </a:prstGeom>
          <a:ln w="28575">
            <a:solidFill>
              <a:schemeClr val="bg1">
                <a:lumMod val="7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FDE44B6-7511-4AD7-BC40-64908AF74130}"/>
              </a:ext>
            </a:extLst>
          </p:cNvPr>
          <p:cNvCxnSpPr>
            <a:cxnSpLocks/>
          </p:cNvCxnSpPr>
          <p:nvPr/>
        </p:nvCxnSpPr>
        <p:spPr>
          <a:xfrm>
            <a:off x="6361221" y="4060903"/>
            <a:ext cx="0" cy="1087795"/>
          </a:xfrm>
          <a:prstGeom prst="straightConnector1">
            <a:avLst/>
          </a:prstGeom>
          <a:ln w="28575">
            <a:solidFill>
              <a:schemeClr val="bg1">
                <a:lumMod val="7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CBC9B4EE-88B6-465A-959C-B95B59A9AB98}"/>
              </a:ext>
            </a:extLst>
          </p:cNvPr>
          <p:cNvSpPr/>
          <p:nvPr/>
        </p:nvSpPr>
        <p:spPr>
          <a:xfrm>
            <a:off x="5470818" y="5059997"/>
            <a:ext cx="2005249" cy="11936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sz="1200" dirty="0">
                <a:solidFill>
                  <a:srgbClr val="2F2F2F"/>
                </a:solidFill>
                <a:latin typeface="Segoe UI Semibold"/>
              </a:rPr>
              <a:t>Subscribed features and management capabilities now accessible</a:t>
            </a:r>
          </a:p>
        </p:txBody>
      </p:sp>
      <p:cxnSp>
        <p:nvCxnSpPr>
          <p:cNvPr id="69" name="Straight Connector 68">
            <a:extLst>
              <a:ext uri="{FF2B5EF4-FFF2-40B4-BE49-F238E27FC236}">
                <a16:creationId xmlns:a16="http://schemas.microsoft.com/office/drawing/2014/main" id="{477B4902-A7FE-4623-9DE0-AEFF85DAA7D0}"/>
              </a:ext>
            </a:extLst>
          </p:cNvPr>
          <p:cNvCxnSpPr>
            <a:cxnSpLocks/>
          </p:cNvCxnSpPr>
          <p:nvPr/>
        </p:nvCxnSpPr>
        <p:spPr>
          <a:xfrm>
            <a:off x="9455250" y="2011270"/>
            <a:ext cx="893492" cy="0"/>
          </a:xfrm>
          <a:prstGeom prst="line">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A22A939-DAEC-434B-9027-9F25FAA032B6}"/>
              </a:ext>
            </a:extLst>
          </p:cNvPr>
          <p:cNvSpPr/>
          <p:nvPr/>
        </p:nvSpPr>
        <p:spPr>
          <a:xfrm>
            <a:off x="10259647" y="1591471"/>
            <a:ext cx="2005249" cy="7992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sz="1200" dirty="0">
                <a:solidFill>
                  <a:srgbClr val="2D78D7"/>
                </a:solidFill>
                <a:latin typeface="Segoe UI Semibold"/>
              </a:rPr>
              <a:t>Optional </a:t>
            </a:r>
            <a:br>
              <a:rPr lang="en-US" sz="1200" dirty="0">
                <a:solidFill>
                  <a:srgbClr val="2F2F2F"/>
                </a:solidFill>
                <a:latin typeface="Segoe UI Semibold"/>
              </a:rPr>
            </a:br>
            <a:r>
              <a:rPr lang="en-US" sz="1200" dirty="0">
                <a:solidFill>
                  <a:srgbClr val="2F2F2F"/>
                </a:solidFill>
                <a:latin typeface="Segoe UI Semibold"/>
              </a:rPr>
              <a:t>Modify baseline configuration</a:t>
            </a:r>
          </a:p>
        </p:txBody>
      </p:sp>
      <p:grpSp>
        <p:nvGrpSpPr>
          <p:cNvPr id="95" name="Group 94">
            <a:extLst>
              <a:ext uri="{FF2B5EF4-FFF2-40B4-BE49-F238E27FC236}">
                <a16:creationId xmlns:a16="http://schemas.microsoft.com/office/drawing/2014/main" id="{B9D1DCA5-4F0B-4305-A39D-9BE5AED89EC4}"/>
              </a:ext>
            </a:extLst>
          </p:cNvPr>
          <p:cNvGrpSpPr/>
          <p:nvPr/>
        </p:nvGrpSpPr>
        <p:grpSpPr>
          <a:xfrm>
            <a:off x="8215609" y="3065388"/>
            <a:ext cx="3032396" cy="1335399"/>
            <a:chOff x="8215909" y="2985325"/>
            <a:chExt cx="3032826" cy="1335589"/>
          </a:xfrm>
        </p:grpSpPr>
        <p:sp>
          <p:nvSpPr>
            <p:cNvPr id="70" name="TextBox 69">
              <a:extLst>
                <a:ext uri="{FF2B5EF4-FFF2-40B4-BE49-F238E27FC236}">
                  <a16:creationId xmlns:a16="http://schemas.microsoft.com/office/drawing/2014/main" id="{B112FDDE-3EC7-4DA5-AB5E-6D0EC8EC0630}"/>
                </a:ext>
              </a:extLst>
            </p:cNvPr>
            <p:cNvSpPr txBox="1"/>
            <p:nvPr/>
          </p:nvSpPr>
          <p:spPr>
            <a:xfrm>
              <a:off x="8396869" y="2985325"/>
              <a:ext cx="2851866" cy="554077"/>
            </a:xfrm>
            <a:prstGeom prst="rect">
              <a:avLst/>
            </a:prstGeom>
          </p:spPr>
          <p:txBody>
            <a:bodyPr vert="horz" wrap="square" lIns="0" tIns="0" rIns="0" bIns="0" rtlCol="0" anchor="t">
              <a:spAutoFit/>
            </a:bodyPr>
            <a:lstStyle>
              <a:defPPr>
                <a:defRPr lang="en-US"/>
              </a:defPPr>
              <a:lvl1pPr algn="ctr" defTabSz="914192">
                <a:lnSpc>
                  <a:spcPts val="3136"/>
                </a:lnSpc>
                <a:spcBef>
                  <a:spcPct val="0"/>
                </a:spcBef>
                <a:buNone/>
                <a:defRPr b="0" strike="noStrike" cap="none" spc="-50" baseline="0">
                  <a:ln w="3175">
                    <a:noFill/>
                  </a:ln>
                  <a:solidFill>
                    <a:schemeClr val="accent1"/>
                  </a:solidFill>
                  <a:effectLst/>
                  <a:latin typeface="+mj-lt"/>
                  <a:cs typeface="Segoe UI" pitchFamily="34" charset="0"/>
                </a:defRPr>
              </a:lvl1pPr>
            </a:lstStyle>
            <a:p>
              <a:pPr algn="l" defTabSz="914016">
                <a:lnSpc>
                  <a:spcPct val="100000"/>
                </a:lnSpc>
                <a:defRPr/>
              </a:pPr>
              <a:r>
                <a:rPr lang="en-US" dirty="0">
                  <a:solidFill>
                    <a:srgbClr val="2F2F2F"/>
                  </a:solidFill>
                  <a:latin typeface="Segoe UI Semibold"/>
                </a:rPr>
                <a:t>Windows 10 Enterprise Subscriptions</a:t>
              </a:r>
            </a:p>
          </p:txBody>
        </p:sp>
        <p:sp>
          <p:nvSpPr>
            <p:cNvPr id="75" name="Rectangle 74">
              <a:extLst>
                <a:ext uri="{FF2B5EF4-FFF2-40B4-BE49-F238E27FC236}">
                  <a16:creationId xmlns:a16="http://schemas.microsoft.com/office/drawing/2014/main" id="{CDC52300-3F7C-424E-B619-EB7AB8FA5632}"/>
                </a:ext>
              </a:extLst>
            </p:cNvPr>
            <p:cNvSpPr/>
            <p:nvPr/>
          </p:nvSpPr>
          <p:spPr>
            <a:xfrm>
              <a:off x="8215909" y="3521583"/>
              <a:ext cx="2005533" cy="799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fr-FR" sz="1200" dirty="0">
                  <a:solidFill>
                    <a:srgbClr val="2F2F2F"/>
                  </a:solidFill>
                  <a:latin typeface="Segoe UI Semibold"/>
                </a:rPr>
                <a:t>Configure Windows 10 Enterprise edition features </a:t>
              </a:r>
              <a:r>
                <a:rPr lang="fr-FR" sz="1200" dirty="0">
                  <a:solidFill>
                    <a:srgbClr val="2F2F2F"/>
                  </a:solidFill>
                  <a:latin typeface="Segoe UI" panose="020B0502040204020203" pitchFamily="34" charset="0"/>
                  <a:cs typeface="Segoe UI" panose="020B0502040204020203" pitchFamily="34" charset="0"/>
                </a:rPr>
                <a:t> </a:t>
              </a:r>
            </a:p>
          </p:txBody>
        </p:sp>
      </p:grpSp>
      <p:grpSp>
        <p:nvGrpSpPr>
          <p:cNvPr id="35" name="Group 34">
            <a:extLst>
              <a:ext uri="{FF2B5EF4-FFF2-40B4-BE49-F238E27FC236}">
                <a16:creationId xmlns:a16="http://schemas.microsoft.com/office/drawing/2014/main" id="{A4C39E71-D85A-4647-9521-1185E30DFDBA}"/>
              </a:ext>
            </a:extLst>
          </p:cNvPr>
          <p:cNvGrpSpPr/>
          <p:nvPr/>
        </p:nvGrpSpPr>
        <p:grpSpPr>
          <a:xfrm>
            <a:off x="136805" y="2664826"/>
            <a:ext cx="1692603" cy="1880904"/>
            <a:chOff x="135958" y="2664717"/>
            <a:chExt cx="1692843" cy="1881171"/>
          </a:xfrm>
        </p:grpSpPr>
        <p:grpSp>
          <p:nvGrpSpPr>
            <p:cNvPr id="89" name="Group 88">
              <a:extLst>
                <a:ext uri="{FF2B5EF4-FFF2-40B4-BE49-F238E27FC236}">
                  <a16:creationId xmlns:a16="http://schemas.microsoft.com/office/drawing/2014/main" id="{3E81A471-B7C7-449A-B6A0-EE6B0479E96A}"/>
                </a:ext>
              </a:extLst>
            </p:cNvPr>
            <p:cNvGrpSpPr/>
            <p:nvPr/>
          </p:nvGrpSpPr>
          <p:grpSpPr>
            <a:xfrm>
              <a:off x="135958" y="2767076"/>
              <a:ext cx="1692843" cy="1778812"/>
              <a:chOff x="135958" y="2767076"/>
              <a:chExt cx="1692843" cy="1778812"/>
            </a:xfrm>
          </p:grpSpPr>
          <p:sp>
            <p:nvSpPr>
              <p:cNvPr id="4" name="TextBox 3">
                <a:extLst>
                  <a:ext uri="{FF2B5EF4-FFF2-40B4-BE49-F238E27FC236}">
                    <a16:creationId xmlns:a16="http://schemas.microsoft.com/office/drawing/2014/main" id="{0E31AF9F-F5A6-403A-931B-406B1CDADC72}"/>
                  </a:ext>
                </a:extLst>
              </p:cNvPr>
              <p:cNvSpPr txBox="1"/>
              <p:nvPr/>
            </p:nvSpPr>
            <p:spPr>
              <a:xfrm>
                <a:off x="135958" y="2767076"/>
                <a:ext cx="1099457" cy="517065"/>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600" dirty="0">
                    <a:gradFill>
                      <a:gsLst>
                        <a:gs pos="2917">
                          <a:srgbClr val="2F2F2F"/>
                        </a:gs>
                        <a:gs pos="30000">
                          <a:srgbClr val="2F2F2F"/>
                        </a:gs>
                      </a:gsLst>
                      <a:lin ang="5400000" scaled="0"/>
                    </a:gradFill>
                    <a:latin typeface="Segoe UI Semibold"/>
                  </a:rPr>
                  <a:t>CSP</a:t>
                </a:r>
              </a:p>
            </p:txBody>
          </p:sp>
          <p:sp>
            <p:nvSpPr>
              <p:cNvPr id="7" name="Rectangle 6">
                <a:extLst>
                  <a:ext uri="{FF2B5EF4-FFF2-40B4-BE49-F238E27FC236}">
                    <a16:creationId xmlns:a16="http://schemas.microsoft.com/office/drawing/2014/main" id="{C682FD4A-26F1-425C-9188-84DDE23FD211}"/>
                  </a:ext>
                </a:extLst>
              </p:cNvPr>
              <p:cNvSpPr/>
              <p:nvPr/>
            </p:nvSpPr>
            <p:spPr>
              <a:xfrm>
                <a:off x="373633" y="3511631"/>
                <a:ext cx="1455168" cy="1034257"/>
              </a:xfrm>
              <a:prstGeom prst="rect">
                <a:avLst/>
              </a:prstGeom>
            </p:spPr>
            <p:txBody>
              <a:bodyPr wrap="square">
                <a:spAutoFit/>
              </a:bodyPr>
              <a:lstStyle/>
              <a:p>
                <a:pPr defTabSz="932114" fontAlgn="base">
                  <a:spcBef>
                    <a:spcPct val="0"/>
                  </a:spcBef>
                  <a:spcAft>
                    <a:spcPct val="0"/>
                  </a:spcAft>
                  <a:defRPr/>
                </a:pPr>
                <a:r>
                  <a:rPr lang="en-US" sz="1200" dirty="0">
                    <a:solidFill>
                      <a:srgbClr val="2F2F2F"/>
                    </a:solidFill>
                    <a:latin typeface="Segoe UI Semibold"/>
                  </a:rPr>
                  <a:t>Purchase CSP subscriptions </a:t>
                </a:r>
                <a:br>
                  <a:rPr lang="en-US" sz="1200" dirty="0">
                    <a:solidFill>
                      <a:srgbClr val="2F2F2F"/>
                    </a:solidFill>
                    <a:latin typeface="Segoe UI Semibold"/>
                  </a:rPr>
                </a:br>
                <a:r>
                  <a:rPr lang="en-US" sz="1200" dirty="0">
                    <a:solidFill>
                      <a:srgbClr val="2F2F2F"/>
                    </a:solidFill>
                    <a:latin typeface="Segoe UI Semibold"/>
                  </a:rPr>
                  <a:t>and assign to </a:t>
                </a:r>
                <a:br>
                  <a:rPr lang="en-US" sz="1200" dirty="0">
                    <a:solidFill>
                      <a:srgbClr val="2F2F2F"/>
                    </a:solidFill>
                    <a:latin typeface="Segoe UI Semibold"/>
                  </a:rPr>
                </a:br>
                <a:r>
                  <a:rPr lang="en-US" sz="1200" dirty="0">
                    <a:solidFill>
                      <a:srgbClr val="2F2F2F"/>
                    </a:solidFill>
                    <a:latin typeface="Segoe UI Semibold"/>
                  </a:rPr>
                  <a:t>user accounts </a:t>
                </a:r>
                <a:br>
                  <a:rPr lang="en-US" sz="1400" dirty="0">
                    <a:solidFill>
                      <a:srgbClr val="2F2F2F"/>
                    </a:solidFill>
                    <a:latin typeface="Segoe UI" panose="020B0502040204020203" pitchFamily="34" charset="0"/>
                    <a:ea typeface="Segoe UI" panose="020B0502040204020203" pitchFamily="34" charset="0"/>
                    <a:cs typeface="Segoe UI" panose="020B0502040204020203" pitchFamily="34" charset="0"/>
                  </a:rPr>
                </a:br>
                <a:r>
                  <a:rPr lang="en-US" sz="1200" dirty="0">
                    <a:solidFill>
                      <a:srgbClr val="2F2F2F"/>
                    </a:solidFill>
                    <a:latin typeface="Segoe UI" panose="020B0502040204020203" pitchFamily="34" charset="0"/>
                    <a:ea typeface="Segoe UI" panose="020B0502040204020203" pitchFamily="34" charset="0"/>
                    <a:cs typeface="Segoe UI" panose="020B0502040204020203" pitchFamily="34" charset="0"/>
                  </a:rPr>
                  <a:t>(in Partner Center)</a:t>
                </a:r>
              </a:p>
            </p:txBody>
          </p:sp>
        </p:grpSp>
        <p:pic>
          <p:nvPicPr>
            <p:cNvPr id="71" name="Picture 70">
              <a:extLst>
                <a:ext uri="{FF2B5EF4-FFF2-40B4-BE49-F238E27FC236}">
                  <a16:creationId xmlns:a16="http://schemas.microsoft.com/office/drawing/2014/main" id="{6E2D17E7-4233-4188-B050-5BA86EF27A25}"/>
                </a:ext>
              </a:extLst>
            </p:cNvPr>
            <p:cNvPicPr>
              <a:picLocks noChangeAspect="1"/>
            </p:cNvPicPr>
            <p:nvPr/>
          </p:nvPicPr>
          <p:blipFill>
            <a:blip r:embed="rId6"/>
            <a:stretch>
              <a:fillRect/>
            </a:stretch>
          </p:blipFill>
          <p:spPr>
            <a:xfrm>
              <a:off x="828400" y="2664717"/>
              <a:ext cx="678282" cy="678282"/>
            </a:xfrm>
            <a:prstGeom prst="rect">
              <a:avLst/>
            </a:prstGeom>
          </p:spPr>
        </p:pic>
      </p:grpSp>
      <p:grpSp>
        <p:nvGrpSpPr>
          <p:cNvPr id="37" name="Group 36">
            <a:extLst>
              <a:ext uri="{FF2B5EF4-FFF2-40B4-BE49-F238E27FC236}">
                <a16:creationId xmlns:a16="http://schemas.microsoft.com/office/drawing/2014/main" id="{C142F5F9-4440-4D5A-8457-31628C3341CE}"/>
              </a:ext>
            </a:extLst>
          </p:cNvPr>
          <p:cNvGrpSpPr/>
          <p:nvPr/>
        </p:nvGrpSpPr>
        <p:grpSpPr>
          <a:xfrm>
            <a:off x="2357404" y="2275773"/>
            <a:ext cx="2308986" cy="1696555"/>
            <a:chOff x="2356873" y="2275609"/>
            <a:chExt cx="2309314" cy="1696795"/>
          </a:xfrm>
        </p:grpSpPr>
        <p:grpSp>
          <p:nvGrpSpPr>
            <p:cNvPr id="68" name="Group 67">
              <a:extLst>
                <a:ext uri="{FF2B5EF4-FFF2-40B4-BE49-F238E27FC236}">
                  <a16:creationId xmlns:a16="http://schemas.microsoft.com/office/drawing/2014/main" id="{15EEBDB3-47A0-41D5-99DF-825E08712B04}"/>
                </a:ext>
              </a:extLst>
            </p:cNvPr>
            <p:cNvGrpSpPr/>
            <p:nvPr/>
          </p:nvGrpSpPr>
          <p:grpSpPr>
            <a:xfrm>
              <a:off x="2356873" y="2275609"/>
              <a:ext cx="2309314" cy="1696795"/>
              <a:chOff x="484431" y="1635021"/>
              <a:chExt cx="2402465" cy="1765239"/>
            </a:xfrm>
          </p:grpSpPr>
          <p:sp>
            <p:nvSpPr>
              <p:cNvPr id="72" name="Freeform 5">
                <a:extLst>
                  <a:ext uri="{FF2B5EF4-FFF2-40B4-BE49-F238E27FC236}">
                    <a16:creationId xmlns:a16="http://schemas.microsoft.com/office/drawing/2014/main" id="{3EAB0B90-F7B3-4948-AAFA-2E5642E8D0EC}"/>
                  </a:ext>
                </a:extLst>
              </p:cNvPr>
              <p:cNvSpPr>
                <a:spLocks/>
              </p:cNvSpPr>
              <p:nvPr/>
            </p:nvSpPr>
            <p:spPr bwMode="auto">
              <a:xfrm>
                <a:off x="1898009" y="1635021"/>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sp>
            <p:nvSpPr>
              <p:cNvPr id="74" name="Freeform 5">
                <a:extLst>
                  <a:ext uri="{FF2B5EF4-FFF2-40B4-BE49-F238E27FC236}">
                    <a16:creationId xmlns:a16="http://schemas.microsoft.com/office/drawing/2014/main" id="{36397029-3B53-4D68-8C30-6D45738F9563}"/>
                  </a:ext>
                </a:extLst>
              </p:cNvPr>
              <p:cNvSpPr>
                <a:spLocks/>
              </p:cNvSpPr>
              <p:nvPr/>
            </p:nvSpPr>
            <p:spPr bwMode="auto">
              <a:xfrm>
                <a:off x="730480" y="2092221"/>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sp>
            <p:nvSpPr>
              <p:cNvPr id="85" name="Rectangle 84">
                <a:extLst>
                  <a:ext uri="{FF2B5EF4-FFF2-40B4-BE49-F238E27FC236}">
                    <a16:creationId xmlns:a16="http://schemas.microsoft.com/office/drawing/2014/main" id="{A4EA5F24-CAF8-4A19-9B6A-296E185D03B5}"/>
                  </a:ext>
                </a:extLst>
              </p:cNvPr>
              <p:cNvSpPr/>
              <p:nvPr/>
            </p:nvSpPr>
            <p:spPr>
              <a:xfrm>
                <a:off x="855125" y="2143826"/>
                <a:ext cx="708044" cy="562202"/>
              </a:xfrm>
              <a:prstGeom prst="rect">
                <a:avLst/>
              </a:prstGeom>
            </p:spPr>
            <p:txBody>
              <a:bodyPr wrap="square">
                <a:spAutoFit/>
              </a:bodyPr>
              <a:lstStyle/>
              <a:p>
                <a:pPr algn="ctr" defTabSz="950938">
                  <a:defRPr/>
                </a:pPr>
                <a:r>
                  <a:rPr lang="en-US" sz="1427" dirty="0">
                    <a:solidFill>
                      <a:srgbClr val="0D0D0D"/>
                    </a:solidFill>
                    <a:latin typeface="Segoe UI Semibold"/>
                  </a:rPr>
                  <a:t>7/8.1 Pro</a:t>
                </a:r>
              </a:p>
            </p:txBody>
          </p:sp>
          <p:sp>
            <p:nvSpPr>
              <p:cNvPr id="87" name="Rectangle 86">
                <a:extLst>
                  <a:ext uri="{FF2B5EF4-FFF2-40B4-BE49-F238E27FC236}">
                    <a16:creationId xmlns:a16="http://schemas.microsoft.com/office/drawing/2014/main" id="{AB61CCDB-2B21-4E95-87AD-3462DB5F555F}"/>
                  </a:ext>
                </a:extLst>
              </p:cNvPr>
              <p:cNvSpPr/>
              <p:nvPr/>
            </p:nvSpPr>
            <p:spPr>
              <a:xfrm>
                <a:off x="2038431" y="1686626"/>
                <a:ext cx="708044" cy="562202"/>
              </a:xfrm>
              <a:prstGeom prst="rect">
                <a:avLst/>
              </a:prstGeom>
            </p:spPr>
            <p:txBody>
              <a:bodyPr wrap="square">
                <a:spAutoFit/>
              </a:bodyPr>
              <a:lstStyle/>
              <a:p>
                <a:pPr algn="ctr" defTabSz="950938">
                  <a:defRPr/>
                </a:pPr>
                <a:r>
                  <a:rPr lang="en-US" sz="1427" dirty="0">
                    <a:solidFill>
                      <a:srgbClr val="FFFFFF"/>
                    </a:solidFill>
                    <a:latin typeface="Segoe UI Semibold"/>
                  </a:rPr>
                  <a:t>10 </a:t>
                </a:r>
                <a:br>
                  <a:rPr lang="en-US" sz="1427" dirty="0">
                    <a:solidFill>
                      <a:srgbClr val="FFFFFF"/>
                    </a:solidFill>
                    <a:latin typeface="Segoe UI Semibold"/>
                  </a:rPr>
                </a:br>
                <a:r>
                  <a:rPr lang="en-US" sz="1427" dirty="0">
                    <a:solidFill>
                      <a:srgbClr val="FFFFFF"/>
                    </a:solidFill>
                    <a:latin typeface="Segoe UI Semibold"/>
                  </a:rPr>
                  <a:t>Pro</a:t>
                </a:r>
              </a:p>
            </p:txBody>
          </p:sp>
          <p:sp>
            <p:nvSpPr>
              <p:cNvPr id="96" name="TextBox 95">
                <a:extLst>
                  <a:ext uri="{FF2B5EF4-FFF2-40B4-BE49-F238E27FC236}">
                    <a16:creationId xmlns:a16="http://schemas.microsoft.com/office/drawing/2014/main" id="{E4CE894A-5117-4532-BEBC-7AFCBDE61758}"/>
                  </a:ext>
                </a:extLst>
              </p:cNvPr>
              <p:cNvSpPr txBox="1"/>
              <p:nvPr/>
            </p:nvSpPr>
            <p:spPr>
              <a:xfrm>
                <a:off x="484431" y="3008486"/>
                <a:ext cx="2257872" cy="391774"/>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defPPr>
                  <a:defRPr lang="en-US"/>
                </a:defPPr>
                <a:lvl1pPr defTabSz="914192">
                  <a:lnSpc>
                    <a:spcPts val="2353"/>
                  </a:lnSpc>
                  <a:spcBef>
                    <a:spcPct val="20000"/>
                  </a:spcBef>
                  <a:buSzPct val="90000"/>
                  <a:defRPr sz="1961"/>
                </a:lvl1pPr>
              </a:lstStyle>
              <a:p>
                <a:pPr defTabSz="932205">
                  <a:lnSpc>
                    <a:spcPct val="100000"/>
                  </a:lnSpc>
                  <a:defRPr/>
                </a:pPr>
                <a:r>
                  <a:rPr lang="en-US" sz="1223" dirty="0">
                    <a:solidFill>
                      <a:srgbClr val="0D0D0D"/>
                    </a:solidFill>
                    <a:latin typeface="Segoe UI Semibold"/>
                  </a:rPr>
                  <a:t>Upgrade or Update to </a:t>
                </a:r>
                <a:br>
                  <a:rPr lang="en-US" sz="1223" dirty="0">
                    <a:solidFill>
                      <a:srgbClr val="0D0D0D"/>
                    </a:solidFill>
                    <a:latin typeface="Segoe UI Semibold"/>
                  </a:rPr>
                </a:br>
                <a:r>
                  <a:rPr lang="en-US" sz="1223" dirty="0">
                    <a:solidFill>
                      <a:srgbClr val="0D0D0D"/>
                    </a:solidFill>
                    <a:latin typeface="Segoe UI Semibold"/>
                  </a:rPr>
                  <a:t>Windows 10 Pro (1703 or later)</a:t>
                </a:r>
              </a:p>
            </p:txBody>
          </p:sp>
        </p:grpSp>
        <p:sp>
          <p:nvSpPr>
            <p:cNvPr id="97" name="Arc 96">
              <a:extLst>
                <a:ext uri="{FF2B5EF4-FFF2-40B4-BE49-F238E27FC236}">
                  <a16:creationId xmlns:a16="http://schemas.microsoft.com/office/drawing/2014/main" id="{B0C3816D-0CB2-4ED9-BD16-58FCF76796DC}"/>
                </a:ext>
              </a:extLst>
            </p:cNvPr>
            <p:cNvSpPr/>
            <p:nvPr/>
          </p:nvSpPr>
          <p:spPr>
            <a:xfrm>
              <a:off x="2940173" y="2418940"/>
              <a:ext cx="998637" cy="998637"/>
            </a:xfrm>
            <a:prstGeom prst="arc">
              <a:avLst>
                <a:gd name="adj1" fmla="val 728738"/>
                <a:gd name="adj2" fmla="val 5126290"/>
              </a:avLst>
            </a:prstGeom>
            <a:ln w="28575">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dirty="0">
                <a:solidFill>
                  <a:srgbClr val="2F2F2F"/>
                </a:solidFill>
                <a:latin typeface="Segoe UI"/>
              </a:endParaRPr>
            </a:p>
          </p:txBody>
        </p:sp>
      </p:grpSp>
      <p:pic>
        <p:nvPicPr>
          <p:cNvPr id="102" name="Picture 101">
            <a:extLst>
              <a:ext uri="{FF2B5EF4-FFF2-40B4-BE49-F238E27FC236}">
                <a16:creationId xmlns:a16="http://schemas.microsoft.com/office/drawing/2014/main" id="{7B598747-BEAC-473A-B40F-E2037500445F}"/>
              </a:ext>
            </a:extLst>
          </p:cNvPr>
          <p:cNvPicPr>
            <a:picLocks noChangeAspect="1"/>
          </p:cNvPicPr>
          <p:nvPr/>
        </p:nvPicPr>
        <p:blipFill>
          <a:blip r:embed="rId3"/>
          <a:stretch>
            <a:fillRect/>
          </a:stretch>
        </p:blipFill>
        <p:spPr>
          <a:xfrm>
            <a:off x="1804621" y="2849669"/>
            <a:ext cx="406342" cy="406342"/>
          </a:xfrm>
          <a:prstGeom prst="rect">
            <a:avLst/>
          </a:prstGeom>
        </p:spPr>
      </p:pic>
      <p:pic>
        <p:nvPicPr>
          <p:cNvPr id="103" name="Picture 102">
            <a:extLst>
              <a:ext uri="{FF2B5EF4-FFF2-40B4-BE49-F238E27FC236}">
                <a16:creationId xmlns:a16="http://schemas.microsoft.com/office/drawing/2014/main" id="{267733F0-DA45-4E03-8BEB-FFB7B2B83B0D}"/>
              </a:ext>
            </a:extLst>
          </p:cNvPr>
          <p:cNvPicPr>
            <a:picLocks noChangeAspect="1"/>
          </p:cNvPicPr>
          <p:nvPr/>
        </p:nvPicPr>
        <p:blipFill>
          <a:blip r:embed="rId3"/>
          <a:stretch>
            <a:fillRect/>
          </a:stretch>
        </p:blipFill>
        <p:spPr>
          <a:xfrm>
            <a:off x="5014957" y="2828889"/>
            <a:ext cx="406342" cy="406342"/>
          </a:xfrm>
          <a:prstGeom prst="rect">
            <a:avLst/>
          </a:prstGeom>
        </p:spPr>
      </p:pic>
      <p:pic>
        <p:nvPicPr>
          <p:cNvPr id="104" name="Picture 103">
            <a:extLst>
              <a:ext uri="{FF2B5EF4-FFF2-40B4-BE49-F238E27FC236}">
                <a16:creationId xmlns:a16="http://schemas.microsoft.com/office/drawing/2014/main" id="{CC0BAD07-55A4-4CE0-8828-85E4A5DE4492}"/>
              </a:ext>
            </a:extLst>
          </p:cNvPr>
          <p:cNvPicPr>
            <a:picLocks noChangeAspect="1"/>
          </p:cNvPicPr>
          <p:nvPr/>
        </p:nvPicPr>
        <p:blipFill>
          <a:blip r:embed="rId3"/>
          <a:stretch>
            <a:fillRect/>
          </a:stretch>
        </p:blipFill>
        <p:spPr>
          <a:xfrm>
            <a:off x="7539589" y="2828889"/>
            <a:ext cx="406342" cy="406342"/>
          </a:xfrm>
          <a:prstGeom prst="rect">
            <a:avLst/>
          </a:prstGeom>
        </p:spPr>
      </p:pic>
      <p:sp>
        <p:nvSpPr>
          <p:cNvPr id="6" name="AutoShape 3">
            <a:extLst>
              <a:ext uri="{FF2B5EF4-FFF2-40B4-BE49-F238E27FC236}">
                <a16:creationId xmlns:a16="http://schemas.microsoft.com/office/drawing/2014/main" id="{36F2B809-163E-4658-90B2-903EE3CAE330}"/>
              </a:ext>
            </a:extLst>
          </p:cNvPr>
          <p:cNvSpPr>
            <a:spLocks noChangeAspect="1" noChangeArrowheads="1" noTextEdit="1"/>
          </p:cNvSpPr>
          <p:nvPr/>
        </p:nvSpPr>
        <p:spPr bwMode="auto">
          <a:xfrm>
            <a:off x="10695923" y="638571"/>
            <a:ext cx="1044427" cy="104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grpSp>
        <p:nvGrpSpPr>
          <p:cNvPr id="55" name="Group 54">
            <a:extLst>
              <a:ext uri="{FF2B5EF4-FFF2-40B4-BE49-F238E27FC236}">
                <a16:creationId xmlns:a16="http://schemas.microsoft.com/office/drawing/2014/main" id="{30D43D8B-3BFB-41AB-8B65-AA3BD5E931DD}"/>
              </a:ext>
            </a:extLst>
          </p:cNvPr>
          <p:cNvGrpSpPr/>
          <p:nvPr/>
        </p:nvGrpSpPr>
        <p:grpSpPr>
          <a:xfrm>
            <a:off x="8405079" y="1231972"/>
            <a:ext cx="2442357" cy="1239209"/>
            <a:chOff x="8405406" y="1231660"/>
            <a:chExt cx="2442703" cy="1239385"/>
          </a:xfrm>
        </p:grpSpPr>
        <p:sp>
          <p:nvSpPr>
            <p:cNvPr id="66" name="TextBox 65">
              <a:extLst>
                <a:ext uri="{FF2B5EF4-FFF2-40B4-BE49-F238E27FC236}">
                  <a16:creationId xmlns:a16="http://schemas.microsoft.com/office/drawing/2014/main" id="{721EBF53-4CBE-4B8F-91FC-ED9C835D3E27}"/>
                </a:ext>
              </a:extLst>
            </p:cNvPr>
            <p:cNvSpPr txBox="1"/>
            <p:nvPr/>
          </p:nvSpPr>
          <p:spPr>
            <a:xfrm>
              <a:off x="8420986" y="1231660"/>
              <a:ext cx="2427123" cy="350467"/>
            </a:xfrm>
            <a:prstGeom prst="rect">
              <a:avLst/>
            </a:prstGeom>
          </p:spPr>
          <p:txBody>
            <a:bodyPr vert="horz" wrap="square" lIns="0" tIns="0" rIns="0" bIns="0" rtlCol="0" anchor="t">
              <a:spAutoFit/>
            </a:bodyPr>
            <a:lstStyle>
              <a:lvl1pPr defTabSz="914192">
                <a:lnSpc>
                  <a:spcPts val="3136"/>
                </a:lnSpc>
                <a:spcBef>
                  <a:spcPct val="0"/>
                </a:spcBef>
                <a:buNone/>
                <a:defRPr lang="en-US" sz="2800" b="0" strike="noStrike" cap="none" spc="-127" baseline="0">
                  <a:ln w="3175">
                    <a:noFill/>
                  </a:ln>
                  <a:solidFill>
                    <a:srgbClr val="2F2F2F"/>
                  </a:solidFill>
                  <a:effectLst/>
                  <a:cs typeface="Segoe UI" pitchFamily="34" charset="0"/>
                </a:defRPr>
              </a:lvl1pPr>
            </a:lstStyle>
            <a:p>
              <a:pPr defTabSz="914016">
                <a:lnSpc>
                  <a:spcPts val="3135"/>
                </a:lnSpc>
                <a:defRPr/>
              </a:pPr>
              <a:r>
                <a:rPr lang="en-US" sz="1800" spc="-50" dirty="0">
                  <a:solidFill>
                    <a:srgbClr val="2D78D7"/>
                  </a:solidFill>
                  <a:latin typeface="Segoe UI Semibold"/>
                </a:rPr>
                <a:t>Microsoft 365 Business</a:t>
              </a:r>
            </a:p>
          </p:txBody>
        </p:sp>
        <p:grpSp>
          <p:nvGrpSpPr>
            <p:cNvPr id="27" name="Group 26">
              <a:extLst>
                <a:ext uri="{FF2B5EF4-FFF2-40B4-BE49-F238E27FC236}">
                  <a16:creationId xmlns:a16="http://schemas.microsoft.com/office/drawing/2014/main" id="{EB523627-EE44-4EA7-A479-C10E516D0B58}"/>
                </a:ext>
              </a:extLst>
            </p:cNvPr>
            <p:cNvGrpSpPr/>
            <p:nvPr/>
          </p:nvGrpSpPr>
          <p:grpSpPr>
            <a:xfrm>
              <a:off x="8405406" y="1728353"/>
              <a:ext cx="950545" cy="742692"/>
              <a:chOff x="8301497" y="408708"/>
              <a:chExt cx="950545" cy="742692"/>
            </a:xfrm>
          </p:grpSpPr>
          <p:sp>
            <p:nvSpPr>
              <p:cNvPr id="107" name="Freeform 5">
                <a:extLst>
                  <a:ext uri="{FF2B5EF4-FFF2-40B4-BE49-F238E27FC236}">
                    <a16:creationId xmlns:a16="http://schemas.microsoft.com/office/drawing/2014/main" id="{C233DD3A-0196-424D-BC93-7DE9F960AC53}"/>
                  </a:ext>
                </a:extLst>
              </p:cNvPr>
              <p:cNvSpPr>
                <a:spLocks/>
              </p:cNvSpPr>
              <p:nvPr/>
            </p:nvSpPr>
            <p:spPr bwMode="auto">
              <a:xfrm>
                <a:off x="8301497" y="408708"/>
                <a:ext cx="950545" cy="742692"/>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dirty="0">
                  <a:solidFill>
                    <a:srgbClr val="282828"/>
                  </a:solidFill>
                  <a:latin typeface="Segoe UI"/>
                </a:endParaRPr>
              </a:p>
            </p:txBody>
          </p:sp>
          <p:sp>
            <p:nvSpPr>
              <p:cNvPr id="8" name="Freeform 5">
                <a:extLst>
                  <a:ext uri="{FF2B5EF4-FFF2-40B4-BE49-F238E27FC236}">
                    <a16:creationId xmlns:a16="http://schemas.microsoft.com/office/drawing/2014/main" id="{044C2627-BAAF-4D2D-97D5-D77C30CA50CC}"/>
                  </a:ext>
                </a:extLst>
              </p:cNvPr>
              <p:cNvSpPr>
                <a:spLocks/>
              </p:cNvSpPr>
              <p:nvPr/>
            </p:nvSpPr>
            <p:spPr bwMode="auto">
              <a:xfrm>
                <a:off x="8601944" y="531621"/>
                <a:ext cx="365412" cy="388748"/>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chemeClr val="bg1">
                  <a:lumMod val="85000"/>
                </a:schemeClr>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sp>
            <p:nvSpPr>
              <p:cNvPr id="109" name="Freeform 9">
                <a:extLst>
                  <a:ext uri="{FF2B5EF4-FFF2-40B4-BE49-F238E27FC236}">
                    <a16:creationId xmlns:a16="http://schemas.microsoft.com/office/drawing/2014/main" id="{5A227F6D-D310-488C-9708-435603C05F5B}"/>
                  </a:ext>
                </a:extLst>
              </p:cNvPr>
              <p:cNvSpPr>
                <a:spLocks/>
              </p:cNvSpPr>
              <p:nvPr/>
            </p:nvSpPr>
            <p:spPr bwMode="auto">
              <a:xfrm>
                <a:off x="8668788" y="635607"/>
                <a:ext cx="248935" cy="195094"/>
              </a:xfrm>
              <a:custGeom>
                <a:avLst/>
                <a:gdLst>
                  <a:gd name="T0" fmla="*/ 192 w 196"/>
                  <a:gd name="T1" fmla="*/ 9 h 154"/>
                  <a:gd name="T2" fmla="*/ 192 w 196"/>
                  <a:gd name="T3" fmla="*/ 9 h 154"/>
                  <a:gd name="T4" fmla="*/ 190 w 196"/>
                  <a:gd name="T5" fmla="*/ 7 h 154"/>
                  <a:gd name="T6" fmla="*/ 186 w 196"/>
                  <a:gd name="T7" fmla="*/ 4 h 154"/>
                  <a:gd name="T8" fmla="*/ 166 w 196"/>
                  <a:gd name="T9" fmla="*/ 7 h 154"/>
                  <a:gd name="T10" fmla="*/ 163 w 196"/>
                  <a:gd name="T11" fmla="*/ 9 h 154"/>
                  <a:gd name="T12" fmla="*/ 160 w 196"/>
                  <a:gd name="T13" fmla="*/ 12 h 154"/>
                  <a:gd name="T14" fmla="*/ 129 w 196"/>
                  <a:gd name="T15" fmla="*/ 43 h 154"/>
                  <a:gd name="T16" fmla="*/ 66 w 196"/>
                  <a:gd name="T17" fmla="*/ 106 h 154"/>
                  <a:gd name="T18" fmla="*/ 31 w 196"/>
                  <a:gd name="T19" fmla="*/ 70 h 154"/>
                  <a:gd name="T20" fmla="*/ 7 w 196"/>
                  <a:gd name="T21" fmla="*/ 70 h 154"/>
                  <a:gd name="T22" fmla="*/ 7 w 196"/>
                  <a:gd name="T23" fmla="*/ 94 h 154"/>
                  <a:gd name="T24" fmla="*/ 66 w 196"/>
                  <a:gd name="T25" fmla="*/ 154 h 154"/>
                  <a:gd name="T26" fmla="*/ 177 w 196"/>
                  <a:gd name="T27" fmla="*/ 43 h 154"/>
                  <a:gd name="T28" fmla="*/ 186 w 196"/>
                  <a:gd name="T29" fmla="*/ 35 h 154"/>
                  <a:gd name="T30" fmla="*/ 190 w 196"/>
                  <a:gd name="T31" fmla="*/ 31 h 154"/>
                  <a:gd name="T32" fmla="*/ 192 w 196"/>
                  <a:gd name="T33"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54">
                    <a:moveTo>
                      <a:pt x="192" y="9"/>
                    </a:moveTo>
                    <a:lnTo>
                      <a:pt x="192" y="9"/>
                    </a:lnTo>
                    <a:cubicBezTo>
                      <a:pt x="191" y="8"/>
                      <a:pt x="190" y="7"/>
                      <a:pt x="190" y="7"/>
                    </a:cubicBezTo>
                    <a:cubicBezTo>
                      <a:pt x="188" y="5"/>
                      <a:pt x="187" y="4"/>
                      <a:pt x="186" y="4"/>
                    </a:cubicBezTo>
                    <a:cubicBezTo>
                      <a:pt x="179" y="0"/>
                      <a:pt x="171" y="1"/>
                      <a:pt x="166" y="7"/>
                    </a:cubicBezTo>
                    <a:lnTo>
                      <a:pt x="163" y="9"/>
                    </a:lnTo>
                    <a:lnTo>
                      <a:pt x="160" y="12"/>
                    </a:lnTo>
                    <a:lnTo>
                      <a:pt x="129" y="43"/>
                    </a:lnTo>
                    <a:lnTo>
                      <a:pt x="66" y="106"/>
                    </a:lnTo>
                    <a:lnTo>
                      <a:pt x="31" y="70"/>
                    </a:lnTo>
                    <a:cubicBezTo>
                      <a:pt x="24" y="63"/>
                      <a:pt x="13" y="63"/>
                      <a:pt x="7" y="70"/>
                    </a:cubicBezTo>
                    <a:cubicBezTo>
                      <a:pt x="0" y="77"/>
                      <a:pt x="0" y="87"/>
                      <a:pt x="7" y="94"/>
                    </a:cubicBezTo>
                    <a:lnTo>
                      <a:pt x="66" y="154"/>
                    </a:lnTo>
                    <a:lnTo>
                      <a:pt x="177" y="43"/>
                    </a:lnTo>
                    <a:lnTo>
                      <a:pt x="186" y="35"/>
                    </a:lnTo>
                    <a:lnTo>
                      <a:pt x="190" y="31"/>
                    </a:lnTo>
                    <a:cubicBezTo>
                      <a:pt x="196" y="25"/>
                      <a:pt x="196" y="16"/>
                      <a:pt x="192" y="9"/>
                    </a:cubicBezTo>
                    <a:close/>
                  </a:path>
                </a:pathLst>
              </a:custGeom>
              <a:solidFill>
                <a:srgbClr val="2F2F2D"/>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grpSp>
      </p:grpSp>
      <p:grpSp>
        <p:nvGrpSpPr>
          <p:cNvPr id="110" name="Group 109">
            <a:extLst>
              <a:ext uri="{FF2B5EF4-FFF2-40B4-BE49-F238E27FC236}">
                <a16:creationId xmlns:a16="http://schemas.microsoft.com/office/drawing/2014/main" id="{8D6F520A-BD90-4AC7-B938-6C455E83820C}"/>
              </a:ext>
            </a:extLst>
          </p:cNvPr>
          <p:cNvGrpSpPr/>
          <p:nvPr/>
        </p:nvGrpSpPr>
        <p:grpSpPr>
          <a:xfrm>
            <a:off x="10437946" y="3626397"/>
            <a:ext cx="950410" cy="742587"/>
            <a:chOff x="8301497" y="408708"/>
            <a:chExt cx="950545" cy="742692"/>
          </a:xfrm>
        </p:grpSpPr>
        <p:sp>
          <p:nvSpPr>
            <p:cNvPr id="111" name="Freeform 5">
              <a:extLst>
                <a:ext uri="{FF2B5EF4-FFF2-40B4-BE49-F238E27FC236}">
                  <a16:creationId xmlns:a16="http://schemas.microsoft.com/office/drawing/2014/main" id="{C5CC0CB3-07D3-48D7-BC2E-57E2D72640C0}"/>
                </a:ext>
              </a:extLst>
            </p:cNvPr>
            <p:cNvSpPr>
              <a:spLocks/>
            </p:cNvSpPr>
            <p:nvPr/>
          </p:nvSpPr>
          <p:spPr bwMode="auto">
            <a:xfrm>
              <a:off x="8301497" y="408708"/>
              <a:ext cx="950545" cy="742692"/>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dirty="0">
                <a:solidFill>
                  <a:srgbClr val="282828"/>
                </a:solidFill>
                <a:latin typeface="Segoe UI"/>
              </a:endParaRPr>
            </a:p>
          </p:txBody>
        </p:sp>
        <p:sp>
          <p:nvSpPr>
            <p:cNvPr id="112" name="Freeform 5">
              <a:extLst>
                <a:ext uri="{FF2B5EF4-FFF2-40B4-BE49-F238E27FC236}">
                  <a16:creationId xmlns:a16="http://schemas.microsoft.com/office/drawing/2014/main" id="{3CC64E3D-CF1E-4A86-8B2B-D1BA84E8612E}"/>
                </a:ext>
              </a:extLst>
            </p:cNvPr>
            <p:cNvSpPr>
              <a:spLocks/>
            </p:cNvSpPr>
            <p:nvPr/>
          </p:nvSpPr>
          <p:spPr bwMode="auto">
            <a:xfrm>
              <a:off x="8601944" y="531621"/>
              <a:ext cx="365412" cy="388748"/>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chemeClr val="bg1">
                <a:lumMod val="85000"/>
              </a:schemeClr>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sp>
          <p:nvSpPr>
            <p:cNvPr id="113" name="Freeform 9">
              <a:extLst>
                <a:ext uri="{FF2B5EF4-FFF2-40B4-BE49-F238E27FC236}">
                  <a16:creationId xmlns:a16="http://schemas.microsoft.com/office/drawing/2014/main" id="{EBA23089-C4FA-45FD-8EF7-548F6B00AD96}"/>
                </a:ext>
              </a:extLst>
            </p:cNvPr>
            <p:cNvSpPr>
              <a:spLocks/>
            </p:cNvSpPr>
            <p:nvPr/>
          </p:nvSpPr>
          <p:spPr bwMode="auto">
            <a:xfrm>
              <a:off x="8668788" y="635607"/>
              <a:ext cx="248935" cy="195094"/>
            </a:xfrm>
            <a:custGeom>
              <a:avLst/>
              <a:gdLst>
                <a:gd name="T0" fmla="*/ 192 w 196"/>
                <a:gd name="T1" fmla="*/ 9 h 154"/>
                <a:gd name="T2" fmla="*/ 192 w 196"/>
                <a:gd name="T3" fmla="*/ 9 h 154"/>
                <a:gd name="T4" fmla="*/ 190 w 196"/>
                <a:gd name="T5" fmla="*/ 7 h 154"/>
                <a:gd name="T6" fmla="*/ 186 w 196"/>
                <a:gd name="T7" fmla="*/ 4 h 154"/>
                <a:gd name="T8" fmla="*/ 166 w 196"/>
                <a:gd name="T9" fmla="*/ 7 h 154"/>
                <a:gd name="T10" fmla="*/ 163 w 196"/>
                <a:gd name="T11" fmla="*/ 9 h 154"/>
                <a:gd name="T12" fmla="*/ 160 w 196"/>
                <a:gd name="T13" fmla="*/ 12 h 154"/>
                <a:gd name="T14" fmla="*/ 129 w 196"/>
                <a:gd name="T15" fmla="*/ 43 h 154"/>
                <a:gd name="T16" fmla="*/ 66 w 196"/>
                <a:gd name="T17" fmla="*/ 106 h 154"/>
                <a:gd name="T18" fmla="*/ 31 w 196"/>
                <a:gd name="T19" fmla="*/ 70 h 154"/>
                <a:gd name="T20" fmla="*/ 7 w 196"/>
                <a:gd name="T21" fmla="*/ 70 h 154"/>
                <a:gd name="T22" fmla="*/ 7 w 196"/>
                <a:gd name="T23" fmla="*/ 94 h 154"/>
                <a:gd name="T24" fmla="*/ 66 w 196"/>
                <a:gd name="T25" fmla="*/ 154 h 154"/>
                <a:gd name="T26" fmla="*/ 177 w 196"/>
                <a:gd name="T27" fmla="*/ 43 h 154"/>
                <a:gd name="T28" fmla="*/ 186 w 196"/>
                <a:gd name="T29" fmla="*/ 35 h 154"/>
                <a:gd name="T30" fmla="*/ 190 w 196"/>
                <a:gd name="T31" fmla="*/ 31 h 154"/>
                <a:gd name="T32" fmla="*/ 192 w 196"/>
                <a:gd name="T33"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54">
                  <a:moveTo>
                    <a:pt x="192" y="9"/>
                  </a:moveTo>
                  <a:lnTo>
                    <a:pt x="192" y="9"/>
                  </a:lnTo>
                  <a:cubicBezTo>
                    <a:pt x="191" y="8"/>
                    <a:pt x="190" y="7"/>
                    <a:pt x="190" y="7"/>
                  </a:cubicBezTo>
                  <a:cubicBezTo>
                    <a:pt x="188" y="5"/>
                    <a:pt x="187" y="4"/>
                    <a:pt x="186" y="4"/>
                  </a:cubicBezTo>
                  <a:cubicBezTo>
                    <a:pt x="179" y="0"/>
                    <a:pt x="171" y="1"/>
                    <a:pt x="166" y="7"/>
                  </a:cubicBezTo>
                  <a:lnTo>
                    <a:pt x="163" y="9"/>
                  </a:lnTo>
                  <a:lnTo>
                    <a:pt x="160" y="12"/>
                  </a:lnTo>
                  <a:lnTo>
                    <a:pt x="129" y="43"/>
                  </a:lnTo>
                  <a:lnTo>
                    <a:pt x="66" y="106"/>
                  </a:lnTo>
                  <a:lnTo>
                    <a:pt x="31" y="70"/>
                  </a:lnTo>
                  <a:cubicBezTo>
                    <a:pt x="24" y="63"/>
                    <a:pt x="13" y="63"/>
                    <a:pt x="7" y="70"/>
                  </a:cubicBezTo>
                  <a:cubicBezTo>
                    <a:pt x="0" y="77"/>
                    <a:pt x="0" y="87"/>
                    <a:pt x="7" y="94"/>
                  </a:cubicBezTo>
                  <a:lnTo>
                    <a:pt x="66" y="154"/>
                  </a:lnTo>
                  <a:lnTo>
                    <a:pt x="177" y="43"/>
                  </a:lnTo>
                  <a:lnTo>
                    <a:pt x="186" y="35"/>
                  </a:lnTo>
                  <a:lnTo>
                    <a:pt x="190" y="31"/>
                  </a:lnTo>
                  <a:cubicBezTo>
                    <a:pt x="196" y="25"/>
                    <a:pt x="196" y="16"/>
                    <a:pt x="192" y="9"/>
                  </a:cubicBezTo>
                  <a:close/>
                </a:path>
              </a:pathLst>
            </a:custGeom>
            <a:solidFill>
              <a:srgbClr val="2F2F2D"/>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grpSp>
      <p:pic>
        <p:nvPicPr>
          <p:cNvPr id="114" name="Picture 113">
            <a:extLst>
              <a:ext uri="{FF2B5EF4-FFF2-40B4-BE49-F238E27FC236}">
                <a16:creationId xmlns:a16="http://schemas.microsoft.com/office/drawing/2014/main" id="{DA6B8D8B-ECE2-429C-90F2-EDD757B09178}"/>
              </a:ext>
            </a:extLst>
          </p:cNvPr>
          <p:cNvPicPr>
            <a:picLocks noChangeAspect="1"/>
          </p:cNvPicPr>
          <p:nvPr/>
        </p:nvPicPr>
        <p:blipFill>
          <a:blip r:embed="rId3"/>
          <a:stretch>
            <a:fillRect/>
          </a:stretch>
        </p:blipFill>
        <p:spPr>
          <a:xfrm>
            <a:off x="10026129" y="3725843"/>
            <a:ext cx="406342" cy="406342"/>
          </a:xfrm>
          <a:prstGeom prst="rect">
            <a:avLst/>
          </a:prstGeom>
        </p:spPr>
      </p:pic>
      <p:grpSp>
        <p:nvGrpSpPr>
          <p:cNvPr id="54" name="Group 53">
            <a:extLst>
              <a:ext uri="{FF2B5EF4-FFF2-40B4-BE49-F238E27FC236}">
                <a16:creationId xmlns:a16="http://schemas.microsoft.com/office/drawing/2014/main" id="{F34FBB31-DF3F-4D70-B6A9-2129AC1DD3E9}"/>
              </a:ext>
            </a:extLst>
          </p:cNvPr>
          <p:cNvGrpSpPr/>
          <p:nvPr/>
        </p:nvGrpSpPr>
        <p:grpSpPr>
          <a:xfrm>
            <a:off x="5644939" y="2719055"/>
            <a:ext cx="1610946" cy="1289808"/>
            <a:chOff x="5644874" y="2718954"/>
            <a:chExt cx="1611175" cy="1289992"/>
          </a:xfrm>
        </p:grpSpPr>
        <p:sp>
          <p:nvSpPr>
            <p:cNvPr id="49" name="Rectangle 48">
              <a:extLst>
                <a:ext uri="{FF2B5EF4-FFF2-40B4-BE49-F238E27FC236}">
                  <a16:creationId xmlns:a16="http://schemas.microsoft.com/office/drawing/2014/main" id="{D090110F-5F0B-475A-A81B-5D761E5F74CE}"/>
                </a:ext>
              </a:extLst>
            </p:cNvPr>
            <p:cNvSpPr/>
            <p:nvPr/>
          </p:nvSpPr>
          <p:spPr>
            <a:xfrm>
              <a:off x="5644874" y="3639561"/>
              <a:ext cx="1611175" cy="369385"/>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defTabSz="914016">
                <a:spcBef>
                  <a:spcPct val="20000"/>
                </a:spcBef>
                <a:buSzPct val="90000"/>
                <a:defRPr/>
              </a:pPr>
              <a:r>
                <a:rPr lang="en-US" sz="1200" dirty="0">
                  <a:solidFill>
                    <a:srgbClr val="2F2F2F"/>
                  </a:solidFill>
                  <a:latin typeface="Segoe UI Semibold"/>
                </a:rPr>
                <a:t>Log into devices with Azure AD user account</a:t>
              </a:r>
            </a:p>
          </p:txBody>
        </p:sp>
        <p:sp>
          <p:nvSpPr>
            <p:cNvPr id="100" name="Freeform 5">
              <a:extLst>
                <a:ext uri="{FF2B5EF4-FFF2-40B4-BE49-F238E27FC236}">
                  <a16:creationId xmlns:a16="http://schemas.microsoft.com/office/drawing/2014/main" id="{DF00046A-8B26-4694-A524-15B24DBB0CB1}"/>
                </a:ext>
              </a:extLst>
            </p:cNvPr>
            <p:cNvSpPr>
              <a:spLocks/>
            </p:cNvSpPr>
            <p:nvPr/>
          </p:nvSpPr>
          <p:spPr bwMode="auto">
            <a:xfrm>
              <a:off x="5883879" y="2718954"/>
              <a:ext cx="950545" cy="742692"/>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dirty="0">
                <a:solidFill>
                  <a:srgbClr val="282828"/>
                </a:solidFill>
                <a:latin typeface="Segoe UI"/>
              </a:endParaRPr>
            </a:p>
          </p:txBody>
        </p:sp>
        <p:sp>
          <p:nvSpPr>
            <p:cNvPr id="98" name="Line 374">
              <a:extLst>
                <a:ext uri="{FF2B5EF4-FFF2-40B4-BE49-F238E27FC236}">
                  <a16:creationId xmlns:a16="http://schemas.microsoft.com/office/drawing/2014/main" id="{BFA377A8-502D-43A2-884D-AD2C52C5B9B1}"/>
                </a:ext>
              </a:extLst>
            </p:cNvPr>
            <p:cNvSpPr>
              <a:spLocks noChangeShapeType="1"/>
            </p:cNvSpPr>
            <p:nvPr/>
          </p:nvSpPr>
          <p:spPr bwMode="auto">
            <a:xfrm>
              <a:off x="6199180" y="3131530"/>
              <a:ext cx="324155" cy="0"/>
            </a:xfrm>
            <a:prstGeom prst="line">
              <a:avLst/>
            </a:prstGeom>
            <a:noFill/>
            <a:ln w="19050" cap="rnd">
              <a:solidFill>
                <a:schemeClr val="bg1"/>
              </a:solidFill>
              <a:prstDash val="sysDot"/>
              <a:round/>
              <a:headEnd/>
              <a:tailEnd/>
            </a:ln>
            <a:extLst/>
          </p:spPr>
          <p:txBody>
            <a:bodyPr vert="horz" wrap="square" lIns="91414" tIns="45706" rIns="91414" bIns="45706" numCol="1" anchor="t" anchorCtr="0" compatLnSpc="1">
              <a:prstTxWarp prst="textNoShape">
                <a:avLst/>
              </a:prstTxWarp>
            </a:bodyPr>
            <a:lstStyle/>
            <a:p>
              <a:pPr defTabSz="932384">
                <a:defRPr/>
              </a:pPr>
              <a:endParaRPr lang="en-US" dirty="0">
                <a:solidFill>
                  <a:srgbClr val="505050"/>
                </a:solidFill>
                <a:latin typeface="Calibri" panose="020F0502020204030204"/>
              </a:endParaRPr>
            </a:p>
          </p:txBody>
        </p:sp>
        <p:sp>
          <p:nvSpPr>
            <p:cNvPr id="99" name="Line 375">
              <a:extLst>
                <a:ext uri="{FF2B5EF4-FFF2-40B4-BE49-F238E27FC236}">
                  <a16:creationId xmlns:a16="http://schemas.microsoft.com/office/drawing/2014/main" id="{F92A224B-0921-459B-AF10-5A248A36EEAF}"/>
                </a:ext>
              </a:extLst>
            </p:cNvPr>
            <p:cNvSpPr>
              <a:spLocks noChangeShapeType="1"/>
            </p:cNvSpPr>
            <p:nvPr/>
          </p:nvSpPr>
          <p:spPr bwMode="auto">
            <a:xfrm>
              <a:off x="6199180" y="3207420"/>
              <a:ext cx="324155" cy="0"/>
            </a:xfrm>
            <a:prstGeom prst="line">
              <a:avLst/>
            </a:prstGeom>
            <a:noFill/>
            <a:ln w="19050" cap="rnd">
              <a:solidFill>
                <a:schemeClr val="bg1"/>
              </a:solidFill>
              <a:prstDash val="sysDot"/>
              <a:round/>
              <a:headEnd/>
              <a:tailEnd/>
            </a:ln>
            <a:extLst/>
          </p:spPr>
          <p:txBody>
            <a:bodyPr vert="horz" wrap="square" lIns="91414" tIns="45706" rIns="91414" bIns="45706" numCol="1" anchor="t" anchorCtr="0" compatLnSpc="1">
              <a:prstTxWarp prst="textNoShape">
                <a:avLst/>
              </a:prstTxWarp>
            </a:bodyPr>
            <a:lstStyle/>
            <a:p>
              <a:pPr defTabSz="932384">
                <a:defRPr/>
              </a:pPr>
              <a:endParaRPr lang="en-US" dirty="0">
                <a:solidFill>
                  <a:srgbClr val="505050"/>
                </a:solidFill>
                <a:latin typeface="Calibri" panose="020F0502020204030204"/>
              </a:endParaRPr>
            </a:p>
          </p:txBody>
        </p:sp>
        <p:grpSp>
          <p:nvGrpSpPr>
            <p:cNvPr id="44" name="Group 11">
              <a:extLst>
                <a:ext uri="{FF2B5EF4-FFF2-40B4-BE49-F238E27FC236}">
                  <a16:creationId xmlns:a16="http://schemas.microsoft.com/office/drawing/2014/main" id="{C200708F-5464-439A-8FE5-D723F8D606B7}"/>
                </a:ext>
              </a:extLst>
            </p:cNvPr>
            <p:cNvGrpSpPr>
              <a:grpSpLocks noChangeAspect="1"/>
            </p:cNvGrpSpPr>
            <p:nvPr/>
          </p:nvGrpSpPr>
          <p:grpSpPr bwMode="auto">
            <a:xfrm>
              <a:off x="6196013" y="2784475"/>
              <a:ext cx="304800" cy="306388"/>
              <a:chOff x="3903" y="1754"/>
              <a:chExt cx="192" cy="193"/>
            </a:xfrm>
          </p:grpSpPr>
          <p:sp>
            <p:nvSpPr>
              <p:cNvPr id="47" name="AutoShape 10">
                <a:extLst>
                  <a:ext uri="{FF2B5EF4-FFF2-40B4-BE49-F238E27FC236}">
                    <a16:creationId xmlns:a16="http://schemas.microsoft.com/office/drawing/2014/main" id="{481EC14B-9E79-4FAB-94A3-080EF244931B}"/>
                  </a:ext>
                </a:extLst>
              </p:cNvPr>
              <p:cNvSpPr>
                <a:spLocks noChangeAspect="1" noChangeArrowheads="1" noTextEdit="1"/>
              </p:cNvSpPr>
              <p:nvPr/>
            </p:nvSpPr>
            <p:spPr bwMode="auto">
              <a:xfrm>
                <a:off x="3903" y="1754"/>
                <a:ext cx="192" cy="1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sp>
            <p:nvSpPr>
              <p:cNvPr id="50" name="Freeform 12">
                <a:extLst>
                  <a:ext uri="{FF2B5EF4-FFF2-40B4-BE49-F238E27FC236}">
                    <a16:creationId xmlns:a16="http://schemas.microsoft.com/office/drawing/2014/main" id="{8AC7071F-A187-4CAE-972B-6AF4D459F05D}"/>
                  </a:ext>
                </a:extLst>
              </p:cNvPr>
              <p:cNvSpPr>
                <a:spLocks/>
              </p:cNvSpPr>
              <p:nvPr/>
            </p:nvSpPr>
            <p:spPr bwMode="auto">
              <a:xfrm>
                <a:off x="3963" y="1777"/>
                <a:ext cx="79" cy="80"/>
              </a:xfrm>
              <a:custGeom>
                <a:avLst/>
                <a:gdLst>
                  <a:gd name="T0" fmla="*/ 85 w 170"/>
                  <a:gd name="T1" fmla="*/ 170 h 170"/>
                  <a:gd name="T2" fmla="*/ 85 w 170"/>
                  <a:gd name="T3" fmla="*/ 170 h 170"/>
                  <a:gd name="T4" fmla="*/ 170 w 170"/>
                  <a:gd name="T5" fmla="*/ 85 h 170"/>
                  <a:gd name="T6" fmla="*/ 120 w 170"/>
                  <a:gd name="T7" fmla="*/ 7 h 170"/>
                  <a:gd name="T8" fmla="*/ 85 w 170"/>
                  <a:gd name="T9" fmla="*/ 0 h 170"/>
                  <a:gd name="T10" fmla="*/ 50 w 170"/>
                  <a:gd name="T11" fmla="*/ 7 h 170"/>
                  <a:gd name="T12" fmla="*/ 0 w 170"/>
                  <a:gd name="T13" fmla="*/ 85 h 170"/>
                  <a:gd name="T14" fmla="*/ 85 w 170"/>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solidFill>
                <a:schemeClr val="bg1">
                  <a:lumMod val="85000"/>
                </a:schemeClr>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sp>
            <p:nvSpPr>
              <p:cNvPr id="52" name="Freeform 13">
                <a:extLst>
                  <a:ext uri="{FF2B5EF4-FFF2-40B4-BE49-F238E27FC236}">
                    <a16:creationId xmlns:a16="http://schemas.microsoft.com/office/drawing/2014/main" id="{AD34BF8E-FC16-4C65-8C6D-DD2887406845}"/>
                  </a:ext>
                </a:extLst>
              </p:cNvPr>
              <p:cNvSpPr>
                <a:spLocks/>
              </p:cNvSpPr>
              <p:nvPr/>
            </p:nvSpPr>
            <p:spPr bwMode="auto">
              <a:xfrm>
                <a:off x="3943" y="1866"/>
                <a:ext cx="119" cy="60"/>
              </a:xfrm>
              <a:custGeom>
                <a:avLst/>
                <a:gdLst>
                  <a:gd name="T0" fmla="*/ 128 w 256"/>
                  <a:gd name="T1" fmla="*/ 0 h 128"/>
                  <a:gd name="T2" fmla="*/ 128 w 256"/>
                  <a:gd name="T3" fmla="*/ 0 h 128"/>
                  <a:gd name="T4" fmla="*/ 0 w 256"/>
                  <a:gd name="T5" fmla="*/ 128 h 128"/>
                  <a:gd name="T6" fmla="*/ 256 w 256"/>
                  <a:gd name="T7" fmla="*/ 128 h 128"/>
                  <a:gd name="T8" fmla="*/ 128 w 256"/>
                  <a:gd name="T9" fmla="*/ 0 h 128"/>
                </a:gdLst>
                <a:ahLst/>
                <a:cxnLst>
                  <a:cxn ang="0">
                    <a:pos x="T0" y="T1"/>
                  </a:cxn>
                  <a:cxn ang="0">
                    <a:pos x="T2" y="T3"/>
                  </a:cxn>
                  <a:cxn ang="0">
                    <a:pos x="T4" y="T5"/>
                  </a:cxn>
                  <a:cxn ang="0">
                    <a:pos x="T6" y="T7"/>
                  </a:cxn>
                  <a:cxn ang="0">
                    <a:pos x="T8" y="T9"/>
                  </a:cxn>
                </a:cxnLst>
                <a:rect l="0" t="0" r="r" b="b"/>
                <a:pathLst>
                  <a:path w="256" h="128">
                    <a:moveTo>
                      <a:pt x="128" y="0"/>
                    </a:moveTo>
                    <a:lnTo>
                      <a:pt x="128" y="0"/>
                    </a:lnTo>
                    <a:cubicBezTo>
                      <a:pt x="57" y="0"/>
                      <a:pt x="0" y="57"/>
                      <a:pt x="0" y="128"/>
                    </a:cubicBezTo>
                    <a:lnTo>
                      <a:pt x="256" y="128"/>
                    </a:lnTo>
                    <a:cubicBezTo>
                      <a:pt x="256" y="57"/>
                      <a:pt x="199" y="0"/>
                      <a:pt x="128" y="0"/>
                    </a:cubicBezTo>
                    <a:close/>
                  </a:path>
                </a:pathLst>
              </a:custGeom>
              <a:solidFill>
                <a:schemeClr val="bg1">
                  <a:lumMod val="85000"/>
                </a:schemeClr>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grpSp>
      </p:grpSp>
    </p:spTree>
    <p:extLst>
      <p:ext uri="{BB962C8B-B14F-4D97-AF65-F5344CB8AC3E}">
        <p14:creationId xmlns:p14="http://schemas.microsoft.com/office/powerpoint/2010/main" val="3000576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35" presetClass="path" presetSubtype="0" accel="100000" autoRev="1" fill="hold" nodeType="withEffect">
                                  <p:stCondLst>
                                    <p:cond delay="0"/>
                                  </p:stCondLst>
                                  <p:childTnLst>
                                    <p:animMotion origin="layout" path="M -3.33333E-6 1.11111E-6 L -0.04713 1.11111E-6 " pathEditMode="relative" rAng="0" ptsTypes="AA">
                                      <p:cBhvr>
                                        <p:cTn id="14" dur="750" fill="hold"/>
                                        <p:tgtEl>
                                          <p:spTgt spid="102"/>
                                        </p:tgtEl>
                                        <p:attrNameLst>
                                          <p:attrName>ppt_x</p:attrName>
                                          <p:attrName>ppt_y</p:attrName>
                                        </p:attrNameLst>
                                      </p:cBhvr>
                                      <p:rCtr x="-2357" y="0"/>
                                    </p:animMotion>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75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500"/>
                                        <p:tgtEl>
                                          <p:spTgt spid="103"/>
                                        </p:tgtEl>
                                      </p:cBhvr>
                                    </p:animEffect>
                                  </p:childTnLst>
                                </p:cTn>
                              </p:par>
                              <p:par>
                                <p:cTn id="35" presetID="35" presetClass="path" presetSubtype="0" accel="100000" autoRev="1" fill="hold" nodeType="withEffect">
                                  <p:stCondLst>
                                    <p:cond delay="0"/>
                                  </p:stCondLst>
                                  <p:childTnLst>
                                    <p:animMotion origin="layout" path="M -3.33333E-6 1.11111E-6 L -0.04713 1.11111E-6 " pathEditMode="relative" rAng="0" ptsTypes="AA">
                                      <p:cBhvr>
                                        <p:cTn id="36" dur="750" fill="hold"/>
                                        <p:tgtEl>
                                          <p:spTgt spid="103"/>
                                        </p:tgtEl>
                                        <p:attrNameLst>
                                          <p:attrName>ppt_x</p:attrName>
                                          <p:attrName>ppt_y</p:attrName>
                                        </p:attrNameLst>
                                      </p:cBhvr>
                                      <p:rCtr x="-2357" y="0"/>
                                    </p:animMotion>
                                  </p:childTnLst>
                                </p:cTn>
                              </p:par>
                              <p:par>
                                <p:cTn id="37" presetID="22" presetClass="entr" presetSubtype="4"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up)">
                                      <p:cBhvr>
                                        <p:cTn id="56" dur="500"/>
                                        <p:tgtEl>
                                          <p:spTgt spid="5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750"/>
                                  </p:stCondLst>
                                  <p:childTnLst>
                                    <p:set>
                                      <p:cBhvr>
                                        <p:cTn id="63" dur="1" fill="hold">
                                          <p:stCondLst>
                                            <p:cond delay="0"/>
                                          </p:stCondLst>
                                        </p:cTn>
                                        <p:tgtEl>
                                          <p:spTgt spid="104"/>
                                        </p:tgtEl>
                                        <p:attrNameLst>
                                          <p:attrName>style.visibility</p:attrName>
                                        </p:attrNameLst>
                                      </p:cBhvr>
                                      <p:to>
                                        <p:strVal val="visible"/>
                                      </p:to>
                                    </p:set>
                                    <p:animEffect transition="in" filter="fade">
                                      <p:cBhvr>
                                        <p:cTn id="64" dur="500"/>
                                        <p:tgtEl>
                                          <p:spTgt spid="104"/>
                                        </p:tgtEl>
                                      </p:cBhvr>
                                    </p:animEffect>
                                  </p:childTnLst>
                                </p:cTn>
                              </p:par>
                              <p:par>
                                <p:cTn id="65" presetID="35" presetClass="path" presetSubtype="0" accel="100000" autoRev="1" fill="hold" nodeType="withEffect">
                                  <p:stCondLst>
                                    <p:cond delay="0"/>
                                  </p:stCondLst>
                                  <p:childTnLst>
                                    <p:animMotion origin="layout" path="M 4.16667E-7 1.85185E-6 L -0.04714 1.85185E-6 " pathEditMode="relative" rAng="0" ptsTypes="AA">
                                      <p:cBhvr>
                                        <p:cTn id="66" dur="750" fill="hold"/>
                                        <p:tgtEl>
                                          <p:spTgt spid="104"/>
                                        </p:tgtEl>
                                        <p:attrNameLst>
                                          <p:attrName>ppt_x</p:attrName>
                                          <p:attrName>ppt_y</p:attrName>
                                        </p:attrNameLst>
                                      </p:cBhvr>
                                      <p:rCtr x="-2357" y="0"/>
                                    </p:animMotion>
                                  </p:childTnLst>
                                </p:cTn>
                              </p:par>
                              <p:par>
                                <p:cTn id="67" presetID="16" presetClass="entr" presetSubtype="42" fill="hold" nodeType="withEffect">
                                  <p:stCondLst>
                                    <p:cond delay="750"/>
                                  </p:stCondLst>
                                  <p:childTnLst>
                                    <p:set>
                                      <p:cBhvr>
                                        <p:cTn id="68" dur="1" fill="hold">
                                          <p:stCondLst>
                                            <p:cond delay="0"/>
                                          </p:stCondLst>
                                        </p:cTn>
                                        <p:tgtEl>
                                          <p:spTgt spid="88"/>
                                        </p:tgtEl>
                                        <p:attrNameLst>
                                          <p:attrName>style.visibility</p:attrName>
                                        </p:attrNameLst>
                                      </p:cBhvr>
                                      <p:to>
                                        <p:strVal val="visible"/>
                                      </p:to>
                                    </p:set>
                                    <p:animEffect transition="in" filter="barn(outHorizontal)">
                                      <p:cBhvr>
                                        <p:cTn id="69" dur="500"/>
                                        <p:tgtEl>
                                          <p:spTgt spid="88"/>
                                        </p:tgtEl>
                                      </p:cBhvr>
                                    </p:animEffect>
                                  </p:childTnLst>
                                </p:cTn>
                              </p:par>
                              <p:par>
                                <p:cTn id="70" presetID="10" presetClass="entr" presetSubtype="0" fill="hold" nodeType="withEffect">
                                  <p:stCondLst>
                                    <p:cond delay="1000"/>
                                  </p:stCondLst>
                                  <p:childTnLst>
                                    <p:set>
                                      <p:cBhvr>
                                        <p:cTn id="71" dur="1" fill="hold">
                                          <p:stCondLst>
                                            <p:cond delay="0"/>
                                          </p:stCondLst>
                                        </p:cTn>
                                        <p:tgtEl>
                                          <p:spTgt spid="105"/>
                                        </p:tgtEl>
                                        <p:attrNameLst>
                                          <p:attrName>style.visibility</p:attrName>
                                        </p:attrNameLst>
                                      </p:cBhvr>
                                      <p:to>
                                        <p:strVal val="visible"/>
                                      </p:to>
                                    </p:set>
                                    <p:animEffect transition="in" filter="fade">
                                      <p:cBhvr>
                                        <p:cTn id="72" dur="500"/>
                                        <p:tgtEl>
                                          <p:spTgt spid="105"/>
                                        </p:tgtEl>
                                      </p:cBhvr>
                                    </p:animEffect>
                                  </p:childTnLst>
                                </p:cTn>
                              </p:par>
                              <p:par>
                                <p:cTn id="73" presetID="35" presetClass="path" presetSubtype="0" accel="100000" autoRev="1" fill="hold" nodeType="withEffect">
                                  <p:stCondLst>
                                    <p:cond delay="250"/>
                                  </p:stCondLst>
                                  <p:childTnLst>
                                    <p:animMotion origin="layout" path="M 4.16667E-7 1.85185E-6 L -0.04714 1.85185E-6 " pathEditMode="relative" rAng="0" ptsTypes="AA">
                                      <p:cBhvr>
                                        <p:cTn id="74" dur="750" fill="hold"/>
                                        <p:tgtEl>
                                          <p:spTgt spid="105"/>
                                        </p:tgtEl>
                                        <p:attrNameLst>
                                          <p:attrName>ppt_x</p:attrName>
                                          <p:attrName>ppt_y</p:attrName>
                                        </p:attrNameLst>
                                      </p:cBhvr>
                                      <p:rCtr x="-2357" y="0"/>
                                    </p:animMotion>
                                  </p:childTnLst>
                                </p:cTn>
                              </p:par>
                              <p:par>
                                <p:cTn id="75" presetID="10" presetClass="entr" presetSubtype="0" fill="hold" nodeType="withEffect">
                                  <p:stCondLst>
                                    <p:cond delay="1000"/>
                                  </p:stCondLst>
                                  <p:childTnLst>
                                    <p:set>
                                      <p:cBhvr>
                                        <p:cTn id="76" dur="1" fill="hold">
                                          <p:stCondLst>
                                            <p:cond delay="0"/>
                                          </p:stCondLst>
                                        </p:cTn>
                                        <p:tgtEl>
                                          <p:spTgt spid="106"/>
                                        </p:tgtEl>
                                        <p:attrNameLst>
                                          <p:attrName>style.visibility</p:attrName>
                                        </p:attrNameLst>
                                      </p:cBhvr>
                                      <p:to>
                                        <p:strVal val="visible"/>
                                      </p:to>
                                    </p:set>
                                    <p:animEffect transition="in" filter="fade">
                                      <p:cBhvr>
                                        <p:cTn id="77" dur="500"/>
                                        <p:tgtEl>
                                          <p:spTgt spid="106"/>
                                        </p:tgtEl>
                                      </p:cBhvr>
                                    </p:animEffect>
                                  </p:childTnLst>
                                </p:cTn>
                              </p:par>
                              <p:par>
                                <p:cTn id="78" presetID="35" presetClass="path" presetSubtype="0" accel="100000" autoRev="1" fill="hold" nodeType="withEffect">
                                  <p:stCondLst>
                                    <p:cond delay="250"/>
                                  </p:stCondLst>
                                  <p:childTnLst>
                                    <p:animMotion origin="layout" path="M 4.16667E-7 1.85185E-6 L -0.04714 1.85185E-6 " pathEditMode="relative" rAng="0" ptsTypes="AA">
                                      <p:cBhvr>
                                        <p:cTn id="79" dur="750" fill="hold"/>
                                        <p:tgtEl>
                                          <p:spTgt spid="106"/>
                                        </p:tgtEl>
                                        <p:attrNameLst>
                                          <p:attrName>ppt_x</p:attrName>
                                          <p:attrName>ppt_y</p:attrName>
                                        </p:attrNameLst>
                                      </p:cBhvr>
                                      <p:rCtr x="-2357" y="0"/>
                                    </p:animMotion>
                                  </p:childTnLst>
                                </p:cTn>
                              </p:par>
                              <p:par>
                                <p:cTn id="80" presetID="10" presetClass="entr" presetSubtype="0" fill="hold" nodeType="withEffect">
                                  <p:stCondLst>
                                    <p:cond delay="1250"/>
                                  </p:stCondLst>
                                  <p:childTnLst>
                                    <p:set>
                                      <p:cBhvr>
                                        <p:cTn id="81" dur="1" fill="hold">
                                          <p:stCondLst>
                                            <p:cond delay="0"/>
                                          </p:stCondLst>
                                        </p:cTn>
                                        <p:tgtEl>
                                          <p:spTgt spid="95"/>
                                        </p:tgtEl>
                                        <p:attrNameLst>
                                          <p:attrName>style.visibility</p:attrName>
                                        </p:attrNameLst>
                                      </p:cBhvr>
                                      <p:to>
                                        <p:strVal val="visible"/>
                                      </p:to>
                                    </p:set>
                                    <p:animEffect transition="in" filter="fade">
                                      <p:cBhvr>
                                        <p:cTn id="82" dur="500"/>
                                        <p:tgtEl>
                                          <p:spTgt spid="95"/>
                                        </p:tgtEl>
                                      </p:cBhvr>
                                    </p:animEffect>
                                  </p:childTnLst>
                                </p:cTn>
                              </p:par>
                              <p:par>
                                <p:cTn id="83" presetID="10" presetClass="entr" presetSubtype="0" fill="hold" nodeType="withEffect">
                                  <p:stCondLst>
                                    <p:cond delay="125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wipe(left)">
                                      <p:cBhvr>
                                        <p:cTn id="90" dur="500"/>
                                        <p:tgtEl>
                                          <p:spTgt spid="69"/>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par>
                                <p:cTn id="95" presetID="10" presetClass="entr" presetSubtype="0" fill="hold" nodeType="withEffect">
                                  <p:stCondLst>
                                    <p:cond delay="750"/>
                                  </p:stCondLst>
                                  <p:childTnLst>
                                    <p:set>
                                      <p:cBhvr>
                                        <p:cTn id="96" dur="1" fill="hold">
                                          <p:stCondLst>
                                            <p:cond delay="0"/>
                                          </p:stCondLst>
                                        </p:cTn>
                                        <p:tgtEl>
                                          <p:spTgt spid="114"/>
                                        </p:tgtEl>
                                        <p:attrNameLst>
                                          <p:attrName>style.visibility</p:attrName>
                                        </p:attrNameLst>
                                      </p:cBhvr>
                                      <p:to>
                                        <p:strVal val="visible"/>
                                      </p:to>
                                    </p:set>
                                    <p:animEffect transition="in" filter="fade">
                                      <p:cBhvr>
                                        <p:cTn id="97" dur="500"/>
                                        <p:tgtEl>
                                          <p:spTgt spid="114"/>
                                        </p:tgtEl>
                                      </p:cBhvr>
                                    </p:animEffect>
                                  </p:childTnLst>
                                </p:cTn>
                              </p:par>
                              <p:par>
                                <p:cTn id="98" presetID="35" presetClass="path" presetSubtype="0" accel="100000" autoRev="1" fill="hold" nodeType="withEffect">
                                  <p:stCondLst>
                                    <p:cond delay="0"/>
                                  </p:stCondLst>
                                  <p:childTnLst>
                                    <p:animMotion origin="layout" path="M 4.16667E-7 1.85185E-6 L -0.04714 1.85185E-6 " pathEditMode="relative" rAng="0" ptsTypes="AA">
                                      <p:cBhvr>
                                        <p:cTn id="99" dur="750" fill="hold"/>
                                        <p:tgtEl>
                                          <p:spTgt spid="114"/>
                                        </p:tgtEl>
                                        <p:attrNameLst>
                                          <p:attrName>ppt_x</p:attrName>
                                          <p:attrName>ppt_y</p:attrName>
                                        </p:attrNameLst>
                                      </p:cBhvr>
                                      <p:rCtr x="-2357" y="0"/>
                                    </p:animMotion>
                                  </p:childTnLst>
                                </p:cTn>
                              </p:par>
                              <p:par>
                                <p:cTn id="100" presetID="10" presetClass="entr" presetSubtype="0" fill="hold" nodeType="withEffect">
                                  <p:stCondLst>
                                    <p:cond delay="1000"/>
                                  </p:stCondLst>
                                  <p:childTnLst>
                                    <p:set>
                                      <p:cBhvr>
                                        <p:cTn id="101" dur="1" fill="hold">
                                          <p:stCondLst>
                                            <p:cond delay="0"/>
                                          </p:stCondLst>
                                        </p:cTn>
                                        <p:tgtEl>
                                          <p:spTgt spid="110"/>
                                        </p:tgtEl>
                                        <p:attrNameLst>
                                          <p:attrName>style.visibility</p:attrName>
                                        </p:attrNameLst>
                                      </p:cBhvr>
                                      <p:to>
                                        <p:strVal val="visible"/>
                                      </p:to>
                                    </p:set>
                                    <p:animEffect transition="in" filter="fade">
                                      <p:cBhvr>
                                        <p:cTn id="10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53"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5">
            <a:extLst>
              <a:ext uri="{FF2B5EF4-FFF2-40B4-BE49-F238E27FC236}">
                <a16:creationId xmlns:a16="http://schemas.microsoft.com/office/drawing/2014/main" id="{3EE9AE76-4EEE-4878-86F9-E582FF7F7DD2}"/>
              </a:ext>
            </a:extLst>
          </p:cNvPr>
          <p:cNvSpPr>
            <a:spLocks/>
          </p:cNvSpPr>
          <p:nvPr/>
        </p:nvSpPr>
        <p:spPr bwMode="auto">
          <a:xfrm>
            <a:off x="577739" y="5286378"/>
            <a:ext cx="1438958" cy="1124307"/>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bg1">
              <a:lumMod val="85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defRPr/>
            </a:pPr>
            <a:endParaRPr lang="en-US" sz="1600" dirty="0">
              <a:solidFill>
                <a:srgbClr val="282828"/>
              </a:solidFill>
              <a:latin typeface="Segoe UI"/>
            </a:endParaRPr>
          </a:p>
        </p:txBody>
      </p:sp>
      <p:sp>
        <p:nvSpPr>
          <p:cNvPr id="2" name="Title 1">
            <a:extLst>
              <a:ext uri="{FF2B5EF4-FFF2-40B4-BE49-F238E27FC236}">
                <a16:creationId xmlns:a16="http://schemas.microsoft.com/office/drawing/2014/main" id="{424EB85A-E510-49FF-B747-5ED91556F306}"/>
              </a:ext>
            </a:extLst>
          </p:cNvPr>
          <p:cNvSpPr>
            <a:spLocks noGrp="1"/>
          </p:cNvSpPr>
          <p:nvPr>
            <p:ph type="title"/>
          </p:nvPr>
        </p:nvSpPr>
        <p:spPr/>
        <p:txBody>
          <a:bodyPr/>
          <a:lstStyle/>
          <a:p>
            <a:r>
              <a:rPr lang="en-US" dirty="0"/>
              <a:t>Paths to Windows 10 Pro</a:t>
            </a:r>
          </a:p>
        </p:txBody>
      </p:sp>
      <p:grpSp>
        <p:nvGrpSpPr>
          <p:cNvPr id="5" name="Group 4">
            <a:extLst>
              <a:ext uri="{FF2B5EF4-FFF2-40B4-BE49-F238E27FC236}">
                <a16:creationId xmlns:a16="http://schemas.microsoft.com/office/drawing/2014/main" id="{3CA4CC0E-0C27-4437-826A-1BEED9A37CFA}"/>
              </a:ext>
            </a:extLst>
          </p:cNvPr>
          <p:cNvGrpSpPr/>
          <p:nvPr/>
        </p:nvGrpSpPr>
        <p:grpSpPr>
          <a:xfrm>
            <a:off x="431871" y="4955735"/>
            <a:ext cx="1906617" cy="1652233"/>
            <a:chOff x="1770633" y="4859629"/>
            <a:chExt cx="1906888" cy="1652468"/>
          </a:xfrm>
        </p:grpSpPr>
        <p:sp>
          <p:nvSpPr>
            <p:cNvPr id="56" name="Rectangle 55">
              <a:extLst>
                <a:ext uri="{FF2B5EF4-FFF2-40B4-BE49-F238E27FC236}">
                  <a16:creationId xmlns:a16="http://schemas.microsoft.com/office/drawing/2014/main" id="{2DE788BC-FF2E-4C2A-82A8-AC62214D9293}"/>
                </a:ext>
              </a:extLst>
            </p:cNvPr>
            <p:cNvSpPr/>
            <p:nvPr/>
          </p:nvSpPr>
          <p:spPr>
            <a:xfrm>
              <a:off x="1921457" y="5348792"/>
              <a:ext cx="1756064" cy="751488"/>
            </a:xfrm>
            <a:prstGeom prst="rect">
              <a:avLst/>
            </a:prstGeom>
          </p:spPr>
          <p:txBody>
            <a:bodyPr wrap="square">
              <a:spAutoFit/>
            </a:bodyPr>
            <a:lstStyle/>
            <a:p>
              <a:pPr defTabSz="932114" fontAlgn="base">
                <a:spcBef>
                  <a:spcPct val="0"/>
                </a:spcBef>
                <a:spcAft>
                  <a:spcPct val="0"/>
                </a:spcAft>
                <a:defRPr/>
              </a:pPr>
              <a:r>
                <a:rPr lang="en-US" sz="1050" dirty="0">
                  <a:solidFill>
                    <a:srgbClr val="282828">
                      <a:lumMod val="90000"/>
                      <a:lumOff val="10000"/>
                    </a:srgbClr>
                  </a:solidFill>
                  <a:latin typeface="Segoe UI Semibold"/>
                </a:rPr>
                <a:t>Windows XP, </a:t>
              </a:r>
            </a:p>
            <a:p>
              <a:pPr defTabSz="932114" fontAlgn="base">
                <a:spcBef>
                  <a:spcPct val="0"/>
                </a:spcBef>
                <a:spcAft>
                  <a:spcPct val="0"/>
                </a:spcAft>
                <a:defRPr/>
              </a:pPr>
              <a:r>
                <a:rPr lang="en-US" sz="1050" dirty="0">
                  <a:solidFill>
                    <a:srgbClr val="282828">
                      <a:lumMod val="90000"/>
                      <a:lumOff val="10000"/>
                    </a:srgbClr>
                  </a:solidFill>
                  <a:latin typeface="Segoe UI Semibold"/>
                </a:rPr>
                <a:t>Vista, etc.</a:t>
              </a:r>
            </a:p>
            <a:p>
              <a:pPr defTabSz="932114" fontAlgn="base">
                <a:spcBef>
                  <a:spcPct val="0"/>
                </a:spcBef>
                <a:spcAft>
                  <a:spcPct val="0"/>
                </a:spcAft>
                <a:defRPr/>
              </a:pPr>
              <a:r>
                <a:rPr lang="en-US" sz="1050" dirty="0">
                  <a:solidFill>
                    <a:srgbClr val="282828">
                      <a:lumMod val="90000"/>
                      <a:lumOff val="10000"/>
                    </a:srgbClr>
                  </a:solidFill>
                  <a:latin typeface="Segoe UI Semibold"/>
                </a:rPr>
                <a:t>Windows Ent./LTSB</a:t>
              </a:r>
            </a:p>
            <a:p>
              <a:pPr defTabSz="932114" fontAlgn="base">
                <a:spcBef>
                  <a:spcPct val="0"/>
                </a:spcBef>
                <a:spcAft>
                  <a:spcPct val="0"/>
                </a:spcAft>
                <a:defRPr/>
              </a:pPr>
              <a:endParaRPr lang="en-US" sz="1050" dirty="0">
                <a:solidFill>
                  <a:srgbClr val="282828">
                    <a:lumMod val="90000"/>
                    <a:lumOff val="10000"/>
                  </a:srgbClr>
                </a:solidFill>
                <a:latin typeface="Segoe UI Semibold"/>
              </a:endParaRPr>
            </a:p>
          </p:txBody>
        </p:sp>
        <p:sp>
          <p:nvSpPr>
            <p:cNvPr id="70" name="&quot;Not Allowed&quot; Symbol 69">
              <a:extLst>
                <a:ext uri="{FF2B5EF4-FFF2-40B4-BE49-F238E27FC236}">
                  <a16:creationId xmlns:a16="http://schemas.microsoft.com/office/drawing/2014/main" id="{798567CE-2FDA-40F7-BB41-A93CBF97B58B}"/>
                </a:ext>
              </a:extLst>
            </p:cNvPr>
            <p:cNvSpPr/>
            <p:nvPr/>
          </p:nvSpPr>
          <p:spPr bwMode="auto">
            <a:xfrm>
              <a:off x="1770633" y="4859629"/>
              <a:ext cx="1652468" cy="1652468"/>
            </a:xfrm>
            <a:prstGeom prst="noSmoking">
              <a:avLst>
                <a:gd name="adj" fmla="val 8129"/>
              </a:avLst>
            </a:prstGeom>
            <a:solidFill>
              <a:srgbClr val="BF3301">
                <a:alpha val="72157"/>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b="1" dirty="0">
                <a:solidFill>
                  <a:srgbClr val="2F2F2F"/>
                </a:solidFill>
                <a:latin typeface="Segoe UI"/>
                <a:ea typeface="Segoe UI" pitchFamily="34" charset="0"/>
                <a:cs typeface="Segoe UI" pitchFamily="34" charset="0"/>
              </a:endParaRPr>
            </a:p>
          </p:txBody>
        </p:sp>
      </p:grpSp>
      <p:sp>
        <p:nvSpPr>
          <p:cNvPr id="90" name="TextBox 89">
            <a:extLst>
              <a:ext uri="{FF2B5EF4-FFF2-40B4-BE49-F238E27FC236}">
                <a16:creationId xmlns:a16="http://schemas.microsoft.com/office/drawing/2014/main" id="{F0EDB604-DBE5-4A6B-A366-D3382B5F8B45}"/>
              </a:ext>
            </a:extLst>
          </p:cNvPr>
          <p:cNvSpPr txBox="1"/>
          <p:nvPr/>
        </p:nvSpPr>
        <p:spPr>
          <a:xfrm>
            <a:off x="2551459" y="1130363"/>
            <a:ext cx="4394168" cy="1204261"/>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1200" b="1" dirty="0">
                <a:solidFill>
                  <a:srgbClr val="2F2F2F"/>
                </a:solidFill>
                <a:latin typeface="Segoe UI"/>
              </a:rPr>
              <a:t>Boot to USB/DVD options</a:t>
            </a:r>
          </a:p>
          <a:p>
            <a:pPr marL="171417" indent="-171417" defTabSz="914225">
              <a:lnSpc>
                <a:spcPct val="90000"/>
              </a:lnSpc>
              <a:spcAft>
                <a:spcPts val="600"/>
              </a:spcAft>
              <a:buFont typeface="Arial" panose="020B0604020202020204" pitchFamily="34" charset="0"/>
              <a:buChar char="•"/>
              <a:defRPr/>
            </a:pPr>
            <a:r>
              <a:rPr lang="en-US" sz="1200" dirty="0">
                <a:solidFill>
                  <a:srgbClr val="2F2F2F"/>
                </a:solidFill>
                <a:latin typeface="Segoe UI"/>
              </a:rPr>
              <a:t>Upgrade (keep files, apps, and settings)</a:t>
            </a:r>
          </a:p>
          <a:p>
            <a:pPr marL="171417" indent="-171417" defTabSz="914225">
              <a:lnSpc>
                <a:spcPct val="90000"/>
              </a:lnSpc>
              <a:spcAft>
                <a:spcPts val="600"/>
              </a:spcAft>
              <a:buFont typeface="Arial" panose="020B0604020202020204" pitchFamily="34" charset="0"/>
              <a:buChar char="•"/>
              <a:defRPr/>
            </a:pPr>
            <a:r>
              <a:rPr lang="en-US" sz="1200" dirty="0">
                <a:solidFill>
                  <a:srgbClr val="2F2F2F"/>
                </a:solidFill>
                <a:latin typeface="Segoe UI"/>
              </a:rPr>
              <a:t>Custom (install Windows only [keep nothing])</a:t>
            </a:r>
          </a:p>
          <a:p>
            <a:pPr defTabSz="914225">
              <a:lnSpc>
                <a:spcPct val="90000"/>
              </a:lnSpc>
              <a:spcAft>
                <a:spcPts val="600"/>
              </a:spcAft>
              <a:defRPr/>
            </a:pPr>
            <a:r>
              <a:rPr lang="en-US" sz="1200" i="1" dirty="0">
                <a:solidFill>
                  <a:srgbClr val="2F2F2F"/>
                </a:solidFill>
                <a:latin typeface="Segoe UI"/>
              </a:rPr>
              <a:t>May require manual re-input of OEM license key</a:t>
            </a:r>
            <a:r>
              <a:rPr lang="en-US" sz="1200" dirty="0">
                <a:solidFill>
                  <a:srgbClr val="2F2F2F"/>
                </a:solidFill>
                <a:latin typeface="Segoe UI"/>
              </a:rPr>
              <a:t> to activate</a:t>
            </a:r>
          </a:p>
        </p:txBody>
      </p:sp>
      <p:sp>
        <p:nvSpPr>
          <p:cNvPr id="91" name="TextBox 90">
            <a:extLst>
              <a:ext uri="{FF2B5EF4-FFF2-40B4-BE49-F238E27FC236}">
                <a16:creationId xmlns:a16="http://schemas.microsoft.com/office/drawing/2014/main" id="{9EAE1F44-AFF6-4234-BC8D-0260EA0B0490}"/>
              </a:ext>
            </a:extLst>
          </p:cNvPr>
          <p:cNvSpPr txBox="1"/>
          <p:nvPr/>
        </p:nvSpPr>
        <p:spPr>
          <a:xfrm>
            <a:off x="2551460" y="4220778"/>
            <a:ext cx="3886240" cy="1204261"/>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1200" b="1" dirty="0">
                <a:solidFill>
                  <a:srgbClr val="2F2F2F"/>
                </a:solidFill>
                <a:latin typeface="Segoe UI"/>
              </a:rPr>
              <a:t>In-place upgrade options</a:t>
            </a:r>
          </a:p>
          <a:p>
            <a:pPr marL="171417" indent="-171417" defTabSz="914225">
              <a:lnSpc>
                <a:spcPct val="90000"/>
              </a:lnSpc>
              <a:spcAft>
                <a:spcPts val="600"/>
              </a:spcAft>
              <a:buFont typeface="Arial" panose="020B0604020202020204" pitchFamily="34" charset="0"/>
              <a:buChar char="•"/>
              <a:defRPr/>
            </a:pPr>
            <a:r>
              <a:rPr lang="en-US" sz="1200" dirty="0">
                <a:solidFill>
                  <a:srgbClr val="2F2F2F"/>
                </a:solidFill>
                <a:latin typeface="Segoe UI"/>
              </a:rPr>
              <a:t>Keep files, apps, and settings</a:t>
            </a:r>
          </a:p>
          <a:p>
            <a:pPr marL="171417" indent="-171417" defTabSz="914225">
              <a:lnSpc>
                <a:spcPct val="90000"/>
              </a:lnSpc>
              <a:spcAft>
                <a:spcPts val="600"/>
              </a:spcAft>
              <a:buFont typeface="Arial" panose="020B0604020202020204" pitchFamily="34" charset="0"/>
              <a:buChar char="•"/>
              <a:defRPr/>
            </a:pPr>
            <a:r>
              <a:rPr lang="en-US" sz="1200" dirty="0">
                <a:solidFill>
                  <a:srgbClr val="2F2F2F"/>
                </a:solidFill>
                <a:latin typeface="Segoe UI"/>
              </a:rPr>
              <a:t>Keep files only (discard apps and settings)</a:t>
            </a:r>
          </a:p>
          <a:p>
            <a:pPr marL="171417" indent="-171417" defTabSz="914225">
              <a:lnSpc>
                <a:spcPct val="90000"/>
              </a:lnSpc>
              <a:spcAft>
                <a:spcPts val="600"/>
              </a:spcAft>
              <a:buFont typeface="Arial" panose="020B0604020202020204" pitchFamily="34" charset="0"/>
              <a:buChar char="•"/>
              <a:defRPr/>
            </a:pPr>
            <a:r>
              <a:rPr lang="en-US" sz="1200" dirty="0">
                <a:solidFill>
                  <a:srgbClr val="2F2F2F"/>
                </a:solidFill>
                <a:latin typeface="Segoe UI"/>
              </a:rPr>
              <a:t>Keep nothing (discard files, apps, and settings)</a:t>
            </a:r>
          </a:p>
        </p:txBody>
      </p:sp>
      <p:cxnSp>
        <p:nvCxnSpPr>
          <p:cNvPr id="88" name="Straight Arrow Connector 87">
            <a:extLst>
              <a:ext uri="{FF2B5EF4-FFF2-40B4-BE49-F238E27FC236}">
                <a16:creationId xmlns:a16="http://schemas.microsoft.com/office/drawing/2014/main" id="{34E53C37-75FE-4F0B-8D15-DD1E097166DC}"/>
              </a:ext>
            </a:extLst>
          </p:cNvPr>
          <p:cNvCxnSpPr>
            <a:cxnSpLocks/>
          </p:cNvCxnSpPr>
          <p:nvPr/>
        </p:nvCxnSpPr>
        <p:spPr>
          <a:xfrm>
            <a:off x="2340878" y="2465035"/>
            <a:ext cx="7618838" cy="0"/>
          </a:xfrm>
          <a:prstGeom prst="straightConnector1">
            <a:avLst/>
          </a:prstGeom>
          <a:ln w="28575">
            <a:solidFill>
              <a:schemeClr val="bg1">
                <a:lumMod val="6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E2DA34C3-93C1-4CFF-8217-ED9E2966C713}"/>
              </a:ext>
            </a:extLst>
          </p:cNvPr>
          <p:cNvGrpSpPr/>
          <p:nvPr/>
        </p:nvGrpSpPr>
        <p:grpSpPr>
          <a:xfrm>
            <a:off x="2670686" y="2704704"/>
            <a:ext cx="1328532" cy="402696"/>
            <a:chOff x="3137413" y="4181679"/>
            <a:chExt cx="1544258" cy="468085"/>
          </a:xfrm>
        </p:grpSpPr>
        <p:sp>
          <p:nvSpPr>
            <p:cNvPr id="72" name="Rectangle 71">
              <a:extLst>
                <a:ext uri="{FF2B5EF4-FFF2-40B4-BE49-F238E27FC236}">
                  <a16:creationId xmlns:a16="http://schemas.microsoft.com/office/drawing/2014/main" id="{7375BB58-57CB-4F48-8742-D1C4D72F0CF9}"/>
                </a:ext>
              </a:extLst>
            </p:cNvPr>
            <p:cNvSpPr/>
            <p:nvPr/>
          </p:nvSpPr>
          <p:spPr bwMode="auto">
            <a:xfrm>
              <a:off x="3137413" y="4181679"/>
              <a:ext cx="1544258" cy="39834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3" name="Group 72">
              <a:extLst>
                <a:ext uri="{FF2B5EF4-FFF2-40B4-BE49-F238E27FC236}">
                  <a16:creationId xmlns:a16="http://schemas.microsoft.com/office/drawing/2014/main" id="{10CBB10F-7336-4813-8602-B87637BC91F1}"/>
                </a:ext>
              </a:extLst>
            </p:cNvPr>
            <p:cNvGrpSpPr/>
            <p:nvPr/>
          </p:nvGrpSpPr>
          <p:grpSpPr>
            <a:xfrm>
              <a:off x="3207606" y="4181679"/>
              <a:ext cx="1356742" cy="468085"/>
              <a:chOff x="3414048" y="3591334"/>
              <a:chExt cx="1356742" cy="468085"/>
            </a:xfrm>
          </p:grpSpPr>
          <p:grpSp>
            <p:nvGrpSpPr>
              <p:cNvPr id="74" name="Group 73">
                <a:extLst>
                  <a:ext uri="{FF2B5EF4-FFF2-40B4-BE49-F238E27FC236}">
                    <a16:creationId xmlns:a16="http://schemas.microsoft.com/office/drawing/2014/main" id="{5717E8AB-9F29-4C67-84CD-62E368625092}"/>
                  </a:ext>
                </a:extLst>
              </p:cNvPr>
              <p:cNvGrpSpPr/>
              <p:nvPr/>
            </p:nvGrpSpPr>
            <p:grpSpPr>
              <a:xfrm>
                <a:off x="3414048" y="3688587"/>
                <a:ext cx="642259" cy="273581"/>
                <a:chOff x="5619407" y="2406966"/>
                <a:chExt cx="2246689" cy="957015"/>
              </a:xfrm>
            </p:grpSpPr>
            <p:sp>
              <p:nvSpPr>
                <p:cNvPr id="77" name="Rectangle 76">
                  <a:extLst>
                    <a:ext uri="{FF2B5EF4-FFF2-40B4-BE49-F238E27FC236}">
                      <a16:creationId xmlns:a16="http://schemas.microsoft.com/office/drawing/2014/main" id="{A3822E63-90EF-47CE-BFAF-F282EB0ED97F}"/>
                    </a:ext>
                  </a:extLst>
                </p:cNvPr>
                <p:cNvSpPr/>
                <p:nvPr/>
              </p:nvSpPr>
              <p:spPr bwMode="auto">
                <a:xfrm>
                  <a:off x="7583069" y="2665722"/>
                  <a:ext cx="283027" cy="439503"/>
                </a:xfrm>
                <a:prstGeom prst="rect">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8" name="Rectangle: Rounded Corners 77">
                  <a:extLst>
                    <a:ext uri="{FF2B5EF4-FFF2-40B4-BE49-F238E27FC236}">
                      <a16:creationId xmlns:a16="http://schemas.microsoft.com/office/drawing/2014/main" id="{576C7BF5-A15B-4686-8B19-E2EC7EF63F5B}"/>
                    </a:ext>
                  </a:extLst>
                </p:cNvPr>
                <p:cNvSpPr/>
                <p:nvPr/>
              </p:nvSpPr>
              <p:spPr bwMode="auto">
                <a:xfrm>
                  <a:off x="5619407" y="2406966"/>
                  <a:ext cx="1963662" cy="957015"/>
                </a:xfrm>
                <a:prstGeom prst="roundRect">
                  <a:avLst/>
                </a:prstGeom>
                <a:solidFill>
                  <a:schemeClr val="bg1">
                    <a:lumMod val="8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1000" dirty="0">
                      <a:solidFill>
                        <a:srgbClr val="2D78D7"/>
                      </a:solidFill>
                      <a:latin typeface="Segoe UI Semibold"/>
                      <a:ea typeface="Segoe UI" pitchFamily="34" charset="0"/>
                      <a:cs typeface="Segoe UI" pitchFamily="34" charset="0"/>
                    </a:rPr>
                    <a:t>USB</a:t>
                  </a:r>
                </a:p>
              </p:txBody>
            </p:sp>
          </p:grpSp>
          <p:sp>
            <p:nvSpPr>
              <p:cNvPr id="75" name="Oval 74">
                <a:extLst>
                  <a:ext uri="{FF2B5EF4-FFF2-40B4-BE49-F238E27FC236}">
                    <a16:creationId xmlns:a16="http://schemas.microsoft.com/office/drawing/2014/main" id="{F03FC538-2B79-496A-B84F-34D266F65374}"/>
                  </a:ext>
                </a:extLst>
              </p:cNvPr>
              <p:cNvSpPr/>
              <p:nvPr/>
            </p:nvSpPr>
            <p:spPr bwMode="auto">
              <a:xfrm>
                <a:off x="4302705" y="3591334"/>
                <a:ext cx="468085" cy="468085"/>
              </a:xfrm>
              <a:prstGeom prst="ellipse">
                <a:avLst/>
              </a:prstGeom>
              <a:solidFill>
                <a:schemeClr val="bg1">
                  <a:lumMod val="8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000" dirty="0">
                    <a:solidFill>
                      <a:srgbClr val="2D78D7"/>
                    </a:solidFill>
                    <a:latin typeface="Segoe UI Semibold"/>
                    <a:cs typeface="Segoe UI" pitchFamily="34" charset="0"/>
                  </a:rPr>
                  <a:t>DVD</a:t>
                </a:r>
              </a:p>
            </p:txBody>
          </p:sp>
          <p:cxnSp>
            <p:nvCxnSpPr>
              <p:cNvPr id="76" name="Straight Connector 75">
                <a:extLst>
                  <a:ext uri="{FF2B5EF4-FFF2-40B4-BE49-F238E27FC236}">
                    <a16:creationId xmlns:a16="http://schemas.microsoft.com/office/drawing/2014/main" id="{A6A9187E-DD0F-427F-BADC-B9CEDB9F0293}"/>
                  </a:ext>
                </a:extLst>
              </p:cNvPr>
              <p:cNvCxnSpPr/>
              <p:nvPr/>
            </p:nvCxnSpPr>
            <p:spPr>
              <a:xfrm flipH="1">
                <a:off x="4088963" y="3680054"/>
                <a:ext cx="159314" cy="290644"/>
              </a:xfrm>
              <a:prstGeom prst="line">
                <a:avLst/>
              </a:prstGeom>
              <a:ln w="285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86" name="Rectangle 85">
            <a:extLst>
              <a:ext uri="{FF2B5EF4-FFF2-40B4-BE49-F238E27FC236}">
                <a16:creationId xmlns:a16="http://schemas.microsoft.com/office/drawing/2014/main" id="{C16045A7-6F42-4E99-B7BD-A66BE0198106}"/>
              </a:ext>
            </a:extLst>
          </p:cNvPr>
          <p:cNvSpPr/>
          <p:nvPr/>
        </p:nvSpPr>
        <p:spPr bwMode="auto">
          <a:xfrm>
            <a:off x="7129052" y="2276180"/>
            <a:ext cx="1525285" cy="52210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0"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1200" dirty="0">
                <a:solidFill>
                  <a:srgbClr val="2F2F2F"/>
                </a:solidFill>
                <a:latin typeface="Segoe UI Semibold"/>
              </a:rPr>
              <a:t>Windows 10 Pro Pack</a:t>
            </a:r>
          </a:p>
          <a:p>
            <a:pPr algn="ctr" defTabSz="932293" fontAlgn="base">
              <a:lnSpc>
                <a:spcPct val="90000"/>
              </a:lnSpc>
              <a:spcBef>
                <a:spcPct val="0"/>
              </a:spcBef>
              <a:spcAft>
                <a:spcPct val="0"/>
              </a:spcAft>
              <a:defRPr/>
            </a:pPr>
            <a:r>
              <a:rPr lang="en-US" sz="1100" dirty="0">
                <a:solidFill>
                  <a:srgbClr val="2F2F2F"/>
                </a:solidFill>
                <a:latin typeface="Segoe UI"/>
                <a:ea typeface="Segoe UI" pitchFamily="34" charset="0"/>
                <a:cs typeface="Segoe UI" pitchFamily="34" charset="0"/>
              </a:rPr>
              <a:t>Not included; purchase from Microsoft Store @ USD$99 per device</a:t>
            </a:r>
            <a:endParaRPr lang="en-US" sz="1600" dirty="0">
              <a:solidFill>
                <a:srgbClr val="2F2F2F"/>
              </a:solidFill>
              <a:latin typeface="Segoe UI"/>
              <a:ea typeface="Segoe UI" pitchFamily="34" charset="0"/>
              <a:cs typeface="Segoe UI" pitchFamily="34" charset="0"/>
            </a:endParaRPr>
          </a:p>
        </p:txBody>
      </p:sp>
      <p:sp>
        <p:nvSpPr>
          <p:cNvPr id="87" name="Rectangle 86">
            <a:extLst>
              <a:ext uri="{FF2B5EF4-FFF2-40B4-BE49-F238E27FC236}">
                <a16:creationId xmlns:a16="http://schemas.microsoft.com/office/drawing/2014/main" id="{F09103A9-6ED6-4EAE-960C-66BD0182A302}"/>
              </a:ext>
            </a:extLst>
          </p:cNvPr>
          <p:cNvSpPr/>
          <p:nvPr/>
        </p:nvSpPr>
        <p:spPr bwMode="auto">
          <a:xfrm>
            <a:off x="4474544" y="2264065"/>
            <a:ext cx="961335" cy="469037"/>
          </a:xfrm>
          <a:prstGeom prst="rect">
            <a:avLst/>
          </a:prstGeom>
          <a:solidFill>
            <a:schemeClr val="bg2"/>
          </a:solidFill>
        </p:spPr>
        <p:txBody>
          <a:bodyPr wrap="square" lIns="0" rIns="0">
            <a:spAutoFit/>
          </a:bodyPr>
          <a:lstStyle/>
          <a:p>
            <a:pPr algn="ctr" defTabSz="932114" fontAlgn="base">
              <a:spcBef>
                <a:spcPct val="0"/>
              </a:spcBef>
              <a:spcAft>
                <a:spcPct val="0"/>
              </a:spcAft>
              <a:defRPr/>
            </a:pPr>
            <a:r>
              <a:rPr lang="en-US" sz="1200" dirty="0">
                <a:solidFill>
                  <a:srgbClr val="2D78D7"/>
                </a:solidFill>
                <a:latin typeface="Segoe UI Semibold"/>
              </a:rPr>
              <a:t>Windows 10 Home</a:t>
            </a:r>
          </a:p>
        </p:txBody>
      </p:sp>
      <p:cxnSp>
        <p:nvCxnSpPr>
          <p:cNvPr id="89" name="Straight Arrow Connector 88">
            <a:extLst>
              <a:ext uri="{FF2B5EF4-FFF2-40B4-BE49-F238E27FC236}">
                <a16:creationId xmlns:a16="http://schemas.microsoft.com/office/drawing/2014/main" id="{57BB9C55-D259-4F50-A899-AACF83D64A31}"/>
              </a:ext>
            </a:extLst>
          </p:cNvPr>
          <p:cNvCxnSpPr>
            <a:cxnSpLocks/>
          </p:cNvCxnSpPr>
          <p:nvPr/>
        </p:nvCxnSpPr>
        <p:spPr>
          <a:xfrm>
            <a:off x="2340878" y="4074349"/>
            <a:ext cx="7618838" cy="0"/>
          </a:xfrm>
          <a:prstGeom prst="straightConnector1">
            <a:avLst/>
          </a:prstGeom>
          <a:ln w="28575">
            <a:solidFill>
              <a:schemeClr val="bg1">
                <a:lumMod val="6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17B571A-3C06-40DF-ACB1-2B76767A08EA}"/>
              </a:ext>
            </a:extLst>
          </p:cNvPr>
          <p:cNvSpPr txBox="1"/>
          <p:nvPr/>
        </p:nvSpPr>
        <p:spPr>
          <a:xfrm>
            <a:off x="3169790" y="3595812"/>
            <a:ext cx="1395876" cy="280678"/>
          </a:xfrm>
          <a:prstGeom prst="rect">
            <a:avLst/>
          </a:prstGeom>
          <a:solidFill>
            <a:schemeClr val="bg2"/>
          </a:solidFill>
        </p:spPr>
        <p:txBody>
          <a:bodyPr wrap="square">
            <a:spAutoFit/>
          </a:bodyPr>
          <a:lstStyle>
            <a:defPPr>
              <a:defRPr lang="en-US"/>
            </a:defPPr>
            <a:lvl1pPr defTabSz="932293" fontAlgn="base">
              <a:spcBef>
                <a:spcPct val="0"/>
              </a:spcBef>
              <a:spcAft>
                <a:spcPct val="0"/>
              </a:spcAft>
              <a:defRPr sz="1200">
                <a:latin typeface="+mj-lt"/>
              </a:defRPr>
            </a:lvl1pPr>
          </a:lstStyle>
          <a:p>
            <a:pPr defTabSz="932114">
              <a:defRPr/>
            </a:pPr>
            <a:r>
              <a:rPr lang="en-US" dirty="0">
                <a:solidFill>
                  <a:srgbClr val="2F2F2F"/>
                </a:solidFill>
                <a:latin typeface="Segoe UI Semibold"/>
              </a:rPr>
              <a:t>In-place upgrade</a:t>
            </a:r>
          </a:p>
        </p:txBody>
      </p:sp>
      <p:sp>
        <p:nvSpPr>
          <p:cNvPr id="61" name="Arc 60">
            <a:extLst>
              <a:ext uri="{FF2B5EF4-FFF2-40B4-BE49-F238E27FC236}">
                <a16:creationId xmlns:a16="http://schemas.microsoft.com/office/drawing/2014/main" id="{7606D731-F9A1-476A-BDC2-9881CC7A25FD}"/>
              </a:ext>
            </a:extLst>
          </p:cNvPr>
          <p:cNvSpPr/>
          <p:nvPr/>
        </p:nvSpPr>
        <p:spPr>
          <a:xfrm>
            <a:off x="2163155" y="2894795"/>
            <a:ext cx="998495" cy="998495"/>
          </a:xfrm>
          <a:prstGeom prst="arc">
            <a:avLst>
              <a:gd name="adj1" fmla="val 728738"/>
              <a:gd name="adj2" fmla="val 5126290"/>
            </a:avLst>
          </a:prstGeom>
          <a:ln w="28575">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dirty="0">
              <a:solidFill>
                <a:srgbClr val="2F2F2F"/>
              </a:solidFill>
              <a:latin typeface="Segoe UI"/>
            </a:endParaRPr>
          </a:p>
        </p:txBody>
      </p:sp>
      <p:sp>
        <p:nvSpPr>
          <p:cNvPr id="62" name="TextBox 61">
            <a:extLst>
              <a:ext uri="{FF2B5EF4-FFF2-40B4-BE49-F238E27FC236}">
                <a16:creationId xmlns:a16="http://schemas.microsoft.com/office/drawing/2014/main" id="{4DDD8DC7-C253-4087-BA94-5EB9E8219CB8}"/>
              </a:ext>
            </a:extLst>
          </p:cNvPr>
          <p:cNvSpPr txBox="1"/>
          <p:nvPr/>
        </p:nvSpPr>
        <p:spPr>
          <a:xfrm>
            <a:off x="3074697" y="3193384"/>
            <a:ext cx="1395876" cy="280678"/>
          </a:xfrm>
          <a:prstGeom prst="rect">
            <a:avLst/>
          </a:prstGeom>
          <a:solidFill>
            <a:schemeClr val="bg2"/>
          </a:solidFill>
        </p:spPr>
        <p:txBody>
          <a:bodyPr wrap="square">
            <a:spAutoFit/>
          </a:bodyPr>
          <a:lstStyle>
            <a:defPPr>
              <a:defRPr lang="en-US"/>
            </a:defPPr>
            <a:lvl1pPr defTabSz="932293" fontAlgn="base">
              <a:spcBef>
                <a:spcPct val="0"/>
              </a:spcBef>
              <a:spcAft>
                <a:spcPct val="0"/>
              </a:spcAft>
              <a:defRPr sz="1200">
                <a:latin typeface="+mj-lt"/>
              </a:defRPr>
            </a:lvl1pPr>
          </a:lstStyle>
          <a:p>
            <a:pPr defTabSz="932114">
              <a:defRPr/>
            </a:pPr>
            <a:r>
              <a:rPr lang="en-US" dirty="0">
                <a:solidFill>
                  <a:srgbClr val="2F2F2F"/>
                </a:solidFill>
                <a:latin typeface="Segoe UI Semibold"/>
              </a:rPr>
              <a:t>OR</a:t>
            </a:r>
          </a:p>
        </p:txBody>
      </p:sp>
      <p:grpSp>
        <p:nvGrpSpPr>
          <p:cNvPr id="47" name="Group 46">
            <a:extLst>
              <a:ext uri="{FF2B5EF4-FFF2-40B4-BE49-F238E27FC236}">
                <a16:creationId xmlns:a16="http://schemas.microsoft.com/office/drawing/2014/main" id="{34255202-E43A-40A5-BB8A-79F263DE5642}"/>
              </a:ext>
            </a:extLst>
          </p:cNvPr>
          <p:cNvGrpSpPr/>
          <p:nvPr/>
        </p:nvGrpSpPr>
        <p:grpSpPr>
          <a:xfrm>
            <a:off x="581203" y="1999854"/>
            <a:ext cx="1488590" cy="1124307"/>
            <a:chOff x="1219907" y="2465894"/>
            <a:chExt cx="2690390" cy="2032006"/>
          </a:xfrm>
        </p:grpSpPr>
        <p:sp>
          <p:nvSpPr>
            <p:cNvPr id="48" name="Freeform 5">
              <a:extLst>
                <a:ext uri="{FF2B5EF4-FFF2-40B4-BE49-F238E27FC236}">
                  <a16:creationId xmlns:a16="http://schemas.microsoft.com/office/drawing/2014/main" id="{78757762-74E8-44BE-B23B-B84422C38045}"/>
                </a:ext>
              </a:extLst>
            </p:cNvPr>
            <p:cNvSpPr>
              <a:spLocks/>
            </p:cNvSpPr>
            <p:nvPr/>
          </p:nvSpPr>
          <p:spPr bwMode="auto">
            <a:xfrm>
              <a:off x="1219907" y="2465894"/>
              <a:ext cx="2600688" cy="2032006"/>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bg1">
                <a:lumMod val="65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defRPr/>
              </a:pPr>
              <a:endParaRPr lang="en-US" sz="1600">
                <a:solidFill>
                  <a:srgbClr val="282828"/>
                </a:solidFill>
                <a:latin typeface="Segoe UI"/>
              </a:endParaRPr>
            </a:p>
          </p:txBody>
        </p:sp>
        <p:sp>
          <p:nvSpPr>
            <p:cNvPr id="54" name="Rectangle 53">
              <a:extLst>
                <a:ext uri="{FF2B5EF4-FFF2-40B4-BE49-F238E27FC236}">
                  <a16:creationId xmlns:a16="http://schemas.microsoft.com/office/drawing/2014/main" id="{AFC47C56-2BE9-4633-A704-6BEF0D1F0359}"/>
                </a:ext>
              </a:extLst>
            </p:cNvPr>
            <p:cNvSpPr/>
            <p:nvPr/>
          </p:nvSpPr>
          <p:spPr>
            <a:xfrm>
              <a:off x="1222567" y="2705146"/>
              <a:ext cx="2687730" cy="1102972"/>
            </a:xfrm>
            <a:prstGeom prst="rect">
              <a:avLst/>
            </a:prstGeom>
          </p:spPr>
          <p:txBody>
            <a:bodyPr wrap="square">
              <a:spAutoFit/>
            </a:bodyPr>
            <a:lstStyle/>
            <a:p>
              <a:pPr defTabSz="932205">
                <a:defRPr/>
              </a:pPr>
              <a:r>
                <a:rPr lang="en-US" sz="1100" dirty="0">
                  <a:solidFill>
                    <a:srgbClr val="FFFFFF"/>
                  </a:solidFill>
                  <a:latin typeface="Segoe UI Semibold"/>
                </a:rPr>
                <a:t>Windows 7 Home</a:t>
              </a:r>
              <a:br>
                <a:rPr lang="en-US" sz="1100" dirty="0">
                  <a:solidFill>
                    <a:srgbClr val="FFFFFF"/>
                  </a:solidFill>
                  <a:latin typeface="Segoe UI Semibold"/>
                </a:rPr>
              </a:br>
              <a:r>
                <a:rPr lang="en-US" sz="1100" dirty="0">
                  <a:solidFill>
                    <a:srgbClr val="FFFFFF"/>
                  </a:solidFill>
                  <a:latin typeface="Segoe UI Semibold"/>
                </a:rPr>
                <a:t>Windows 8 Home</a:t>
              </a:r>
              <a:br>
                <a:rPr lang="en-US" sz="1100" dirty="0">
                  <a:solidFill>
                    <a:srgbClr val="FFFFFF"/>
                  </a:solidFill>
                  <a:latin typeface="Segoe UI Semibold"/>
                </a:rPr>
              </a:br>
              <a:r>
                <a:rPr lang="en-US" sz="1100" dirty="0">
                  <a:solidFill>
                    <a:srgbClr val="FFFFFF"/>
                  </a:solidFill>
                  <a:latin typeface="Segoe UI Semibold"/>
                </a:rPr>
                <a:t>Windows 8.1 Home</a:t>
              </a:r>
            </a:p>
          </p:txBody>
        </p:sp>
      </p:grpSp>
      <p:grpSp>
        <p:nvGrpSpPr>
          <p:cNvPr id="63" name="Group 62">
            <a:extLst>
              <a:ext uri="{FF2B5EF4-FFF2-40B4-BE49-F238E27FC236}">
                <a16:creationId xmlns:a16="http://schemas.microsoft.com/office/drawing/2014/main" id="{0EBC2EDF-34FA-416D-B452-EBC065EEB4FF}"/>
              </a:ext>
            </a:extLst>
          </p:cNvPr>
          <p:cNvGrpSpPr/>
          <p:nvPr/>
        </p:nvGrpSpPr>
        <p:grpSpPr>
          <a:xfrm>
            <a:off x="581203" y="3637921"/>
            <a:ext cx="1488590" cy="1124307"/>
            <a:chOff x="1219907" y="2465894"/>
            <a:chExt cx="2690390" cy="2032006"/>
          </a:xfrm>
        </p:grpSpPr>
        <p:sp>
          <p:nvSpPr>
            <p:cNvPr id="64" name="Freeform 5">
              <a:extLst>
                <a:ext uri="{FF2B5EF4-FFF2-40B4-BE49-F238E27FC236}">
                  <a16:creationId xmlns:a16="http://schemas.microsoft.com/office/drawing/2014/main" id="{8ABF96D8-9BE5-4C18-912B-E8965B454785}"/>
                </a:ext>
              </a:extLst>
            </p:cNvPr>
            <p:cNvSpPr>
              <a:spLocks/>
            </p:cNvSpPr>
            <p:nvPr/>
          </p:nvSpPr>
          <p:spPr bwMode="auto">
            <a:xfrm>
              <a:off x="1219907" y="2465894"/>
              <a:ext cx="2600688" cy="2032006"/>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bg1">
                <a:lumMod val="65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defRPr/>
              </a:pPr>
              <a:endParaRPr lang="en-US" sz="1600" dirty="0">
                <a:solidFill>
                  <a:srgbClr val="282828"/>
                </a:solidFill>
                <a:latin typeface="Segoe UI"/>
              </a:endParaRPr>
            </a:p>
          </p:txBody>
        </p:sp>
        <p:sp>
          <p:nvSpPr>
            <p:cNvPr id="65" name="Rectangle 64">
              <a:extLst>
                <a:ext uri="{FF2B5EF4-FFF2-40B4-BE49-F238E27FC236}">
                  <a16:creationId xmlns:a16="http://schemas.microsoft.com/office/drawing/2014/main" id="{BE618BAA-F4B1-49E4-9775-DA7B5877B368}"/>
                </a:ext>
              </a:extLst>
            </p:cNvPr>
            <p:cNvSpPr/>
            <p:nvPr/>
          </p:nvSpPr>
          <p:spPr>
            <a:xfrm>
              <a:off x="1222566" y="2630036"/>
              <a:ext cx="2687731" cy="1387391"/>
            </a:xfrm>
            <a:prstGeom prst="rect">
              <a:avLst/>
            </a:prstGeom>
          </p:spPr>
          <p:txBody>
            <a:bodyPr wrap="square">
              <a:spAutoFit/>
            </a:bodyPr>
            <a:lstStyle/>
            <a:p>
              <a:pPr defTabSz="932205">
                <a:defRPr/>
              </a:pPr>
              <a:r>
                <a:rPr lang="en-US" sz="1100" dirty="0">
                  <a:solidFill>
                    <a:srgbClr val="FFFFFF"/>
                  </a:solidFill>
                  <a:latin typeface="Segoe UI Semibold"/>
                </a:rPr>
                <a:t>Windows 7 Pro</a:t>
              </a:r>
            </a:p>
            <a:p>
              <a:pPr defTabSz="932205">
                <a:defRPr/>
              </a:pPr>
              <a:r>
                <a:rPr lang="en-US" sz="1100" dirty="0">
                  <a:solidFill>
                    <a:srgbClr val="FFFFFF"/>
                  </a:solidFill>
                  <a:latin typeface="Segoe UI Semibold"/>
                </a:rPr>
                <a:t>Windows 7 Ultimate</a:t>
              </a:r>
              <a:br>
                <a:rPr lang="en-US" sz="1100" dirty="0">
                  <a:solidFill>
                    <a:srgbClr val="FFFFFF"/>
                  </a:solidFill>
                  <a:latin typeface="Segoe UI Semibold"/>
                </a:rPr>
              </a:br>
              <a:r>
                <a:rPr lang="en-US" sz="1100" dirty="0">
                  <a:solidFill>
                    <a:srgbClr val="FFFFFF"/>
                  </a:solidFill>
                  <a:latin typeface="Segoe UI Semibold"/>
                </a:rPr>
                <a:t>Windows 8 Pro</a:t>
              </a:r>
              <a:br>
                <a:rPr lang="en-US" sz="1100" dirty="0">
                  <a:solidFill>
                    <a:srgbClr val="FFFFFF"/>
                  </a:solidFill>
                  <a:latin typeface="Segoe UI Semibold"/>
                </a:rPr>
              </a:br>
              <a:r>
                <a:rPr lang="en-US" sz="1100" dirty="0">
                  <a:solidFill>
                    <a:srgbClr val="FFFFFF"/>
                  </a:solidFill>
                  <a:latin typeface="Segoe UI Semibold"/>
                </a:rPr>
                <a:t>Windows 8.1 Pro</a:t>
              </a:r>
            </a:p>
          </p:txBody>
        </p:sp>
      </p:grpSp>
      <p:grpSp>
        <p:nvGrpSpPr>
          <p:cNvPr id="68" name="Group 67">
            <a:extLst>
              <a:ext uri="{FF2B5EF4-FFF2-40B4-BE49-F238E27FC236}">
                <a16:creationId xmlns:a16="http://schemas.microsoft.com/office/drawing/2014/main" id="{649E73DB-13C6-4521-A851-83BA3047881B}"/>
              </a:ext>
            </a:extLst>
          </p:cNvPr>
          <p:cNvGrpSpPr/>
          <p:nvPr/>
        </p:nvGrpSpPr>
        <p:grpSpPr>
          <a:xfrm>
            <a:off x="10220606" y="2734041"/>
            <a:ext cx="1487118" cy="1124307"/>
            <a:chOff x="1185013" y="2465894"/>
            <a:chExt cx="2687730" cy="2032006"/>
          </a:xfrm>
        </p:grpSpPr>
        <p:sp>
          <p:nvSpPr>
            <p:cNvPr id="79" name="Freeform 5">
              <a:extLst>
                <a:ext uri="{FF2B5EF4-FFF2-40B4-BE49-F238E27FC236}">
                  <a16:creationId xmlns:a16="http://schemas.microsoft.com/office/drawing/2014/main" id="{FD33B322-0083-4C4B-9072-FA2B7951785C}"/>
                </a:ext>
              </a:extLst>
            </p:cNvPr>
            <p:cNvSpPr>
              <a:spLocks/>
            </p:cNvSpPr>
            <p:nvPr/>
          </p:nvSpPr>
          <p:spPr bwMode="auto">
            <a:xfrm>
              <a:off x="1219907" y="2465894"/>
              <a:ext cx="2600688" cy="2032006"/>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defRPr/>
              </a:pPr>
              <a:endParaRPr lang="en-US" sz="1600">
                <a:solidFill>
                  <a:srgbClr val="282828"/>
                </a:solidFill>
                <a:latin typeface="Segoe UI"/>
              </a:endParaRPr>
            </a:p>
          </p:txBody>
        </p:sp>
        <p:sp>
          <p:nvSpPr>
            <p:cNvPr id="92" name="Rectangle 91">
              <a:extLst>
                <a:ext uri="{FF2B5EF4-FFF2-40B4-BE49-F238E27FC236}">
                  <a16:creationId xmlns:a16="http://schemas.microsoft.com/office/drawing/2014/main" id="{2B730FCE-D115-4C8E-915C-E41614EBC054}"/>
                </a:ext>
              </a:extLst>
            </p:cNvPr>
            <p:cNvSpPr/>
            <p:nvPr/>
          </p:nvSpPr>
          <p:spPr>
            <a:xfrm>
              <a:off x="1185013" y="3024358"/>
              <a:ext cx="2687730" cy="552935"/>
            </a:xfrm>
            <a:prstGeom prst="rect">
              <a:avLst/>
            </a:prstGeom>
          </p:spPr>
          <p:txBody>
            <a:bodyPr wrap="square">
              <a:spAutoFit/>
            </a:bodyPr>
            <a:lstStyle/>
            <a:p>
              <a:pPr algn="ctr" defTabSz="932205">
                <a:defRPr/>
              </a:pPr>
              <a:r>
                <a:rPr lang="en-US" sz="1400" dirty="0">
                  <a:solidFill>
                    <a:srgbClr val="FFFFFF"/>
                  </a:solidFill>
                  <a:latin typeface="Segoe UI Semibold"/>
                </a:rPr>
                <a:t>Windows 10 Pro</a:t>
              </a:r>
            </a:p>
          </p:txBody>
        </p:sp>
      </p:grpSp>
    </p:spTree>
    <p:extLst>
      <p:ext uri="{BB962C8B-B14F-4D97-AF65-F5344CB8AC3E}">
        <p14:creationId xmlns:p14="http://schemas.microsoft.com/office/powerpoint/2010/main" val="22335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1000"/>
                                        <p:tgtEl>
                                          <p:spTgt spid="91"/>
                                        </p:tgtEl>
                                      </p:cBhvr>
                                    </p:animEffect>
                                    <p:anim calcmode="lin" valueType="num">
                                      <p:cBhvr>
                                        <p:cTn id="13" dur="1000" fill="hold"/>
                                        <p:tgtEl>
                                          <p:spTgt spid="91"/>
                                        </p:tgtEl>
                                        <p:attrNameLst>
                                          <p:attrName>ppt_x</p:attrName>
                                        </p:attrNameLst>
                                      </p:cBhvr>
                                      <p:tavLst>
                                        <p:tav tm="0">
                                          <p:val>
                                            <p:strVal val="#ppt_x"/>
                                          </p:val>
                                        </p:tav>
                                        <p:tav tm="100000">
                                          <p:val>
                                            <p:strVal val="#ppt_x"/>
                                          </p:val>
                                        </p:tav>
                                      </p:tavLst>
                                    </p:anim>
                                    <p:anim calcmode="lin" valueType="num">
                                      <p:cBhvr>
                                        <p:cTn id="14"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035A-951B-4DCB-93E0-F373BC163C4B}"/>
              </a:ext>
            </a:extLst>
          </p:cNvPr>
          <p:cNvSpPr>
            <a:spLocks noGrp="1"/>
          </p:cNvSpPr>
          <p:nvPr>
            <p:ph type="title"/>
          </p:nvPr>
        </p:nvSpPr>
        <p:spPr>
          <a:xfrm>
            <a:off x="427228" y="440919"/>
            <a:ext cx="7760512" cy="757914"/>
          </a:xfrm>
        </p:spPr>
        <p:txBody>
          <a:bodyPr/>
          <a:lstStyle/>
          <a:p>
            <a:r>
              <a:rPr lang="en-US" dirty="0"/>
              <a:t>Getting to Microsoft 365 Business </a:t>
            </a:r>
            <a:r>
              <a:rPr lang="en-US" dirty="0">
                <a:solidFill>
                  <a:schemeClr val="tx1"/>
                </a:solidFill>
              </a:rPr>
              <a:t>management of device from current state</a:t>
            </a:r>
          </a:p>
        </p:txBody>
      </p:sp>
      <p:sp>
        <p:nvSpPr>
          <p:cNvPr id="11" name="TextBox 10">
            <a:extLst>
              <a:ext uri="{FF2B5EF4-FFF2-40B4-BE49-F238E27FC236}">
                <a16:creationId xmlns:a16="http://schemas.microsoft.com/office/drawing/2014/main" id="{BC11F79C-AB29-432B-9A72-98F1D2EE57E5}"/>
              </a:ext>
            </a:extLst>
          </p:cNvPr>
          <p:cNvSpPr txBox="1"/>
          <p:nvPr/>
        </p:nvSpPr>
        <p:spPr>
          <a:xfrm>
            <a:off x="5278437" y="3583749"/>
            <a:ext cx="3171960" cy="374793"/>
          </a:xfrm>
          <a:prstGeom prst="rect">
            <a:avLst/>
          </a:prstGeom>
          <a:noFill/>
        </p:spPr>
        <p:txBody>
          <a:bodyPr wrap="square" rtlCol="0">
            <a:spAutoFit/>
          </a:bodyPr>
          <a:lstStyle/>
          <a:p>
            <a:pPr defTabSz="914192">
              <a:defRPr/>
            </a:pPr>
            <a:r>
              <a:rPr lang="en-US">
                <a:solidFill>
                  <a:srgbClr val="0D0D0D"/>
                </a:solidFill>
                <a:latin typeface="Segoe UI"/>
              </a:rPr>
              <a:t>Azure AD joined device</a:t>
            </a:r>
          </a:p>
        </p:txBody>
      </p:sp>
      <p:sp>
        <p:nvSpPr>
          <p:cNvPr id="3" name="Rectangle 2">
            <a:extLst>
              <a:ext uri="{FF2B5EF4-FFF2-40B4-BE49-F238E27FC236}">
                <a16:creationId xmlns:a16="http://schemas.microsoft.com/office/drawing/2014/main" id="{9ED34B94-6BFD-4E46-BB0A-C99DADAA83FB}"/>
              </a:ext>
            </a:extLst>
          </p:cNvPr>
          <p:cNvSpPr/>
          <p:nvPr/>
        </p:nvSpPr>
        <p:spPr bwMode="auto">
          <a:xfrm>
            <a:off x="443593" y="3333523"/>
            <a:ext cx="2774978" cy="86973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a:solidFill>
                  <a:srgbClr val="1A1A1A"/>
                </a:solidFill>
                <a:latin typeface="Segoe UI Semibold"/>
                <a:ea typeface="Segoe UI" pitchFamily="34" charset="0"/>
                <a:cs typeface="Segoe UI" pitchFamily="34" charset="0"/>
              </a:rPr>
              <a:t>No Active </a:t>
            </a:r>
            <a:br>
              <a:rPr lang="en-US">
                <a:solidFill>
                  <a:srgbClr val="1A1A1A"/>
                </a:solidFill>
                <a:latin typeface="Segoe UI Semibold"/>
                <a:ea typeface="Segoe UI" pitchFamily="34" charset="0"/>
                <a:cs typeface="Segoe UI" pitchFamily="34" charset="0"/>
              </a:rPr>
            </a:br>
            <a:r>
              <a:rPr lang="en-US">
                <a:solidFill>
                  <a:srgbClr val="1A1A1A"/>
                </a:solidFill>
                <a:latin typeface="Segoe UI Semibold"/>
                <a:ea typeface="Segoe UI" pitchFamily="34" charset="0"/>
                <a:cs typeface="Segoe UI" pitchFamily="34" charset="0"/>
              </a:rPr>
              <a:t>Directory</a:t>
            </a:r>
          </a:p>
        </p:txBody>
      </p:sp>
      <p:sp>
        <p:nvSpPr>
          <p:cNvPr id="33" name="Rectangle 32">
            <a:extLst>
              <a:ext uri="{FF2B5EF4-FFF2-40B4-BE49-F238E27FC236}">
                <a16:creationId xmlns:a16="http://schemas.microsoft.com/office/drawing/2014/main" id="{AF61A6B9-D74C-4F7D-9EED-33B5901446C5}"/>
              </a:ext>
            </a:extLst>
          </p:cNvPr>
          <p:cNvSpPr/>
          <p:nvPr/>
        </p:nvSpPr>
        <p:spPr bwMode="auto">
          <a:xfrm>
            <a:off x="443593" y="4810845"/>
            <a:ext cx="2774978" cy="86973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a:solidFill>
                  <a:srgbClr val="1A1A1A"/>
                </a:solidFill>
                <a:latin typeface="Segoe UI Semibold"/>
                <a:ea typeface="Segoe UI" pitchFamily="34" charset="0"/>
                <a:cs typeface="Segoe UI" pitchFamily="34" charset="0"/>
              </a:rPr>
              <a:t>On-prem</a:t>
            </a:r>
          </a:p>
          <a:p>
            <a:pPr defTabSz="932293" fontAlgn="base">
              <a:lnSpc>
                <a:spcPct val="90000"/>
              </a:lnSpc>
              <a:spcBef>
                <a:spcPct val="0"/>
              </a:spcBef>
              <a:spcAft>
                <a:spcPct val="0"/>
              </a:spcAft>
              <a:defRPr/>
            </a:pPr>
            <a:r>
              <a:rPr lang="en-US">
                <a:solidFill>
                  <a:srgbClr val="1A1A1A"/>
                </a:solidFill>
                <a:latin typeface="Segoe UI Semibold"/>
                <a:ea typeface="Segoe UI" pitchFamily="34" charset="0"/>
                <a:cs typeface="Segoe UI" pitchFamily="34" charset="0"/>
              </a:rPr>
              <a:t>Active Directory</a:t>
            </a:r>
          </a:p>
        </p:txBody>
      </p:sp>
      <p:sp>
        <p:nvSpPr>
          <p:cNvPr id="19" name="TextBox 18">
            <a:extLst>
              <a:ext uri="{FF2B5EF4-FFF2-40B4-BE49-F238E27FC236}">
                <a16:creationId xmlns:a16="http://schemas.microsoft.com/office/drawing/2014/main" id="{236EEA76-A25C-4BD3-ACD0-701448AE9069}"/>
              </a:ext>
            </a:extLst>
          </p:cNvPr>
          <p:cNvSpPr txBox="1"/>
          <p:nvPr/>
        </p:nvSpPr>
        <p:spPr>
          <a:xfrm>
            <a:off x="443594" y="2318040"/>
            <a:ext cx="3056906" cy="406208"/>
          </a:xfrm>
          <a:prstGeom prst="rect">
            <a:avLst/>
          </a:prstGeom>
          <a:noFill/>
        </p:spPr>
        <p:txBody>
          <a:bodyPr wrap="square" lIns="0" rtlCol="0">
            <a:spAutoFit/>
          </a:bodyPr>
          <a:lstStyle/>
          <a:p>
            <a:pPr defTabSz="914192">
              <a:defRPr/>
            </a:pPr>
            <a:r>
              <a:rPr lang="en-US" sz="2000">
                <a:solidFill>
                  <a:srgbClr val="0078D4"/>
                </a:solidFill>
                <a:latin typeface="Segoe UI Semibold"/>
              </a:rPr>
              <a:t>Current Customer State</a:t>
            </a:r>
          </a:p>
        </p:txBody>
      </p:sp>
      <p:cxnSp>
        <p:nvCxnSpPr>
          <p:cNvPr id="20" name="Straight Connector 19">
            <a:extLst>
              <a:ext uri="{FF2B5EF4-FFF2-40B4-BE49-F238E27FC236}">
                <a16:creationId xmlns:a16="http://schemas.microsoft.com/office/drawing/2014/main" id="{93B8F218-CBA1-4637-8825-36847860FE7B}"/>
              </a:ext>
            </a:extLst>
          </p:cNvPr>
          <p:cNvCxnSpPr>
            <a:cxnSpLocks/>
          </p:cNvCxnSpPr>
          <p:nvPr/>
        </p:nvCxnSpPr>
        <p:spPr>
          <a:xfrm flipH="1">
            <a:off x="443593" y="2802152"/>
            <a:ext cx="794715"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65CDBA8-B6C9-4492-8424-4C5068DD4F96}"/>
              </a:ext>
            </a:extLst>
          </p:cNvPr>
          <p:cNvGrpSpPr/>
          <p:nvPr/>
        </p:nvGrpSpPr>
        <p:grpSpPr>
          <a:xfrm>
            <a:off x="5278437" y="2318040"/>
            <a:ext cx="4571614" cy="484113"/>
            <a:chOff x="5423793" y="2317882"/>
            <a:chExt cx="4572262" cy="484181"/>
          </a:xfrm>
        </p:grpSpPr>
        <p:sp>
          <p:nvSpPr>
            <p:cNvPr id="21" name="TextBox 20">
              <a:extLst>
                <a:ext uri="{FF2B5EF4-FFF2-40B4-BE49-F238E27FC236}">
                  <a16:creationId xmlns:a16="http://schemas.microsoft.com/office/drawing/2014/main" id="{BC13C5D2-2663-412A-8A8F-EE88E85581A2}"/>
                </a:ext>
              </a:extLst>
            </p:cNvPr>
            <p:cNvSpPr txBox="1"/>
            <p:nvPr/>
          </p:nvSpPr>
          <p:spPr>
            <a:xfrm>
              <a:off x="5423793" y="2317882"/>
              <a:ext cx="4572262" cy="406265"/>
            </a:xfrm>
            <a:prstGeom prst="rect">
              <a:avLst/>
            </a:prstGeom>
            <a:noFill/>
          </p:spPr>
          <p:txBody>
            <a:bodyPr wrap="square" lIns="0" rtlCol="0">
              <a:spAutoFit/>
            </a:bodyPr>
            <a:lstStyle/>
            <a:p>
              <a:pPr defTabSz="914192">
                <a:defRPr/>
              </a:pPr>
              <a:r>
                <a:rPr lang="en-US" sz="2000">
                  <a:solidFill>
                    <a:srgbClr val="0078D4"/>
                  </a:solidFill>
                  <a:latin typeface="Segoe UI Semibold"/>
                </a:rPr>
                <a:t>Customers in Microsoft 365 Business </a:t>
              </a:r>
            </a:p>
          </p:txBody>
        </p:sp>
        <p:cxnSp>
          <p:nvCxnSpPr>
            <p:cNvPr id="22" name="Straight Connector 21">
              <a:extLst>
                <a:ext uri="{FF2B5EF4-FFF2-40B4-BE49-F238E27FC236}">
                  <a16:creationId xmlns:a16="http://schemas.microsoft.com/office/drawing/2014/main" id="{614AA770-5732-4206-BAB0-507AFBD1A5F1}"/>
                </a:ext>
              </a:extLst>
            </p:cNvPr>
            <p:cNvCxnSpPr>
              <a:cxnSpLocks/>
            </p:cNvCxnSpPr>
            <p:nvPr/>
          </p:nvCxnSpPr>
          <p:spPr>
            <a:xfrm flipH="1">
              <a:off x="5423793" y="2802063"/>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D53BBD80-0A5A-43A1-B665-819F75599550}"/>
              </a:ext>
            </a:extLst>
          </p:cNvPr>
          <p:cNvPicPr>
            <a:picLocks noChangeAspect="1"/>
          </p:cNvPicPr>
          <p:nvPr/>
        </p:nvPicPr>
        <p:blipFill>
          <a:blip r:embed="rId3"/>
          <a:stretch>
            <a:fillRect/>
          </a:stretch>
        </p:blipFill>
        <p:spPr>
          <a:xfrm>
            <a:off x="4031591" y="3483422"/>
            <a:ext cx="537775" cy="537775"/>
          </a:xfrm>
          <a:prstGeom prst="rect">
            <a:avLst/>
          </a:prstGeom>
        </p:spPr>
      </p:pic>
    </p:spTree>
    <p:extLst>
      <p:ext uri="{BB962C8B-B14F-4D97-AF65-F5344CB8AC3E}">
        <p14:creationId xmlns:p14="http://schemas.microsoft.com/office/powerpoint/2010/main" val="2315640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1+#ppt_w/2"/>
                                          </p:val>
                                        </p:tav>
                                        <p:tav tm="100000">
                                          <p:val>
                                            <p:strVal val="#ppt_x"/>
                                          </p:val>
                                        </p:tav>
                                      </p:tavLst>
                                    </p:anim>
                                    <p:anim calcmode="lin" valueType="num">
                                      <p:cBhvr additive="base">
                                        <p:cTn id="13" dur="750" fill="hold"/>
                                        <p:tgtEl>
                                          <p:spTgt spid="11"/>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7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35" presetClass="path" presetSubtype="0" accel="100000" autoRev="1" fill="hold" nodeType="withEffect">
                                  <p:stCondLst>
                                    <p:cond delay="0"/>
                                  </p:stCondLst>
                                  <p:childTnLst>
                                    <p:animMotion origin="layout" path="M -4.16667E-6 -7.40741E-7 L -0.04713 -7.40741E-7 " pathEditMode="relative" rAng="0" ptsTypes="AA">
                                      <p:cBhvr>
                                        <p:cTn id="18" dur="750" fill="hold"/>
                                        <p:tgtEl>
                                          <p:spTgt spid="18"/>
                                        </p:tgtEl>
                                        <p:attrNameLst>
                                          <p:attrName>ppt_x</p:attrName>
                                          <p:attrName>ppt_y</p:attrName>
                                        </p:attrNameLst>
                                      </p:cBhvr>
                                      <p:rCtr x="-23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FFDE-D39A-44FA-A528-5CBD1491EB43}"/>
              </a:ext>
            </a:extLst>
          </p:cNvPr>
          <p:cNvSpPr>
            <a:spLocks noGrp="1"/>
          </p:cNvSpPr>
          <p:nvPr>
            <p:ph type="title"/>
          </p:nvPr>
        </p:nvSpPr>
        <p:spPr>
          <a:xfrm>
            <a:off x="427229" y="440919"/>
            <a:ext cx="9586549" cy="757914"/>
          </a:xfrm>
        </p:spPr>
        <p:txBody>
          <a:bodyPr/>
          <a:lstStyle/>
          <a:p>
            <a:r>
              <a:rPr lang="en-US" dirty="0"/>
              <a:t>How to deploy Windows 10 </a:t>
            </a:r>
            <a:r>
              <a:rPr lang="en-US" dirty="0">
                <a:solidFill>
                  <a:schemeClr val="tx1"/>
                </a:solidFill>
              </a:rPr>
              <a:t>with Microsoft 365 Business for Customers with No AD</a:t>
            </a:r>
          </a:p>
        </p:txBody>
      </p:sp>
      <p:grpSp>
        <p:nvGrpSpPr>
          <p:cNvPr id="13" name="Group 12">
            <a:extLst>
              <a:ext uri="{FF2B5EF4-FFF2-40B4-BE49-F238E27FC236}">
                <a16:creationId xmlns:a16="http://schemas.microsoft.com/office/drawing/2014/main" id="{73E66C27-8FC5-47C0-ABBF-697F0F3D51B8}"/>
              </a:ext>
            </a:extLst>
          </p:cNvPr>
          <p:cNvGrpSpPr/>
          <p:nvPr/>
        </p:nvGrpSpPr>
        <p:grpSpPr>
          <a:xfrm>
            <a:off x="4397222" y="3541749"/>
            <a:ext cx="3043836" cy="549866"/>
            <a:chOff x="4396740" y="3211390"/>
            <a:chExt cx="3044700" cy="550022"/>
          </a:xfrm>
        </p:grpSpPr>
        <p:grpSp>
          <p:nvGrpSpPr>
            <p:cNvPr id="23" name="Group 22">
              <a:extLst>
                <a:ext uri="{FF2B5EF4-FFF2-40B4-BE49-F238E27FC236}">
                  <a16:creationId xmlns:a16="http://schemas.microsoft.com/office/drawing/2014/main" id="{BB0816F4-8BF8-4404-9A68-C6ABCD6F5F05}"/>
                </a:ext>
              </a:extLst>
            </p:cNvPr>
            <p:cNvGrpSpPr/>
            <p:nvPr/>
          </p:nvGrpSpPr>
          <p:grpSpPr>
            <a:xfrm>
              <a:off x="4396740" y="3530869"/>
              <a:ext cx="3044700" cy="230543"/>
              <a:chOff x="1682144" y="2863636"/>
              <a:chExt cx="3044700" cy="230543"/>
            </a:xfrm>
            <a:solidFill>
              <a:schemeClr val="bg1"/>
            </a:solidFill>
          </p:grpSpPr>
          <p:cxnSp>
            <p:nvCxnSpPr>
              <p:cNvPr id="24" name="Straight Arrow Connector 23">
                <a:extLst>
                  <a:ext uri="{FF2B5EF4-FFF2-40B4-BE49-F238E27FC236}">
                    <a16:creationId xmlns:a16="http://schemas.microsoft.com/office/drawing/2014/main" id="{08890015-1349-4525-9F1E-C761A05C8FD2}"/>
                  </a:ext>
                </a:extLst>
              </p:cNvPr>
              <p:cNvCxnSpPr>
                <a:cxnSpLocks/>
              </p:cNvCxnSpPr>
              <p:nvPr/>
            </p:nvCxnSpPr>
            <p:spPr>
              <a:xfrm>
                <a:off x="1682144" y="2978908"/>
                <a:ext cx="2968323" cy="0"/>
              </a:xfrm>
              <a:prstGeom prst="straightConnector1">
                <a:avLst/>
              </a:prstGeom>
              <a:grpFill/>
              <a:ln w="19050">
                <a:solidFill>
                  <a:schemeClr val="accent3"/>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Freeform 168">
                <a:extLst>
                  <a:ext uri="{FF2B5EF4-FFF2-40B4-BE49-F238E27FC236}">
                    <a16:creationId xmlns:a16="http://schemas.microsoft.com/office/drawing/2014/main" id="{8E029152-4B74-4E6A-B865-2757F35E0591}"/>
                  </a:ext>
                </a:extLst>
              </p:cNvPr>
              <p:cNvSpPr>
                <a:spLocks/>
              </p:cNvSpPr>
              <p:nvPr/>
            </p:nvSpPr>
            <p:spPr bwMode="auto">
              <a:xfrm rot="5400000">
                <a:off x="4430741" y="2798076"/>
                <a:ext cx="230543" cy="3616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bg1">
                  <a:lumMod val="75000"/>
                </a:schemeClr>
              </a:solidFill>
              <a:ln w="19050">
                <a:noFill/>
              </a:ln>
            </p:spPr>
            <p:txBody>
              <a:bodyPr vert="horz" wrap="square" lIns="95090" tIns="47545" rIns="95090" bIns="47545" numCol="1" anchor="t" anchorCtr="0" compatLnSpc="1">
                <a:prstTxWarp prst="textNoShape">
                  <a:avLst/>
                </a:prstTxWarp>
              </a:bodyPr>
              <a:lstStyle/>
              <a:p>
                <a:pPr defTabSz="950938">
                  <a:defRPr/>
                </a:pPr>
                <a:endParaRPr lang="en-US" sz="1871" kern="0" dirty="0">
                  <a:solidFill>
                    <a:srgbClr val="404040"/>
                  </a:solidFill>
                  <a:latin typeface="Segoe UI"/>
                </a:endParaRPr>
              </a:p>
            </p:txBody>
          </p:sp>
        </p:grpSp>
        <p:sp>
          <p:nvSpPr>
            <p:cNvPr id="29" name="TextBox 28">
              <a:extLst>
                <a:ext uri="{FF2B5EF4-FFF2-40B4-BE49-F238E27FC236}">
                  <a16:creationId xmlns:a16="http://schemas.microsoft.com/office/drawing/2014/main" id="{BD91C33A-1C65-4D60-A02F-9746B9FDB21F}"/>
                </a:ext>
              </a:extLst>
            </p:cNvPr>
            <p:cNvSpPr txBox="1"/>
            <p:nvPr/>
          </p:nvSpPr>
          <p:spPr>
            <a:xfrm>
              <a:off x="5174123" y="3211390"/>
              <a:ext cx="1252250" cy="461665"/>
            </a:xfrm>
            <a:prstGeom prst="rect">
              <a:avLst/>
            </a:prstGeom>
            <a:noFill/>
          </p:spPr>
          <p:txBody>
            <a:bodyPr wrap="square" lIns="182828" tIns="146263" rIns="182828" bIns="146263" rtlCol="0">
              <a:spAutoFit/>
            </a:bodyPr>
            <a:lstStyle/>
            <a:p>
              <a:pPr algn="ctr" defTabSz="914016">
                <a:lnSpc>
                  <a:spcPct val="90000"/>
                </a:lnSpc>
                <a:spcAft>
                  <a:spcPts val="600"/>
                </a:spcAft>
                <a:defRPr/>
              </a:pPr>
              <a:r>
                <a:rPr lang="en-US" sz="1200" dirty="0">
                  <a:solidFill>
                    <a:srgbClr val="0078D4"/>
                  </a:solidFill>
                  <a:latin typeface="Segoe UI Semibold"/>
                </a:rPr>
                <a:t>AAD Join</a:t>
              </a:r>
            </a:p>
          </p:txBody>
        </p:sp>
      </p:grpSp>
      <p:grpSp>
        <p:nvGrpSpPr>
          <p:cNvPr id="4" name="Group 3">
            <a:extLst>
              <a:ext uri="{FF2B5EF4-FFF2-40B4-BE49-F238E27FC236}">
                <a16:creationId xmlns:a16="http://schemas.microsoft.com/office/drawing/2014/main" id="{54E76546-ADB6-4073-B253-F7F6845C94CD}"/>
              </a:ext>
            </a:extLst>
          </p:cNvPr>
          <p:cNvGrpSpPr/>
          <p:nvPr/>
        </p:nvGrpSpPr>
        <p:grpSpPr>
          <a:xfrm>
            <a:off x="589825" y="2780263"/>
            <a:ext cx="1390956" cy="415714"/>
            <a:chOff x="588263" y="2449687"/>
            <a:chExt cx="1391352" cy="415832"/>
          </a:xfrm>
        </p:grpSpPr>
        <p:sp>
          <p:nvSpPr>
            <p:cNvPr id="33" name="TextBox 32">
              <a:extLst>
                <a:ext uri="{FF2B5EF4-FFF2-40B4-BE49-F238E27FC236}">
                  <a16:creationId xmlns:a16="http://schemas.microsoft.com/office/drawing/2014/main" id="{112CDE09-4A92-4D01-85E0-D3EFDEDC5E0D}"/>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1</a:t>
              </a:r>
            </a:p>
          </p:txBody>
        </p:sp>
        <p:cxnSp>
          <p:nvCxnSpPr>
            <p:cNvPr id="60" name="Straight Connector 59">
              <a:extLst>
                <a:ext uri="{FF2B5EF4-FFF2-40B4-BE49-F238E27FC236}">
                  <a16:creationId xmlns:a16="http://schemas.microsoft.com/office/drawing/2014/main" id="{19C0233C-6153-43DE-BD8E-1AA10D4C9794}"/>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C0296C8-4A57-427F-9F12-48A38E8AEF8A}"/>
              </a:ext>
            </a:extLst>
          </p:cNvPr>
          <p:cNvGrpSpPr/>
          <p:nvPr/>
        </p:nvGrpSpPr>
        <p:grpSpPr>
          <a:xfrm>
            <a:off x="2902682" y="2780263"/>
            <a:ext cx="1390956" cy="415714"/>
            <a:chOff x="588263" y="2449687"/>
            <a:chExt cx="1391352" cy="415832"/>
          </a:xfrm>
        </p:grpSpPr>
        <p:sp>
          <p:nvSpPr>
            <p:cNvPr id="65" name="TextBox 64">
              <a:extLst>
                <a:ext uri="{FF2B5EF4-FFF2-40B4-BE49-F238E27FC236}">
                  <a16:creationId xmlns:a16="http://schemas.microsoft.com/office/drawing/2014/main" id="{3F1AD7AF-8B07-40EC-A935-5887E648CAD5}"/>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2</a:t>
              </a:r>
            </a:p>
          </p:txBody>
        </p:sp>
        <p:cxnSp>
          <p:nvCxnSpPr>
            <p:cNvPr id="66" name="Straight Connector 65">
              <a:extLst>
                <a:ext uri="{FF2B5EF4-FFF2-40B4-BE49-F238E27FC236}">
                  <a16:creationId xmlns:a16="http://schemas.microsoft.com/office/drawing/2014/main" id="{B87486F9-9073-458B-9551-302216F2DD4E}"/>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D1CD5DD7-BB01-46D2-BD78-3C16BED0435E}"/>
              </a:ext>
            </a:extLst>
          </p:cNvPr>
          <p:cNvGrpSpPr/>
          <p:nvPr/>
        </p:nvGrpSpPr>
        <p:grpSpPr>
          <a:xfrm>
            <a:off x="7603387" y="2780263"/>
            <a:ext cx="1390956" cy="415714"/>
            <a:chOff x="588263" y="2449687"/>
            <a:chExt cx="1391352" cy="415832"/>
          </a:xfrm>
        </p:grpSpPr>
        <p:sp>
          <p:nvSpPr>
            <p:cNvPr id="68" name="TextBox 67">
              <a:extLst>
                <a:ext uri="{FF2B5EF4-FFF2-40B4-BE49-F238E27FC236}">
                  <a16:creationId xmlns:a16="http://schemas.microsoft.com/office/drawing/2014/main" id="{53F1C53D-0841-48F2-B8A4-AE1EAB8546EC}"/>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3</a:t>
              </a:r>
            </a:p>
          </p:txBody>
        </p:sp>
        <p:cxnSp>
          <p:nvCxnSpPr>
            <p:cNvPr id="69" name="Straight Connector 68">
              <a:extLst>
                <a:ext uri="{FF2B5EF4-FFF2-40B4-BE49-F238E27FC236}">
                  <a16:creationId xmlns:a16="http://schemas.microsoft.com/office/drawing/2014/main" id="{90A34017-7499-4B1F-92EA-EF325EED1346}"/>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0C4B5C4-14F3-4576-80EA-E39AA91BC9FC}"/>
              </a:ext>
            </a:extLst>
          </p:cNvPr>
          <p:cNvGrpSpPr/>
          <p:nvPr/>
        </p:nvGrpSpPr>
        <p:grpSpPr>
          <a:xfrm>
            <a:off x="2818374" y="3611048"/>
            <a:ext cx="1804845" cy="1096812"/>
            <a:chOff x="2874413" y="5721152"/>
            <a:chExt cx="1841297" cy="1118964"/>
          </a:xfrm>
        </p:grpSpPr>
        <p:grpSp>
          <p:nvGrpSpPr>
            <p:cNvPr id="70" name="Group 69">
              <a:extLst>
                <a:ext uri="{FF2B5EF4-FFF2-40B4-BE49-F238E27FC236}">
                  <a16:creationId xmlns:a16="http://schemas.microsoft.com/office/drawing/2014/main" id="{96F36F75-636E-4CBA-8152-22326A095EFA}"/>
                </a:ext>
              </a:extLst>
            </p:cNvPr>
            <p:cNvGrpSpPr/>
            <p:nvPr/>
          </p:nvGrpSpPr>
          <p:grpSpPr>
            <a:xfrm>
              <a:off x="3175505" y="5721152"/>
              <a:ext cx="988887" cy="772650"/>
              <a:chOff x="4289998" y="4657336"/>
              <a:chExt cx="988887" cy="772650"/>
            </a:xfrm>
          </p:grpSpPr>
          <p:sp>
            <p:nvSpPr>
              <p:cNvPr id="73" name="Freeform 5">
                <a:extLst>
                  <a:ext uri="{FF2B5EF4-FFF2-40B4-BE49-F238E27FC236}">
                    <a16:creationId xmlns:a16="http://schemas.microsoft.com/office/drawing/2014/main" id="{1D9A7CD8-F511-455D-8957-2ACF62E08F71}"/>
                  </a:ext>
                </a:extLst>
              </p:cNvPr>
              <p:cNvSpPr>
                <a:spLocks/>
              </p:cNvSpPr>
              <p:nvPr/>
            </p:nvSpPr>
            <p:spPr bwMode="auto">
              <a:xfrm>
                <a:off x="4289998" y="4657336"/>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pic>
            <p:nvPicPr>
              <p:cNvPr id="74" name="Picture 73">
                <a:extLst>
                  <a:ext uri="{FF2B5EF4-FFF2-40B4-BE49-F238E27FC236}">
                    <a16:creationId xmlns:a16="http://schemas.microsoft.com/office/drawing/2014/main" id="{4022037E-010C-4A4F-9D25-885240D2286D}"/>
                  </a:ext>
                </a:extLst>
              </p:cNvPr>
              <p:cNvPicPr>
                <a:picLocks noChangeAspect="1"/>
              </p:cNvPicPr>
              <p:nvPr/>
            </p:nvPicPr>
            <p:blipFill>
              <a:blip r:embed="rId3"/>
              <a:stretch>
                <a:fillRect/>
              </a:stretch>
            </p:blipFill>
            <p:spPr>
              <a:xfrm>
                <a:off x="4550808" y="4725546"/>
                <a:ext cx="466214" cy="466214"/>
              </a:xfrm>
              <a:prstGeom prst="rect">
                <a:avLst/>
              </a:prstGeom>
            </p:spPr>
          </p:pic>
        </p:grpSp>
        <p:sp>
          <p:nvSpPr>
            <p:cNvPr id="83" name="Rectangle 82">
              <a:extLst>
                <a:ext uri="{FF2B5EF4-FFF2-40B4-BE49-F238E27FC236}">
                  <a16:creationId xmlns:a16="http://schemas.microsoft.com/office/drawing/2014/main" id="{A8893E5B-FB74-4D3B-8982-D03D5B4ECCB7}"/>
                </a:ext>
              </a:extLst>
            </p:cNvPr>
            <p:cNvSpPr/>
            <p:nvPr/>
          </p:nvSpPr>
          <p:spPr>
            <a:xfrm>
              <a:off x="2874413" y="6651704"/>
              <a:ext cx="1841297" cy="188412"/>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defTabSz="913841">
                <a:spcBef>
                  <a:spcPct val="20000"/>
                </a:spcBef>
                <a:buSzPct val="90000"/>
                <a:defRPr/>
              </a:pPr>
              <a:r>
                <a:rPr lang="en-US" sz="1200" dirty="0">
                  <a:solidFill>
                    <a:srgbClr val="0D0D0D"/>
                  </a:solidFill>
                  <a:latin typeface="Segoe UI Semibold"/>
                </a:rPr>
                <a:t>Sign-in with AAD account</a:t>
              </a:r>
            </a:p>
          </p:txBody>
        </p:sp>
      </p:grpSp>
      <p:grpSp>
        <p:nvGrpSpPr>
          <p:cNvPr id="10" name="Group 9">
            <a:extLst>
              <a:ext uri="{FF2B5EF4-FFF2-40B4-BE49-F238E27FC236}">
                <a16:creationId xmlns:a16="http://schemas.microsoft.com/office/drawing/2014/main" id="{C38BF83B-F371-43EA-B5D1-6D46BC780338}"/>
              </a:ext>
            </a:extLst>
          </p:cNvPr>
          <p:cNvGrpSpPr/>
          <p:nvPr/>
        </p:nvGrpSpPr>
        <p:grpSpPr>
          <a:xfrm>
            <a:off x="791536" y="3611044"/>
            <a:ext cx="1350958" cy="1281458"/>
            <a:chOff x="806639" y="5721152"/>
            <a:chExt cx="1378243" cy="1307340"/>
          </a:xfrm>
        </p:grpSpPr>
        <p:grpSp>
          <p:nvGrpSpPr>
            <p:cNvPr id="6" name="Group 5">
              <a:extLst>
                <a:ext uri="{FF2B5EF4-FFF2-40B4-BE49-F238E27FC236}">
                  <a16:creationId xmlns:a16="http://schemas.microsoft.com/office/drawing/2014/main" id="{033ADA92-A2F3-432E-A883-C7C81D9CAC3B}"/>
                </a:ext>
              </a:extLst>
            </p:cNvPr>
            <p:cNvGrpSpPr/>
            <p:nvPr/>
          </p:nvGrpSpPr>
          <p:grpSpPr>
            <a:xfrm>
              <a:off x="806639" y="5721152"/>
              <a:ext cx="988887" cy="772650"/>
              <a:chOff x="2168173" y="5427112"/>
              <a:chExt cx="988887" cy="772650"/>
            </a:xfrm>
          </p:grpSpPr>
          <p:sp>
            <p:nvSpPr>
              <p:cNvPr id="40" name="Freeform 5">
                <a:extLst>
                  <a:ext uri="{FF2B5EF4-FFF2-40B4-BE49-F238E27FC236}">
                    <a16:creationId xmlns:a16="http://schemas.microsoft.com/office/drawing/2014/main" id="{491C246F-4EDC-453C-A993-E9FDD9631544}"/>
                  </a:ext>
                </a:extLst>
              </p:cNvPr>
              <p:cNvSpPr>
                <a:spLocks/>
              </p:cNvSpPr>
              <p:nvPr/>
            </p:nvSpPr>
            <p:spPr bwMode="auto">
              <a:xfrm>
                <a:off x="2168173" y="5427112"/>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45" name="Rectangle 44">
                <a:extLst>
                  <a:ext uri="{FF2B5EF4-FFF2-40B4-BE49-F238E27FC236}">
                    <a16:creationId xmlns:a16="http://schemas.microsoft.com/office/drawing/2014/main" id="{75C26B31-9642-4F6C-8F49-752F24256609}"/>
                  </a:ext>
                </a:extLst>
              </p:cNvPr>
              <p:cNvSpPr/>
              <p:nvPr/>
            </p:nvSpPr>
            <p:spPr>
              <a:xfrm>
                <a:off x="2308595" y="5478717"/>
                <a:ext cx="708044" cy="542399"/>
              </a:xfrm>
              <a:prstGeom prst="rect">
                <a:avLst/>
              </a:prstGeom>
            </p:spPr>
            <p:txBody>
              <a:bodyPr wrap="square">
                <a:spAutoFit/>
              </a:bodyPr>
              <a:lstStyle/>
              <a:p>
                <a:pPr algn="ctr" defTabSz="932205">
                  <a:defRPr/>
                </a:pPr>
                <a:r>
                  <a:rPr lang="en-US" sz="1400" dirty="0">
                    <a:solidFill>
                      <a:srgbClr val="FFFFFF"/>
                    </a:solidFill>
                    <a:latin typeface="Segoe UI Semibold"/>
                  </a:rPr>
                  <a:t>10 </a:t>
                </a:r>
                <a:br>
                  <a:rPr lang="en-US" sz="1400" dirty="0">
                    <a:solidFill>
                      <a:srgbClr val="FFFFFF"/>
                    </a:solidFill>
                    <a:latin typeface="Segoe UI Semibold"/>
                  </a:rPr>
                </a:br>
                <a:r>
                  <a:rPr lang="en-US" sz="1400" dirty="0">
                    <a:solidFill>
                      <a:srgbClr val="FFFFFF"/>
                    </a:solidFill>
                    <a:latin typeface="Segoe UI Semibold"/>
                  </a:rPr>
                  <a:t>Pro</a:t>
                </a:r>
              </a:p>
            </p:txBody>
          </p:sp>
        </p:grpSp>
        <p:sp>
          <p:nvSpPr>
            <p:cNvPr id="88" name="Rectangle 87">
              <a:extLst>
                <a:ext uri="{FF2B5EF4-FFF2-40B4-BE49-F238E27FC236}">
                  <a16:creationId xmlns:a16="http://schemas.microsoft.com/office/drawing/2014/main" id="{553F818F-576B-4311-ADBB-88778A10F5F3}"/>
                </a:ext>
              </a:extLst>
            </p:cNvPr>
            <p:cNvSpPr/>
            <p:nvPr/>
          </p:nvSpPr>
          <p:spPr>
            <a:xfrm>
              <a:off x="820611" y="6651701"/>
              <a:ext cx="1364271" cy="376791"/>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defTabSz="913841">
                <a:spcBef>
                  <a:spcPct val="20000"/>
                </a:spcBef>
                <a:buSzPct val="90000"/>
                <a:defRPr/>
              </a:pPr>
              <a:r>
                <a:rPr lang="en-US" sz="1200" dirty="0">
                  <a:solidFill>
                    <a:srgbClr val="0D0D0D"/>
                  </a:solidFill>
                  <a:latin typeface="Segoe UI Semibold"/>
                </a:rPr>
                <a:t>Upgrade to Windows 10 Pro</a:t>
              </a:r>
            </a:p>
          </p:txBody>
        </p:sp>
      </p:grpSp>
      <p:grpSp>
        <p:nvGrpSpPr>
          <p:cNvPr id="12" name="Group 11">
            <a:extLst>
              <a:ext uri="{FF2B5EF4-FFF2-40B4-BE49-F238E27FC236}">
                <a16:creationId xmlns:a16="http://schemas.microsoft.com/office/drawing/2014/main" id="{19932D92-8E40-40EB-9C33-35E85059903E}"/>
              </a:ext>
            </a:extLst>
          </p:cNvPr>
          <p:cNvGrpSpPr/>
          <p:nvPr/>
        </p:nvGrpSpPr>
        <p:grpSpPr>
          <a:xfrm>
            <a:off x="7854659" y="3048858"/>
            <a:ext cx="3220618" cy="2028315"/>
            <a:chOff x="8012415" y="5147608"/>
            <a:chExt cx="3285664" cy="2069281"/>
          </a:xfrm>
        </p:grpSpPr>
        <p:grpSp>
          <p:nvGrpSpPr>
            <p:cNvPr id="76" name="Group 75">
              <a:extLst>
                <a:ext uri="{FF2B5EF4-FFF2-40B4-BE49-F238E27FC236}">
                  <a16:creationId xmlns:a16="http://schemas.microsoft.com/office/drawing/2014/main" id="{AA9BAED9-1B7B-4751-8A00-8CC9BE9DE9CB}"/>
                </a:ext>
              </a:extLst>
            </p:cNvPr>
            <p:cNvGrpSpPr/>
            <p:nvPr/>
          </p:nvGrpSpPr>
          <p:grpSpPr>
            <a:xfrm>
              <a:off x="8012415" y="5657200"/>
              <a:ext cx="1266134" cy="886800"/>
              <a:chOff x="8677616" y="3212526"/>
              <a:chExt cx="1266134" cy="886800"/>
            </a:xfrm>
          </p:grpSpPr>
          <p:grpSp>
            <p:nvGrpSpPr>
              <p:cNvPr id="78" name="Group 77">
                <a:extLst>
                  <a:ext uri="{FF2B5EF4-FFF2-40B4-BE49-F238E27FC236}">
                    <a16:creationId xmlns:a16="http://schemas.microsoft.com/office/drawing/2014/main" id="{742895B8-1D93-4CB8-9E0C-ABBB8C883D32}"/>
                  </a:ext>
                </a:extLst>
              </p:cNvPr>
              <p:cNvGrpSpPr/>
              <p:nvPr/>
            </p:nvGrpSpPr>
            <p:grpSpPr>
              <a:xfrm>
                <a:off x="8677616" y="3326676"/>
                <a:ext cx="988887" cy="772650"/>
                <a:chOff x="4442398" y="3473882"/>
                <a:chExt cx="988887" cy="772650"/>
              </a:xfrm>
            </p:grpSpPr>
            <p:sp>
              <p:nvSpPr>
                <p:cNvPr id="80" name="Freeform 5">
                  <a:extLst>
                    <a:ext uri="{FF2B5EF4-FFF2-40B4-BE49-F238E27FC236}">
                      <a16:creationId xmlns:a16="http://schemas.microsoft.com/office/drawing/2014/main" id="{EBBF14D0-4B10-40D9-92E4-EF3536668814}"/>
                    </a:ext>
                  </a:extLst>
                </p:cNvPr>
                <p:cNvSpPr>
                  <a:spLocks/>
                </p:cNvSpPr>
                <p:nvPr/>
              </p:nvSpPr>
              <p:spPr bwMode="auto">
                <a:xfrm>
                  <a:off x="4442398" y="3473882"/>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pic>
              <p:nvPicPr>
                <p:cNvPr id="81" name="Picture 80">
                  <a:extLst>
                    <a:ext uri="{FF2B5EF4-FFF2-40B4-BE49-F238E27FC236}">
                      <a16:creationId xmlns:a16="http://schemas.microsoft.com/office/drawing/2014/main" id="{0C744696-66CE-4D75-BDE3-947194F202DA}"/>
                    </a:ext>
                  </a:extLst>
                </p:cNvPr>
                <p:cNvPicPr>
                  <a:picLocks noChangeAspect="1"/>
                </p:cNvPicPr>
                <p:nvPr/>
              </p:nvPicPr>
              <p:blipFill>
                <a:blip r:embed="rId3"/>
                <a:stretch>
                  <a:fillRect/>
                </a:stretch>
              </p:blipFill>
              <p:spPr>
                <a:xfrm>
                  <a:off x="4703208" y="3542092"/>
                  <a:ext cx="466214" cy="466214"/>
                </a:xfrm>
                <a:prstGeom prst="rect">
                  <a:avLst/>
                </a:prstGeom>
              </p:spPr>
            </p:pic>
          </p:grpSp>
          <p:pic>
            <p:nvPicPr>
              <p:cNvPr id="79" name="Picture 78">
                <a:extLst>
                  <a:ext uri="{FF2B5EF4-FFF2-40B4-BE49-F238E27FC236}">
                    <a16:creationId xmlns:a16="http://schemas.microsoft.com/office/drawing/2014/main" id="{156EA064-6F87-49D5-A375-0A288438F092}"/>
                  </a:ext>
                </a:extLst>
              </p:cNvPr>
              <p:cNvPicPr>
                <a:picLocks noChangeAspect="1"/>
              </p:cNvPicPr>
              <p:nvPr/>
            </p:nvPicPr>
            <p:blipFill>
              <a:blip r:embed="rId4"/>
              <a:stretch>
                <a:fillRect/>
              </a:stretch>
            </p:blipFill>
            <p:spPr>
              <a:xfrm>
                <a:off x="9537350" y="3212526"/>
                <a:ext cx="406400" cy="406400"/>
              </a:xfrm>
              <a:prstGeom prst="rect">
                <a:avLst/>
              </a:prstGeom>
            </p:spPr>
          </p:pic>
        </p:grpSp>
        <p:sp>
          <p:nvSpPr>
            <p:cNvPr id="93" name="Rectangle 92">
              <a:extLst>
                <a:ext uri="{FF2B5EF4-FFF2-40B4-BE49-F238E27FC236}">
                  <a16:creationId xmlns:a16="http://schemas.microsoft.com/office/drawing/2014/main" id="{9BD68B66-66C0-448E-89BC-D38737951775}"/>
                </a:ext>
              </a:extLst>
            </p:cNvPr>
            <p:cNvSpPr/>
            <p:nvPr/>
          </p:nvSpPr>
          <p:spPr>
            <a:xfrm>
              <a:off x="8012415" y="6651702"/>
              <a:ext cx="1643249" cy="565187"/>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defTabSz="913841">
                <a:spcBef>
                  <a:spcPct val="20000"/>
                </a:spcBef>
                <a:buSzPct val="90000"/>
                <a:defRPr/>
              </a:pPr>
              <a:r>
                <a:rPr lang="en-US" sz="1200" dirty="0">
                  <a:solidFill>
                    <a:srgbClr val="0D0D0D"/>
                  </a:solidFill>
                  <a:latin typeface="Segoe UI Semibold"/>
                </a:rPr>
                <a:t>Device under </a:t>
              </a:r>
              <a:br>
                <a:rPr lang="en-US" sz="1200" dirty="0">
                  <a:solidFill>
                    <a:srgbClr val="0D0D0D"/>
                  </a:solidFill>
                  <a:latin typeface="Segoe UI Semibold"/>
                </a:rPr>
              </a:br>
              <a:r>
                <a:rPr lang="en-US" sz="1200" dirty="0">
                  <a:solidFill>
                    <a:srgbClr val="0D0D0D"/>
                  </a:solidFill>
                  <a:latin typeface="Segoe UI Semibold"/>
                </a:rPr>
                <a:t>Microsoft 365 Business management </a:t>
              </a:r>
            </a:p>
          </p:txBody>
        </p:sp>
        <p:cxnSp>
          <p:nvCxnSpPr>
            <p:cNvPr id="96" name="Straight Arrow Connector 95">
              <a:extLst>
                <a:ext uri="{FF2B5EF4-FFF2-40B4-BE49-F238E27FC236}">
                  <a16:creationId xmlns:a16="http://schemas.microsoft.com/office/drawing/2014/main" id="{028182F2-470B-4860-A026-BA787A73EED3}"/>
                </a:ext>
              </a:extLst>
            </p:cNvPr>
            <p:cNvCxnSpPr>
              <a:cxnSpLocks/>
            </p:cNvCxnSpPr>
            <p:nvPr/>
          </p:nvCxnSpPr>
          <p:spPr>
            <a:xfrm flipV="1">
              <a:off x="9291584" y="5861912"/>
              <a:ext cx="615177" cy="245565"/>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2E1EF1C-258D-465B-90B0-7915E70B5B2A}"/>
                </a:ext>
              </a:extLst>
            </p:cNvPr>
            <p:cNvGrpSpPr/>
            <p:nvPr/>
          </p:nvGrpSpPr>
          <p:grpSpPr>
            <a:xfrm>
              <a:off x="9991925" y="5147608"/>
              <a:ext cx="1306154" cy="780606"/>
              <a:chOff x="2631347" y="4067605"/>
              <a:chExt cx="1306154" cy="780606"/>
            </a:xfrm>
          </p:grpSpPr>
          <p:sp>
            <p:nvSpPr>
              <p:cNvPr id="102" name="Freeform: Shape 101">
                <a:extLst>
                  <a:ext uri="{FF2B5EF4-FFF2-40B4-BE49-F238E27FC236}">
                    <a16:creationId xmlns:a16="http://schemas.microsoft.com/office/drawing/2014/main" id="{1230C7D3-D189-40A1-800B-EB2C036CBAF8}"/>
                  </a:ext>
                </a:extLst>
              </p:cNvPr>
              <p:cNvSpPr/>
              <p:nvPr/>
            </p:nvSpPr>
            <p:spPr bwMode="auto">
              <a:xfrm flipV="1">
                <a:off x="2631347" y="4067605"/>
                <a:ext cx="1306154" cy="780606"/>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defRPr/>
                </a:pPr>
                <a:endParaRPr lang="en-US" sz="1836" dirty="0">
                  <a:solidFill>
                    <a:srgbClr val="505050"/>
                  </a:solidFill>
                  <a:latin typeface="Segoe UI Semilight"/>
                </a:endParaRPr>
              </a:p>
            </p:txBody>
          </p:sp>
          <p:pic>
            <p:nvPicPr>
              <p:cNvPr id="103" name="Picture 102">
                <a:extLst>
                  <a:ext uri="{FF2B5EF4-FFF2-40B4-BE49-F238E27FC236}">
                    <a16:creationId xmlns:a16="http://schemas.microsoft.com/office/drawing/2014/main" id="{3F12CC59-4ED5-48A4-97B0-E2F13830902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7425" y="4309906"/>
                <a:ext cx="433999" cy="433999"/>
              </a:xfrm>
              <a:prstGeom prst="rect">
                <a:avLst/>
              </a:prstGeom>
              <a:ln w="28575">
                <a:noFill/>
              </a:ln>
            </p:spPr>
          </p:pic>
        </p:grpSp>
      </p:grpSp>
      <p:pic>
        <p:nvPicPr>
          <p:cNvPr id="39" name="Picture 38">
            <a:extLst>
              <a:ext uri="{FF2B5EF4-FFF2-40B4-BE49-F238E27FC236}">
                <a16:creationId xmlns:a16="http://schemas.microsoft.com/office/drawing/2014/main" id="{587599F0-367F-42A2-BA2B-03B5C425DBB8}"/>
              </a:ext>
            </a:extLst>
          </p:cNvPr>
          <p:cNvPicPr>
            <a:picLocks noChangeAspect="1"/>
          </p:cNvPicPr>
          <p:nvPr/>
        </p:nvPicPr>
        <p:blipFill>
          <a:blip r:embed="rId6"/>
          <a:stretch>
            <a:fillRect/>
          </a:stretch>
        </p:blipFill>
        <p:spPr>
          <a:xfrm>
            <a:off x="2171882" y="3701601"/>
            <a:ext cx="537775" cy="537775"/>
          </a:xfrm>
          <a:prstGeom prst="rect">
            <a:avLst/>
          </a:prstGeom>
        </p:spPr>
      </p:pic>
    </p:spTree>
    <p:extLst>
      <p:ext uri="{BB962C8B-B14F-4D97-AF65-F5344CB8AC3E}">
        <p14:creationId xmlns:p14="http://schemas.microsoft.com/office/powerpoint/2010/main" val="417797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1.45833E-6 -0.08033 L 1.45833E-6 1.85185E-6 " pathEditMode="relative" rAng="0" ptsTypes="AA">
                                      <p:cBhvr>
                                        <p:cTn id="9" dur="500" fill="hold"/>
                                        <p:tgtEl>
                                          <p:spTgt spid="4"/>
                                        </p:tgtEl>
                                        <p:attrNameLst>
                                          <p:attrName>ppt_x</p:attrName>
                                          <p:attrName>ppt_y</p:attrName>
                                        </p:attrNameLst>
                                      </p:cBhvr>
                                      <p:rCtr x="0" y="4005"/>
                                    </p:animMotion>
                                  </p:childTnLst>
                                </p:cTn>
                              </p:par>
                              <p:par>
                                <p:cTn id="10" presetID="2" presetClass="entr" presetSubtype="4"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ppt_x"/>
                                          </p:val>
                                        </p:tav>
                                        <p:tav tm="100000">
                                          <p:val>
                                            <p:strVal val="#ppt_x"/>
                                          </p:val>
                                        </p:tav>
                                      </p:tavLst>
                                    </p:anim>
                                    <p:anim calcmode="lin" valueType="num">
                                      <p:cBhvr additive="base">
                                        <p:cTn id="13"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63" presetClass="path" presetSubtype="0" decel="100000" fill="hold" nodeType="withEffect">
                                  <p:stCondLst>
                                    <p:cond delay="0"/>
                                  </p:stCondLst>
                                  <p:childTnLst>
                                    <p:animMotion origin="layout" path="M -0.06536 1.48148E-6 L -2.08333E-6 1.48148E-6 " pathEditMode="relative" rAng="0" ptsTypes="AA">
                                      <p:cBhvr>
                                        <p:cTn id="20" dur="500" fill="hold"/>
                                        <p:tgtEl>
                                          <p:spTgt spid="39"/>
                                        </p:tgtEl>
                                        <p:attrNameLst>
                                          <p:attrName>ppt_x</p:attrName>
                                          <p:attrName>ppt_y</p:attrName>
                                        </p:attrNameLst>
                                      </p:cBhvr>
                                      <p:rCtr x="3268" y="0"/>
                                    </p:animMotion>
                                  </p:childTnLst>
                                </p:cTn>
                              </p:par>
                              <p:par>
                                <p:cTn id="21" presetID="10" presetClass="entr" presetSubtype="0" fill="hold" nodeType="withEffect">
                                  <p:stCondLst>
                                    <p:cond delay="25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par>
                                <p:cTn id="24" presetID="63" presetClass="path" presetSubtype="0" decel="100000" fill="hold" nodeType="withEffect">
                                  <p:stCondLst>
                                    <p:cond delay="250"/>
                                  </p:stCondLst>
                                  <p:childTnLst>
                                    <p:animMotion origin="layout" path="M -2.08333E-6 -0.08033 L -2.08333E-6 1.85185E-6 " pathEditMode="relative" rAng="0" ptsTypes="AA">
                                      <p:cBhvr>
                                        <p:cTn id="25" dur="500" fill="hold"/>
                                        <p:tgtEl>
                                          <p:spTgt spid="64"/>
                                        </p:tgtEl>
                                        <p:attrNameLst>
                                          <p:attrName>ppt_x</p:attrName>
                                          <p:attrName>ppt_y</p:attrName>
                                        </p:attrNameLst>
                                      </p:cBhvr>
                                      <p:rCtr x="0" y="4005"/>
                                    </p:animMotion>
                                  </p:childTnLst>
                                </p:cTn>
                              </p:par>
                              <p:par>
                                <p:cTn id="26" presetID="2" presetClass="entr" presetSubtype="4" decel="100000" fill="hold" nodeType="withEffect">
                                  <p:stCondLst>
                                    <p:cond delay="25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750" fill="hold"/>
                                        <p:tgtEl>
                                          <p:spTgt spid="11"/>
                                        </p:tgtEl>
                                        <p:attrNameLst>
                                          <p:attrName>ppt_x</p:attrName>
                                        </p:attrNameLst>
                                      </p:cBhvr>
                                      <p:tavLst>
                                        <p:tav tm="0">
                                          <p:val>
                                            <p:strVal val="#ppt_x"/>
                                          </p:val>
                                        </p:tav>
                                        <p:tav tm="100000">
                                          <p:val>
                                            <p:strVal val="#ppt_x"/>
                                          </p:val>
                                        </p:tav>
                                      </p:tavLst>
                                    </p:anim>
                                    <p:anim calcmode="lin" valueType="num">
                                      <p:cBhvr additive="base">
                                        <p:cTn id="29" dur="75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63" presetClass="path" presetSubtype="0" decel="100000" fill="hold" nodeType="withEffect">
                                  <p:stCondLst>
                                    <p:cond delay="0"/>
                                  </p:stCondLst>
                                  <p:childTnLst>
                                    <p:animMotion origin="layout" path="M 8.33333E-7 -0.08033 L 8.33333E-7 1.85185E-6 " pathEditMode="relative" rAng="0" ptsTypes="AA">
                                      <p:cBhvr>
                                        <p:cTn id="40" dur="500" fill="hold"/>
                                        <p:tgtEl>
                                          <p:spTgt spid="67"/>
                                        </p:tgtEl>
                                        <p:attrNameLst>
                                          <p:attrName>ppt_x</p:attrName>
                                          <p:attrName>ppt_y</p:attrName>
                                        </p:attrNameLst>
                                      </p:cBhvr>
                                      <p:rCtr x="0" y="4005"/>
                                    </p:animMotion>
                                  </p:childTnLst>
                                </p:cTn>
                              </p:par>
                              <p:par>
                                <p:cTn id="41" presetID="2" presetClass="entr" presetSubtype="4" decel="10000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750" fill="hold"/>
                                        <p:tgtEl>
                                          <p:spTgt spid="12"/>
                                        </p:tgtEl>
                                        <p:attrNameLst>
                                          <p:attrName>ppt_x</p:attrName>
                                        </p:attrNameLst>
                                      </p:cBhvr>
                                      <p:tavLst>
                                        <p:tav tm="0">
                                          <p:val>
                                            <p:strVal val="#ppt_x"/>
                                          </p:val>
                                        </p:tav>
                                        <p:tav tm="100000">
                                          <p:val>
                                            <p:strVal val="#ppt_x"/>
                                          </p:val>
                                        </p:tav>
                                      </p:tavLst>
                                    </p:anim>
                                    <p:anim calcmode="lin" valueType="num">
                                      <p:cBhvr additive="base">
                                        <p:cTn id="4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0487B3-F2B3-4D25-B43C-1C7C8189CC4B}"/>
              </a:ext>
            </a:extLst>
          </p:cNvPr>
          <p:cNvSpPr>
            <a:spLocks noGrp="1"/>
          </p:cNvSpPr>
          <p:nvPr>
            <p:ph type="title"/>
          </p:nvPr>
        </p:nvSpPr>
        <p:spPr/>
        <p:txBody>
          <a:bodyPr/>
          <a:lstStyle/>
          <a:p>
            <a:r>
              <a:rPr lang="en-US"/>
              <a:t>Different methods to Azure AD Join</a:t>
            </a:r>
          </a:p>
        </p:txBody>
      </p:sp>
      <p:pic>
        <p:nvPicPr>
          <p:cNvPr id="4" name="Picture 3">
            <a:extLst>
              <a:ext uri="{FF2B5EF4-FFF2-40B4-BE49-F238E27FC236}">
                <a16:creationId xmlns:a16="http://schemas.microsoft.com/office/drawing/2014/main" id="{213F2F02-1885-41BF-BDC9-E0B8BFA01677}"/>
              </a:ext>
            </a:extLst>
          </p:cNvPr>
          <p:cNvPicPr>
            <a:picLocks noChangeAspect="1"/>
          </p:cNvPicPr>
          <p:nvPr/>
        </p:nvPicPr>
        <p:blipFill>
          <a:blip r:embed="rId3"/>
          <a:stretch>
            <a:fillRect/>
          </a:stretch>
        </p:blipFill>
        <p:spPr>
          <a:xfrm>
            <a:off x="588263" y="2574758"/>
            <a:ext cx="2984824" cy="2206554"/>
          </a:xfrm>
          <a:prstGeom prst="rect">
            <a:avLst/>
          </a:prstGeom>
          <a:ln>
            <a:solidFill>
              <a:schemeClr val="bg2">
                <a:lumMod val="90000"/>
              </a:schemeClr>
            </a:solidFill>
          </a:ln>
        </p:spPr>
      </p:pic>
      <p:sp>
        <p:nvSpPr>
          <p:cNvPr id="5" name="Rectangle 4">
            <a:extLst>
              <a:ext uri="{FF2B5EF4-FFF2-40B4-BE49-F238E27FC236}">
                <a16:creationId xmlns:a16="http://schemas.microsoft.com/office/drawing/2014/main" id="{9FBC6821-21F0-4DD9-AC16-25657A65C28B}"/>
              </a:ext>
            </a:extLst>
          </p:cNvPr>
          <p:cNvSpPr/>
          <p:nvPr/>
        </p:nvSpPr>
        <p:spPr>
          <a:xfrm>
            <a:off x="588263" y="2032767"/>
            <a:ext cx="2730471" cy="430887"/>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marL="0" marR="0" lvl="0" indent="0" defTabSz="914192" rtl="0" eaLnBrk="1" fontAlgn="auto" latinLnBrk="0" hangingPunct="1">
              <a:lnSpc>
                <a:spcPct val="100000"/>
              </a:lnSpc>
              <a:spcBef>
                <a:spcPct val="20000"/>
              </a:spcBef>
              <a:spcAft>
                <a:spcPts val="0"/>
              </a:spcAft>
              <a:buClrTx/>
              <a:buSzPct val="90000"/>
              <a:buFontTx/>
              <a:buNone/>
              <a:tabLst/>
              <a:defRPr/>
            </a:pPr>
            <a:r>
              <a:rPr lang="en-US" sz="1400" dirty="0">
                <a:solidFill>
                  <a:schemeClr val="tx2"/>
                </a:solidFill>
                <a:latin typeface="Segoe UI Semibold"/>
              </a:rPr>
              <a:t>Autopilot/Windows OOBE </a:t>
            </a:r>
            <a:br>
              <a:rPr lang="en-US" sz="1400" dirty="0">
                <a:solidFill>
                  <a:schemeClr val="tx2"/>
                </a:solidFill>
                <a:latin typeface="Segoe UI Semibold"/>
              </a:rPr>
            </a:br>
            <a:r>
              <a:rPr lang="en-US" sz="1400" dirty="0">
                <a:solidFill>
                  <a:schemeClr val="tx2"/>
                </a:solidFill>
              </a:rPr>
              <a:t>(new device)</a:t>
            </a:r>
            <a:endParaRPr kumimoji="0" lang="en-US" sz="1400" b="0" i="0" u="none" strike="noStrike" kern="1200" cap="none" spc="0" normalizeH="0" baseline="0" noProof="0" dirty="0">
              <a:ln>
                <a:noFill/>
              </a:ln>
              <a:solidFill>
                <a:schemeClr val="tx2"/>
              </a:solidFill>
              <a:effectLst/>
              <a:uLnTx/>
              <a:uFillTx/>
            </a:endParaRPr>
          </a:p>
        </p:txBody>
      </p:sp>
      <p:pic>
        <p:nvPicPr>
          <p:cNvPr id="6" name="Picture 5">
            <a:extLst>
              <a:ext uri="{FF2B5EF4-FFF2-40B4-BE49-F238E27FC236}">
                <a16:creationId xmlns:a16="http://schemas.microsoft.com/office/drawing/2014/main" id="{F484CEF2-ACBC-4FB6-BB72-BECAF1182CD6}"/>
              </a:ext>
            </a:extLst>
          </p:cNvPr>
          <p:cNvPicPr>
            <a:picLocks noChangeAspect="1"/>
          </p:cNvPicPr>
          <p:nvPr/>
        </p:nvPicPr>
        <p:blipFill>
          <a:blip r:embed="rId4"/>
          <a:stretch>
            <a:fillRect/>
          </a:stretch>
        </p:blipFill>
        <p:spPr>
          <a:xfrm>
            <a:off x="4164642" y="2574758"/>
            <a:ext cx="2934399" cy="2206554"/>
          </a:xfrm>
          <a:prstGeom prst="rect">
            <a:avLst/>
          </a:prstGeom>
          <a:ln>
            <a:solidFill>
              <a:schemeClr val="bg2">
                <a:lumMod val="90000"/>
              </a:schemeClr>
            </a:solidFill>
          </a:ln>
        </p:spPr>
      </p:pic>
      <p:sp>
        <p:nvSpPr>
          <p:cNvPr id="7" name="Rectangle 6">
            <a:extLst>
              <a:ext uri="{FF2B5EF4-FFF2-40B4-BE49-F238E27FC236}">
                <a16:creationId xmlns:a16="http://schemas.microsoft.com/office/drawing/2014/main" id="{A730D821-470B-49B6-8CD3-1BFD34DB0BD8}"/>
              </a:ext>
            </a:extLst>
          </p:cNvPr>
          <p:cNvSpPr/>
          <p:nvPr/>
        </p:nvSpPr>
        <p:spPr>
          <a:xfrm>
            <a:off x="4164642" y="2032767"/>
            <a:ext cx="2512088" cy="430887"/>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marL="0" marR="0" lvl="0" indent="0" defTabSz="914192" rtl="0" eaLnBrk="1" fontAlgn="auto" latinLnBrk="0" hangingPunct="1">
              <a:lnSpc>
                <a:spcPct val="100000"/>
              </a:lnSpc>
              <a:spcBef>
                <a:spcPct val="20000"/>
              </a:spcBef>
              <a:spcAft>
                <a:spcPts val="0"/>
              </a:spcAft>
              <a:buClrTx/>
              <a:buSzPct val="90000"/>
              <a:buFontTx/>
              <a:buNone/>
              <a:tabLst/>
              <a:defRPr/>
            </a:pPr>
            <a:r>
              <a:rPr lang="en-US" sz="1400">
                <a:solidFill>
                  <a:schemeClr val="tx2"/>
                </a:solidFill>
                <a:latin typeface="Segoe UI Semibold"/>
              </a:rPr>
              <a:t>Join from Settings </a:t>
            </a:r>
            <a:br>
              <a:rPr lang="en-US" sz="1400">
                <a:solidFill>
                  <a:schemeClr val="tx2"/>
                </a:solidFill>
                <a:latin typeface="Segoe UI Semibold"/>
              </a:rPr>
            </a:br>
            <a:r>
              <a:rPr lang="en-US" sz="1400">
                <a:solidFill>
                  <a:schemeClr val="tx2"/>
                </a:solidFill>
              </a:rPr>
              <a:t>(existing device)</a:t>
            </a:r>
          </a:p>
        </p:txBody>
      </p:sp>
      <p:pic>
        <p:nvPicPr>
          <p:cNvPr id="8" name="Picture 7">
            <a:extLst>
              <a:ext uri="{FF2B5EF4-FFF2-40B4-BE49-F238E27FC236}">
                <a16:creationId xmlns:a16="http://schemas.microsoft.com/office/drawing/2014/main" id="{E76660E1-9048-45F9-BD11-B42E5AD4B3D4}"/>
              </a:ext>
            </a:extLst>
          </p:cNvPr>
          <p:cNvPicPr>
            <a:picLocks noChangeAspect="1"/>
          </p:cNvPicPr>
          <p:nvPr/>
        </p:nvPicPr>
        <p:blipFill rotWithShape="1">
          <a:blip r:embed="rId5"/>
          <a:srcRect r="11660"/>
          <a:stretch/>
        </p:blipFill>
        <p:spPr>
          <a:xfrm>
            <a:off x="7690596" y="2574758"/>
            <a:ext cx="3453610" cy="2206553"/>
          </a:xfrm>
          <a:prstGeom prst="rect">
            <a:avLst/>
          </a:prstGeom>
          <a:ln>
            <a:solidFill>
              <a:schemeClr val="bg2">
                <a:lumMod val="90000"/>
              </a:schemeClr>
            </a:solidFill>
          </a:ln>
        </p:spPr>
      </p:pic>
      <p:sp>
        <p:nvSpPr>
          <p:cNvPr id="9" name="Rectangle 8">
            <a:extLst>
              <a:ext uri="{FF2B5EF4-FFF2-40B4-BE49-F238E27FC236}">
                <a16:creationId xmlns:a16="http://schemas.microsoft.com/office/drawing/2014/main" id="{BEA05E29-22DD-4897-99BC-685A0092A298}"/>
              </a:ext>
            </a:extLst>
          </p:cNvPr>
          <p:cNvSpPr/>
          <p:nvPr/>
        </p:nvSpPr>
        <p:spPr>
          <a:xfrm>
            <a:off x="7690596" y="2032767"/>
            <a:ext cx="2812159" cy="430887"/>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marL="0" marR="0" lvl="0" indent="0" defTabSz="914192" rtl="0" eaLnBrk="1" fontAlgn="auto" latinLnBrk="0" hangingPunct="1">
              <a:lnSpc>
                <a:spcPct val="100000"/>
              </a:lnSpc>
              <a:spcBef>
                <a:spcPct val="20000"/>
              </a:spcBef>
              <a:spcAft>
                <a:spcPts val="0"/>
              </a:spcAft>
              <a:buClrTx/>
              <a:buSzPct val="90000"/>
              <a:buFontTx/>
              <a:buNone/>
              <a:tabLst/>
              <a:defRPr/>
            </a:pPr>
            <a:r>
              <a:rPr lang="en-US" sz="1400">
                <a:solidFill>
                  <a:schemeClr val="tx2"/>
                </a:solidFill>
                <a:latin typeface="Segoe UI Semibold"/>
              </a:rPr>
              <a:t>Join Via </a:t>
            </a:r>
            <a:br>
              <a:rPr lang="en-US" sz="1400">
                <a:solidFill>
                  <a:schemeClr val="tx2"/>
                </a:solidFill>
                <a:latin typeface="Segoe UI Semibold"/>
              </a:rPr>
            </a:br>
            <a:r>
              <a:rPr lang="en-US" sz="1400">
                <a:solidFill>
                  <a:schemeClr val="tx2"/>
                </a:solidFill>
                <a:latin typeface="Segoe UI Semibold"/>
              </a:rPr>
              <a:t>Provisioning Package</a:t>
            </a:r>
            <a:endParaRPr kumimoji="0" lang="en-US" sz="1400" b="0" i="0" u="none" strike="noStrike" kern="1200" cap="none" spc="0" normalizeH="0" baseline="0" noProof="0">
              <a:ln>
                <a:noFill/>
              </a:ln>
              <a:solidFill>
                <a:schemeClr val="tx2"/>
              </a:solidFill>
              <a:effectLst/>
              <a:uLnTx/>
              <a:uFillTx/>
              <a:latin typeface="Segoe UI Semibold"/>
            </a:endParaRPr>
          </a:p>
        </p:txBody>
      </p:sp>
      <p:pic>
        <p:nvPicPr>
          <p:cNvPr id="12" name="Picture 11" descr="A screenshot of a cell phone&#10;&#10;Description generated with very high confidence">
            <a:extLst>
              <a:ext uri="{FF2B5EF4-FFF2-40B4-BE49-F238E27FC236}">
                <a16:creationId xmlns:a16="http://schemas.microsoft.com/office/drawing/2014/main" id="{11BC5A75-FE6B-4E50-89CE-4C1FA421A425}"/>
              </a:ext>
            </a:extLst>
          </p:cNvPr>
          <p:cNvPicPr>
            <a:picLocks noChangeAspect="1"/>
          </p:cNvPicPr>
          <p:nvPr/>
        </p:nvPicPr>
        <p:blipFill>
          <a:blip r:embed="rId6"/>
          <a:stretch>
            <a:fillRect/>
          </a:stretch>
        </p:blipFill>
        <p:spPr>
          <a:xfrm>
            <a:off x="4164642" y="5015525"/>
            <a:ext cx="2934399" cy="1385275"/>
          </a:xfrm>
          <a:prstGeom prst="rect">
            <a:avLst/>
          </a:prstGeom>
          <a:ln>
            <a:solidFill>
              <a:schemeClr val="bg2">
                <a:lumMod val="90000"/>
              </a:schemeClr>
            </a:solidFill>
          </a:ln>
        </p:spPr>
      </p:pic>
      <p:sp>
        <p:nvSpPr>
          <p:cNvPr id="13" name="Rectangle 12">
            <a:extLst>
              <a:ext uri="{FF2B5EF4-FFF2-40B4-BE49-F238E27FC236}">
                <a16:creationId xmlns:a16="http://schemas.microsoft.com/office/drawing/2014/main" id="{E12AC3ED-FC93-47EB-9882-5BF321558868}"/>
              </a:ext>
            </a:extLst>
          </p:cNvPr>
          <p:cNvSpPr/>
          <p:nvPr/>
        </p:nvSpPr>
        <p:spPr bwMode="auto">
          <a:xfrm>
            <a:off x="5347060" y="3287162"/>
            <a:ext cx="969748" cy="237863"/>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20" name="Straight Connector 19">
            <a:extLst>
              <a:ext uri="{FF2B5EF4-FFF2-40B4-BE49-F238E27FC236}">
                <a16:creationId xmlns:a16="http://schemas.microsoft.com/office/drawing/2014/main" id="{86F026FB-8A1A-46DB-A8DD-E6AEE67DE4E5}"/>
              </a:ext>
            </a:extLst>
          </p:cNvPr>
          <p:cNvCxnSpPr>
            <a:cxnSpLocks/>
          </p:cNvCxnSpPr>
          <p:nvPr/>
        </p:nvCxnSpPr>
        <p:spPr>
          <a:xfrm flipH="1">
            <a:off x="588263" y="1883622"/>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9BBB44-DF71-4F55-95E6-DEDDD38AF7EE}"/>
              </a:ext>
            </a:extLst>
          </p:cNvPr>
          <p:cNvCxnSpPr>
            <a:cxnSpLocks/>
          </p:cNvCxnSpPr>
          <p:nvPr/>
        </p:nvCxnSpPr>
        <p:spPr>
          <a:xfrm flipH="1">
            <a:off x="4164642" y="1883622"/>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2BF8CB-D586-4FBD-BA14-FC90E1B8FC68}"/>
              </a:ext>
            </a:extLst>
          </p:cNvPr>
          <p:cNvCxnSpPr>
            <a:cxnSpLocks/>
          </p:cNvCxnSpPr>
          <p:nvPr/>
        </p:nvCxnSpPr>
        <p:spPr>
          <a:xfrm flipH="1">
            <a:off x="7690596" y="1883622"/>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descr="A screenshot of a social media post&#10;&#10;Description generated with very high confidence">
            <a:extLst>
              <a:ext uri="{FF2B5EF4-FFF2-40B4-BE49-F238E27FC236}">
                <a16:creationId xmlns:a16="http://schemas.microsoft.com/office/drawing/2014/main" id="{35E88BFF-061C-4909-AF6F-13627F17FFC7}"/>
              </a:ext>
            </a:extLst>
          </p:cNvPr>
          <p:cNvPicPr>
            <a:picLocks noChangeAspect="1"/>
          </p:cNvPicPr>
          <p:nvPr/>
        </p:nvPicPr>
        <p:blipFill>
          <a:blip r:embed="rId7"/>
          <a:stretch>
            <a:fillRect/>
          </a:stretch>
        </p:blipFill>
        <p:spPr>
          <a:xfrm>
            <a:off x="4164642" y="2574759"/>
            <a:ext cx="2934399" cy="2206552"/>
          </a:xfrm>
          <a:prstGeom prst="rect">
            <a:avLst/>
          </a:prstGeom>
          <a:ln>
            <a:solidFill>
              <a:schemeClr val="bg2">
                <a:lumMod val="90000"/>
              </a:schemeClr>
            </a:solidFill>
          </a:ln>
        </p:spPr>
      </p:pic>
    </p:spTree>
    <p:extLst>
      <p:ext uri="{BB962C8B-B14F-4D97-AF65-F5344CB8AC3E}">
        <p14:creationId xmlns:p14="http://schemas.microsoft.com/office/powerpoint/2010/main" val="1264930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ppt_x"/>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decel="10000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ppt_x"/>
                                          </p:val>
                                        </p:tav>
                                        <p:tav tm="100000">
                                          <p:val>
                                            <p:strVal val="#ppt_x"/>
                                          </p:val>
                                        </p:tav>
                                      </p:tavLst>
                                    </p:anim>
                                    <p:anim calcmode="lin" valueType="num">
                                      <p:cBhvr additive="base">
                                        <p:cTn id="25" dur="750" fill="hold"/>
                                        <p:tgtEl>
                                          <p:spTgt spid="6"/>
                                        </p:tgtEl>
                                        <p:attrNameLst>
                                          <p:attrName>ppt_y</p:attrName>
                                        </p:attrNameLst>
                                      </p:cBhvr>
                                      <p:tavLst>
                                        <p:tav tm="0">
                                          <p:val>
                                            <p:strVal val="1+#ppt_h/2"/>
                                          </p:val>
                                        </p:tav>
                                        <p:tav tm="100000">
                                          <p:val>
                                            <p:strVal val="#ppt_y"/>
                                          </p:val>
                                        </p:tav>
                                      </p:tavLst>
                                    </p:anim>
                                  </p:childTnLst>
                                </p:cTn>
                              </p:par>
                              <p:par>
                                <p:cTn id="26" presetID="22" presetClass="entr" presetSubtype="8" fill="hold" nodeType="with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75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decel="10000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fill="hold"/>
                                        <p:tgtEl>
                                          <p:spTgt spid="10"/>
                                        </p:tgtEl>
                                        <p:attrNameLst>
                                          <p:attrName>ppt_x</p:attrName>
                                        </p:attrNameLst>
                                      </p:cBhvr>
                                      <p:tavLst>
                                        <p:tav tm="0">
                                          <p:val>
                                            <p:strVal val="#ppt_x"/>
                                          </p:val>
                                        </p:tav>
                                        <p:tav tm="100000">
                                          <p:val>
                                            <p:strVal val="#ppt_x"/>
                                          </p:val>
                                        </p:tav>
                                      </p:tavLst>
                                    </p:anim>
                                    <p:anim calcmode="lin" valueType="num">
                                      <p:cBhvr additive="base">
                                        <p:cTn id="39"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750" fill="hold"/>
                                        <p:tgtEl>
                                          <p:spTgt spid="12"/>
                                        </p:tgtEl>
                                        <p:attrNameLst>
                                          <p:attrName>ppt_x</p:attrName>
                                        </p:attrNameLst>
                                      </p:cBhvr>
                                      <p:tavLst>
                                        <p:tav tm="0">
                                          <p:val>
                                            <p:strVal val="#ppt_x"/>
                                          </p:val>
                                        </p:tav>
                                        <p:tav tm="100000">
                                          <p:val>
                                            <p:strVal val="#ppt_x"/>
                                          </p:val>
                                        </p:tav>
                                      </p:tavLst>
                                    </p:anim>
                                    <p:anim calcmode="lin" valueType="num">
                                      <p:cBhvr additive="base">
                                        <p:cTn id="45"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decel="10000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750" fill="hold"/>
                                        <p:tgtEl>
                                          <p:spTgt spid="9"/>
                                        </p:tgtEl>
                                        <p:attrNameLst>
                                          <p:attrName>ppt_x</p:attrName>
                                        </p:attrNameLst>
                                      </p:cBhvr>
                                      <p:tavLst>
                                        <p:tav tm="0">
                                          <p:val>
                                            <p:strVal val="#ppt_x"/>
                                          </p:val>
                                        </p:tav>
                                        <p:tav tm="100000">
                                          <p:val>
                                            <p:strVal val="#ppt_x"/>
                                          </p:val>
                                        </p:tav>
                                      </p:tavLst>
                                    </p:anim>
                                    <p:anim calcmode="lin" valueType="num">
                                      <p:cBhvr additive="base">
                                        <p:cTn id="51" dur="750" fill="hold"/>
                                        <p:tgtEl>
                                          <p:spTgt spid="9"/>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750" fill="hold"/>
                                        <p:tgtEl>
                                          <p:spTgt spid="8"/>
                                        </p:tgtEl>
                                        <p:attrNameLst>
                                          <p:attrName>ppt_x</p:attrName>
                                        </p:attrNameLst>
                                      </p:cBhvr>
                                      <p:tavLst>
                                        <p:tav tm="0">
                                          <p:val>
                                            <p:strVal val="#ppt_x"/>
                                          </p:val>
                                        </p:tav>
                                        <p:tav tm="100000">
                                          <p:val>
                                            <p:strVal val="#ppt_x"/>
                                          </p:val>
                                        </p:tav>
                                      </p:tavLst>
                                    </p:anim>
                                    <p:anim calcmode="lin" valueType="num">
                                      <p:cBhvr additive="base">
                                        <p:cTn id="55" dur="750" fill="hold"/>
                                        <p:tgtEl>
                                          <p:spTgt spid="8"/>
                                        </p:tgtEl>
                                        <p:attrNameLst>
                                          <p:attrName>ppt_y</p:attrName>
                                        </p:attrNameLst>
                                      </p:cBhvr>
                                      <p:tavLst>
                                        <p:tav tm="0">
                                          <p:val>
                                            <p:strVal val="1+#ppt_h/2"/>
                                          </p:val>
                                        </p:tav>
                                        <p:tav tm="100000">
                                          <p:val>
                                            <p:strVal val="#ppt_y"/>
                                          </p:val>
                                        </p:tav>
                                      </p:tavLst>
                                    </p:anim>
                                  </p:childTnLst>
                                </p:cTn>
                              </p:par>
                              <p:par>
                                <p:cTn id="56" presetID="22" presetClass="entr" presetSubtype="8" fill="hold" nodeType="withEffect">
                                  <p:stCondLst>
                                    <p:cond delay="25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035A-951B-4DCB-93E0-F373BC163C4B}"/>
              </a:ext>
            </a:extLst>
          </p:cNvPr>
          <p:cNvSpPr>
            <a:spLocks noGrp="1"/>
          </p:cNvSpPr>
          <p:nvPr>
            <p:ph type="title"/>
          </p:nvPr>
        </p:nvSpPr>
        <p:spPr/>
        <p:txBody>
          <a:bodyPr/>
          <a:lstStyle/>
          <a:p>
            <a:r>
              <a:rPr lang="en-US"/>
              <a:t>Getting to </a:t>
            </a:r>
            <a:r>
              <a:rPr lang="en-US">
                <a:solidFill>
                  <a:schemeClr val="accent1"/>
                </a:solidFill>
              </a:rPr>
              <a:t>Microsoft 365 Business management </a:t>
            </a:r>
            <a:br>
              <a:rPr lang="en-US">
                <a:solidFill>
                  <a:schemeClr val="accent1"/>
                </a:solidFill>
              </a:rPr>
            </a:br>
            <a:r>
              <a:rPr lang="en-US"/>
              <a:t>of device from current state</a:t>
            </a:r>
          </a:p>
        </p:txBody>
      </p:sp>
      <p:sp>
        <p:nvSpPr>
          <p:cNvPr id="20" name="TextBox 19">
            <a:extLst>
              <a:ext uri="{FF2B5EF4-FFF2-40B4-BE49-F238E27FC236}">
                <a16:creationId xmlns:a16="http://schemas.microsoft.com/office/drawing/2014/main" id="{7794A3D2-14BD-4916-97A6-C55E9E8F3B6F}"/>
              </a:ext>
            </a:extLst>
          </p:cNvPr>
          <p:cNvSpPr txBox="1"/>
          <p:nvPr/>
        </p:nvSpPr>
        <p:spPr>
          <a:xfrm>
            <a:off x="5423793" y="3583771"/>
            <a:ext cx="3172410" cy="369332"/>
          </a:xfrm>
          <a:prstGeom prst="rect">
            <a:avLst/>
          </a:prstGeom>
          <a:noFill/>
        </p:spPr>
        <p:txBody>
          <a:bodyPr wrap="square" rtlCol="0">
            <a:spAutoFit/>
          </a:bodyPr>
          <a:lstStyle/>
          <a:p>
            <a:r>
              <a:rPr lang="en-US" sz="1800">
                <a:solidFill>
                  <a:schemeClr val="tx2"/>
                </a:solidFill>
              </a:rPr>
              <a:t>Device is Azure AD joined</a:t>
            </a:r>
          </a:p>
        </p:txBody>
      </p:sp>
      <p:sp>
        <p:nvSpPr>
          <p:cNvPr id="21" name="Rectangle 20">
            <a:extLst>
              <a:ext uri="{FF2B5EF4-FFF2-40B4-BE49-F238E27FC236}">
                <a16:creationId xmlns:a16="http://schemas.microsoft.com/office/drawing/2014/main" id="{508651D2-DE84-4342-B7F1-AC52459F9903}"/>
              </a:ext>
            </a:extLst>
          </p:cNvPr>
          <p:cNvSpPr/>
          <p:nvPr/>
        </p:nvSpPr>
        <p:spPr bwMode="auto">
          <a:xfrm>
            <a:off x="588263" y="3333509"/>
            <a:ext cx="2775372" cy="86985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a:solidFill>
                  <a:schemeClr val="tx1"/>
                </a:solidFill>
                <a:latin typeface="+mj-lt"/>
                <a:ea typeface="Segoe UI" pitchFamily="34" charset="0"/>
                <a:cs typeface="Segoe UI" pitchFamily="34" charset="0"/>
              </a:rPr>
              <a:t>No Active </a:t>
            </a:r>
            <a:br>
              <a:rPr lang="en-US" sz="1800">
                <a:solidFill>
                  <a:schemeClr val="tx1"/>
                </a:solidFill>
                <a:latin typeface="+mj-lt"/>
                <a:ea typeface="Segoe UI" pitchFamily="34" charset="0"/>
                <a:cs typeface="Segoe UI" pitchFamily="34" charset="0"/>
              </a:rPr>
            </a:br>
            <a:r>
              <a:rPr lang="en-US" sz="1800">
                <a:solidFill>
                  <a:schemeClr val="tx1"/>
                </a:solidFill>
                <a:latin typeface="+mj-lt"/>
                <a:ea typeface="Segoe UI" pitchFamily="34" charset="0"/>
                <a:cs typeface="Segoe UI" pitchFamily="34" charset="0"/>
              </a:rPr>
              <a:t>Directory</a:t>
            </a:r>
          </a:p>
        </p:txBody>
      </p:sp>
      <p:sp>
        <p:nvSpPr>
          <p:cNvPr id="22" name="Rectangle 21">
            <a:extLst>
              <a:ext uri="{FF2B5EF4-FFF2-40B4-BE49-F238E27FC236}">
                <a16:creationId xmlns:a16="http://schemas.microsoft.com/office/drawing/2014/main" id="{36C2D5EB-8C4D-4DA0-A246-93E276FF592F}"/>
              </a:ext>
            </a:extLst>
          </p:cNvPr>
          <p:cNvSpPr/>
          <p:nvPr/>
        </p:nvSpPr>
        <p:spPr bwMode="auto">
          <a:xfrm>
            <a:off x="588263" y="4811040"/>
            <a:ext cx="2775372" cy="86985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a:solidFill>
                  <a:schemeClr val="tx1"/>
                </a:solidFill>
                <a:latin typeface="+mj-lt"/>
                <a:ea typeface="Segoe UI" pitchFamily="34" charset="0"/>
                <a:cs typeface="Segoe UI" pitchFamily="34" charset="0"/>
              </a:rPr>
              <a:t>On-prem</a:t>
            </a:r>
          </a:p>
          <a:p>
            <a:pPr defTabSz="932472" fontAlgn="base">
              <a:lnSpc>
                <a:spcPct val="90000"/>
              </a:lnSpc>
              <a:spcBef>
                <a:spcPct val="0"/>
              </a:spcBef>
              <a:spcAft>
                <a:spcPct val="0"/>
              </a:spcAft>
            </a:pPr>
            <a:r>
              <a:rPr lang="en-US" sz="1800">
                <a:solidFill>
                  <a:schemeClr val="tx1"/>
                </a:solidFill>
                <a:latin typeface="+mj-lt"/>
                <a:ea typeface="Segoe UI" pitchFamily="34" charset="0"/>
                <a:cs typeface="Segoe UI" pitchFamily="34" charset="0"/>
              </a:rPr>
              <a:t>Active Directory</a:t>
            </a:r>
          </a:p>
        </p:txBody>
      </p:sp>
      <p:grpSp>
        <p:nvGrpSpPr>
          <p:cNvPr id="23" name="Group 22">
            <a:extLst>
              <a:ext uri="{FF2B5EF4-FFF2-40B4-BE49-F238E27FC236}">
                <a16:creationId xmlns:a16="http://schemas.microsoft.com/office/drawing/2014/main" id="{99CFAB91-EF67-45C4-9C8E-1B5E076D8F90}"/>
              </a:ext>
            </a:extLst>
          </p:cNvPr>
          <p:cNvGrpSpPr/>
          <p:nvPr/>
        </p:nvGrpSpPr>
        <p:grpSpPr>
          <a:xfrm>
            <a:off x="5423792" y="4802267"/>
            <a:ext cx="6088270" cy="1164401"/>
            <a:chOff x="5423792" y="4849277"/>
            <a:chExt cx="6088270" cy="1164401"/>
          </a:xfrm>
        </p:grpSpPr>
        <p:sp>
          <p:nvSpPr>
            <p:cNvPr id="24" name="TextBox 23">
              <a:extLst>
                <a:ext uri="{FF2B5EF4-FFF2-40B4-BE49-F238E27FC236}">
                  <a16:creationId xmlns:a16="http://schemas.microsoft.com/office/drawing/2014/main" id="{C2B498ED-3322-4224-B49C-F0BFA287A7D0}"/>
                </a:ext>
              </a:extLst>
            </p:cNvPr>
            <p:cNvSpPr txBox="1"/>
            <p:nvPr/>
          </p:nvSpPr>
          <p:spPr>
            <a:xfrm>
              <a:off x="5423792" y="4849277"/>
              <a:ext cx="6088270" cy="369332"/>
            </a:xfrm>
            <a:prstGeom prst="rect">
              <a:avLst/>
            </a:prstGeom>
            <a:noFill/>
          </p:spPr>
          <p:txBody>
            <a:bodyPr wrap="square" rtlCol="0">
              <a:spAutoFit/>
            </a:bodyPr>
            <a:lstStyle/>
            <a:p>
              <a:r>
                <a:rPr lang="en-US" sz="1800" dirty="0">
                  <a:solidFill>
                    <a:schemeClr val="tx2"/>
                  </a:solidFill>
                </a:rPr>
                <a:t>1. Device is Azure AD joined with AAD Connect enabled</a:t>
              </a:r>
            </a:p>
          </p:txBody>
        </p:sp>
        <p:sp>
          <p:nvSpPr>
            <p:cNvPr id="25" name="TextBox 24">
              <a:extLst>
                <a:ext uri="{FF2B5EF4-FFF2-40B4-BE49-F238E27FC236}">
                  <a16:creationId xmlns:a16="http://schemas.microsoft.com/office/drawing/2014/main" id="{33BFBE54-60B7-4D60-92C6-2EF022C463D1}"/>
                </a:ext>
              </a:extLst>
            </p:cNvPr>
            <p:cNvSpPr txBox="1"/>
            <p:nvPr/>
          </p:nvSpPr>
          <p:spPr>
            <a:xfrm>
              <a:off x="5423792" y="5367347"/>
              <a:ext cx="5083155" cy="646331"/>
            </a:xfrm>
            <a:prstGeom prst="rect">
              <a:avLst/>
            </a:prstGeom>
            <a:noFill/>
          </p:spPr>
          <p:txBody>
            <a:bodyPr wrap="square" rtlCol="0">
              <a:spAutoFit/>
            </a:bodyPr>
            <a:lstStyle/>
            <a:p>
              <a:r>
                <a:rPr lang="en-US" sz="1800">
                  <a:solidFill>
                    <a:schemeClr val="tx2"/>
                  </a:solidFill>
                </a:rPr>
                <a:t>2. Device is  Hybrid Azure AD joined with AAD Connect</a:t>
              </a:r>
            </a:p>
          </p:txBody>
        </p:sp>
      </p:grpSp>
      <p:sp>
        <p:nvSpPr>
          <p:cNvPr id="26" name="TextBox 25">
            <a:extLst>
              <a:ext uri="{FF2B5EF4-FFF2-40B4-BE49-F238E27FC236}">
                <a16:creationId xmlns:a16="http://schemas.microsoft.com/office/drawing/2014/main" id="{91284B86-4853-40EC-BB61-25862E761142}"/>
              </a:ext>
            </a:extLst>
          </p:cNvPr>
          <p:cNvSpPr txBox="1"/>
          <p:nvPr/>
        </p:nvSpPr>
        <p:spPr>
          <a:xfrm>
            <a:off x="588263" y="2317882"/>
            <a:ext cx="3057339" cy="400110"/>
          </a:xfrm>
          <a:prstGeom prst="rect">
            <a:avLst/>
          </a:prstGeom>
          <a:noFill/>
        </p:spPr>
        <p:txBody>
          <a:bodyPr wrap="square" lIns="0" rtlCol="0">
            <a:spAutoFit/>
          </a:bodyPr>
          <a:lstStyle/>
          <a:p>
            <a:r>
              <a:rPr lang="en-US" sz="2000">
                <a:solidFill>
                  <a:schemeClr val="accent1"/>
                </a:solidFill>
                <a:latin typeface="+mj-lt"/>
              </a:rPr>
              <a:t>Current Customer State</a:t>
            </a:r>
          </a:p>
        </p:txBody>
      </p:sp>
      <p:cxnSp>
        <p:nvCxnSpPr>
          <p:cNvPr id="27" name="Straight Connector 26">
            <a:extLst>
              <a:ext uri="{FF2B5EF4-FFF2-40B4-BE49-F238E27FC236}">
                <a16:creationId xmlns:a16="http://schemas.microsoft.com/office/drawing/2014/main" id="{691F7D83-C406-4449-8811-930672FF0FD6}"/>
              </a:ext>
            </a:extLst>
          </p:cNvPr>
          <p:cNvCxnSpPr>
            <a:cxnSpLocks/>
          </p:cNvCxnSpPr>
          <p:nvPr/>
        </p:nvCxnSpPr>
        <p:spPr>
          <a:xfrm flipH="1">
            <a:off x="588263" y="2802063"/>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3705541-5EF2-4976-B3AC-63F727B388D7}"/>
              </a:ext>
            </a:extLst>
          </p:cNvPr>
          <p:cNvGrpSpPr/>
          <p:nvPr/>
        </p:nvGrpSpPr>
        <p:grpSpPr>
          <a:xfrm>
            <a:off x="5423792" y="2317882"/>
            <a:ext cx="4962853" cy="484181"/>
            <a:chOff x="5423792" y="2317882"/>
            <a:chExt cx="4962853" cy="484181"/>
          </a:xfrm>
        </p:grpSpPr>
        <p:sp>
          <p:nvSpPr>
            <p:cNvPr id="29" name="TextBox 28">
              <a:extLst>
                <a:ext uri="{FF2B5EF4-FFF2-40B4-BE49-F238E27FC236}">
                  <a16:creationId xmlns:a16="http://schemas.microsoft.com/office/drawing/2014/main" id="{DDFC0A4E-9A8B-45FB-8DC6-CEB220A99A55}"/>
                </a:ext>
              </a:extLst>
            </p:cNvPr>
            <p:cNvSpPr txBox="1"/>
            <p:nvPr/>
          </p:nvSpPr>
          <p:spPr>
            <a:xfrm>
              <a:off x="5423792" y="2317882"/>
              <a:ext cx="4962853" cy="400110"/>
            </a:xfrm>
            <a:prstGeom prst="rect">
              <a:avLst/>
            </a:prstGeom>
            <a:noFill/>
          </p:spPr>
          <p:txBody>
            <a:bodyPr wrap="square" lIns="0" rtlCol="0">
              <a:spAutoFit/>
            </a:bodyPr>
            <a:lstStyle/>
            <a:p>
              <a:r>
                <a:rPr lang="en-US" sz="2000">
                  <a:solidFill>
                    <a:schemeClr val="accent1"/>
                  </a:solidFill>
                  <a:latin typeface="+mj-lt"/>
                </a:rPr>
                <a:t>Device Config in Microsoft 365 Business </a:t>
              </a:r>
            </a:p>
          </p:txBody>
        </p:sp>
        <p:cxnSp>
          <p:nvCxnSpPr>
            <p:cNvPr id="30" name="Straight Connector 29">
              <a:extLst>
                <a:ext uri="{FF2B5EF4-FFF2-40B4-BE49-F238E27FC236}">
                  <a16:creationId xmlns:a16="http://schemas.microsoft.com/office/drawing/2014/main" id="{55376C8B-0060-4D02-AB7D-EBEDF4C593B2}"/>
                </a:ext>
              </a:extLst>
            </p:cNvPr>
            <p:cNvCxnSpPr>
              <a:cxnSpLocks/>
            </p:cNvCxnSpPr>
            <p:nvPr/>
          </p:nvCxnSpPr>
          <p:spPr>
            <a:xfrm flipH="1">
              <a:off x="5423793" y="2802063"/>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1" name="Rectangle 272">
            <a:extLst>
              <a:ext uri="{FF2B5EF4-FFF2-40B4-BE49-F238E27FC236}">
                <a16:creationId xmlns:a16="http://schemas.microsoft.com/office/drawing/2014/main" id="{FEA94EBA-6E17-45F4-98F6-08D8843E56F3}"/>
              </a:ext>
            </a:extLst>
          </p:cNvPr>
          <p:cNvSpPr/>
          <p:nvPr/>
        </p:nvSpPr>
        <p:spPr bwMode="auto">
          <a:xfrm rot="13500000" flipV="1">
            <a:off x="4105514" y="3571678"/>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grpSp>
        <p:nvGrpSpPr>
          <p:cNvPr id="32" name="Group 31">
            <a:extLst>
              <a:ext uri="{FF2B5EF4-FFF2-40B4-BE49-F238E27FC236}">
                <a16:creationId xmlns:a16="http://schemas.microsoft.com/office/drawing/2014/main" id="{B53A8B6D-D5F0-4049-BEB3-586524A82E06}"/>
              </a:ext>
            </a:extLst>
          </p:cNvPr>
          <p:cNvGrpSpPr/>
          <p:nvPr/>
        </p:nvGrpSpPr>
        <p:grpSpPr>
          <a:xfrm>
            <a:off x="3889769" y="5049209"/>
            <a:ext cx="1007888" cy="798351"/>
            <a:chOff x="3889769" y="5049209"/>
            <a:chExt cx="1007888" cy="798351"/>
          </a:xfrm>
        </p:grpSpPr>
        <p:sp>
          <p:nvSpPr>
            <p:cNvPr id="36" name="Rectangle 272">
              <a:extLst>
                <a:ext uri="{FF2B5EF4-FFF2-40B4-BE49-F238E27FC236}">
                  <a16:creationId xmlns:a16="http://schemas.microsoft.com/office/drawing/2014/main" id="{5E7C76DD-8E7A-46E4-8B8B-CC8B3A36D239}"/>
                </a:ext>
              </a:extLst>
            </p:cNvPr>
            <p:cNvSpPr/>
            <p:nvPr/>
          </p:nvSpPr>
          <p:spPr bwMode="auto">
            <a:xfrm rot="13500000" flipV="1">
              <a:off x="4105514" y="5049209"/>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sp>
          <p:nvSpPr>
            <p:cNvPr id="38" name="TextBox 37">
              <a:extLst>
                <a:ext uri="{FF2B5EF4-FFF2-40B4-BE49-F238E27FC236}">
                  <a16:creationId xmlns:a16="http://schemas.microsoft.com/office/drawing/2014/main" id="{F29CF680-0CC8-49EB-8954-A9F32A23ED49}"/>
                </a:ext>
              </a:extLst>
            </p:cNvPr>
            <p:cNvSpPr txBox="1"/>
            <p:nvPr/>
          </p:nvSpPr>
          <p:spPr>
            <a:xfrm>
              <a:off x="3889769" y="5539783"/>
              <a:ext cx="1007888" cy="307777"/>
            </a:xfrm>
            <a:prstGeom prst="rect">
              <a:avLst/>
            </a:prstGeom>
            <a:noFill/>
          </p:spPr>
          <p:txBody>
            <a:bodyPr wrap="square" rtlCol="0">
              <a:spAutoFit/>
            </a:bodyPr>
            <a:lstStyle/>
            <a:p>
              <a:pPr algn="ctr"/>
              <a:r>
                <a:rPr lang="en-US" sz="1400">
                  <a:latin typeface="+mj-lt"/>
                </a:rPr>
                <a:t>2 options</a:t>
              </a:r>
            </a:p>
          </p:txBody>
        </p:sp>
      </p:grpSp>
      <p:grpSp>
        <p:nvGrpSpPr>
          <p:cNvPr id="4" name="Group 3">
            <a:extLst>
              <a:ext uri="{FF2B5EF4-FFF2-40B4-BE49-F238E27FC236}">
                <a16:creationId xmlns:a16="http://schemas.microsoft.com/office/drawing/2014/main" id="{77732092-A7DC-4A42-8342-F8943BCA12C6}"/>
              </a:ext>
            </a:extLst>
          </p:cNvPr>
          <p:cNvGrpSpPr/>
          <p:nvPr/>
        </p:nvGrpSpPr>
        <p:grpSpPr>
          <a:xfrm>
            <a:off x="263798" y="3021924"/>
            <a:ext cx="10431735" cy="2944744"/>
            <a:chOff x="263798" y="3021923"/>
            <a:chExt cx="10431735" cy="2825637"/>
          </a:xfrm>
        </p:grpSpPr>
        <p:sp>
          <p:nvSpPr>
            <p:cNvPr id="39" name="Rectangle 38">
              <a:extLst>
                <a:ext uri="{FF2B5EF4-FFF2-40B4-BE49-F238E27FC236}">
                  <a16:creationId xmlns:a16="http://schemas.microsoft.com/office/drawing/2014/main" id="{E57A590A-6910-4E5E-A83D-E42FC6F1D3C7}"/>
                </a:ext>
              </a:extLst>
            </p:cNvPr>
            <p:cNvSpPr/>
            <p:nvPr/>
          </p:nvSpPr>
          <p:spPr bwMode="auto">
            <a:xfrm>
              <a:off x="5240912" y="5314823"/>
              <a:ext cx="5454621" cy="532737"/>
            </a:xfrm>
            <a:prstGeom prst="rect">
              <a:avLst/>
            </a:prstGeom>
            <a:solidFill>
              <a:srgbClr val="E6E6E6">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a:extLst>
                <a:ext uri="{FF2B5EF4-FFF2-40B4-BE49-F238E27FC236}">
                  <a16:creationId xmlns:a16="http://schemas.microsoft.com/office/drawing/2014/main" id="{74A2F474-346B-4E4F-BF11-79AF5F9038F5}"/>
                </a:ext>
              </a:extLst>
            </p:cNvPr>
            <p:cNvSpPr/>
            <p:nvPr/>
          </p:nvSpPr>
          <p:spPr bwMode="auto">
            <a:xfrm>
              <a:off x="263798" y="3021923"/>
              <a:ext cx="8463513" cy="1273222"/>
            </a:xfrm>
            <a:prstGeom prst="rect">
              <a:avLst/>
            </a:prstGeom>
            <a:solidFill>
              <a:srgbClr val="E6E6E6">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67344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035A-951B-4DCB-93E0-F373BC163C4B}"/>
              </a:ext>
            </a:extLst>
          </p:cNvPr>
          <p:cNvSpPr>
            <a:spLocks noGrp="1"/>
          </p:cNvSpPr>
          <p:nvPr>
            <p:ph type="title"/>
          </p:nvPr>
        </p:nvSpPr>
        <p:spPr/>
        <p:txBody>
          <a:bodyPr/>
          <a:lstStyle/>
          <a:p>
            <a:r>
              <a:rPr lang="en-US" dirty="0"/>
              <a:t>For customers with AD</a:t>
            </a:r>
            <a:br>
              <a:rPr lang="en-US" dirty="0"/>
            </a:br>
            <a:r>
              <a:rPr lang="en-US" dirty="0">
                <a:solidFill>
                  <a:schemeClr val="accent1"/>
                </a:solidFill>
              </a:rPr>
              <a:t>Option 1</a:t>
            </a:r>
            <a:r>
              <a:rPr lang="en-US" dirty="0"/>
              <a:t>: Device is Azure AD joined with AAD Connect enabled</a:t>
            </a:r>
          </a:p>
        </p:txBody>
      </p:sp>
      <p:grpSp>
        <p:nvGrpSpPr>
          <p:cNvPr id="45" name="Group 44">
            <a:extLst>
              <a:ext uri="{FF2B5EF4-FFF2-40B4-BE49-F238E27FC236}">
                <a16:creationId xmlns:a16="http://schemas.microsoft.com/office/drawing/2014/main" id="{623D38CE-2FDA-4FC2-B6A0-4057B572121F}"/>
              </a:ext>
            </a:extLst>
          </p:cNvPr>
          <p:cNvGrpSpPr/>
          <p:nvPr/>
        </p:nvGrpSpPr>
        <p:grpSpPr>
          <a:xfrm>
            <a:off x="6677815" y="1687365"/>
            <a:ext cx="4199242" cy="2693253"/>
            <a:chOff x="576369" y="4905762"/>
            <a:chExt cx="3604633" cy="2694017"/>
          </a:xfrm>
        </p:grpSpPr>
        <p:sp>
          <p:nvSpPr>
            <p:cNvPr id="47" name="TextBox 46">
              <a:extLst>
                <a:ext uri="{FF2B5EF4-FFF2-40B4-BE49-F238E27FC236}">
                  <a16:creationId xmlns:a16="http://schemas.microsoft.com/office/drawing/2014/main" id="{897E0511-86AF-473B-9571-71C7FE0BB3C2}"/>
                </a:ext>
              </a:extLst>
            </p:cNvPr>
            <p:cNvSpPr txBox="1"/>
            <p:nvPr/>
          </p:nvSpPr>
          <p:spPr>
            <a:xfrm>
              <a:off x="576369" y="4905762"/>
              <a:ext cx="3057339" cy="343492"/>
            </a:xfrm>
            <a:prstGeom prst="rect">
              <a:avLst/>
            </a:prstGeom>
            <a:noFill/>
          </p:spPr>
          <p:txBody>
            <a:bodyPr wrap="square" rtlCol="0">
              <a:spAutoFit/>
            </a:bodyPr>
            <a:lstStyle/>
            <a:p>
              <a:pPr defTabSz="914016">
                <a:defRPr/>
              </a:pPr>
              <a:r>
                <a:rPr lang="en-US" sz="1600" dirty="0">
                  <a:solidFill>
                    <a:srgbClr val="0078D4"/>
                  </a:solidFill>
                  <a:latin typeface="Segoe UI Semibold"/>
                </a:rPr>
                <a:t>Overview</a:t>
              </a:r>
            </a:p>
          </p:txBody>
        </p:sp>
        <p:sp>
          <p:nvSpPr>
            <p:cNvPr id="49" name="TextBox 48">
              <a:extLst>
                <a:ext uri="{FF2B5EF4-FFF2-40B4-BE49-F238E27FC236}">
                  <a16:creationId xmlns:a16="http://schemas.microsoft.com/office/drawing/2014/main" id="{8E5529E9-C48E-4FF7-9B51-C9446673AA53}"/>
                </a:ext>
              </a:extLst>
            </p:cNvPr>
            <p:cNvSpPr txBox="1"/>
            <p:nvPr/>
          </p:nvSpPr>
          <p:spPr>
            <a:xfrm>
              <a:off x="576369" y="5463810"/>
              <a:ext cx="3604633" cy="2135969"/>
            </a:xfrm>
            <a:prstGeom prst="rect">
              <a:avLst/>
            </a:prstGeom>
            <a:noFill/>
          </p:spPr>
          <p:txBody>
            <a:bodyPr wrap="square" rtlCol="0">
              <a:spAutoFit/>
            </a:bodyPr>
            <a:lstStyle/>
            <a:p>
              <a:pPr defTabSz="914016">
                <a:lnSpc>
                  <a:spcPct val="90000"/>
                </a:lnSpc>
                <a:spcBef>
                  <a:spcPts val="1200"/>
                </a:spcBef>
                <a:defRPr/>
              </a:pPr>
              <a:r>
                <a:rPr lang="en-US" sz="1400" dirty="0">
                  <a:solidFill>
                    <a:srgbClr val="1A1A1A"/>
                  </a:solidFill>
                  <a:latin typeface="Segoe UI"/>
                </a:rPr>
                <a:t>Extend your on-premise AD to Azure AD using Azure AD Connect</a:t>
              </a:r>
            </a:p>
            <a:p>
              <a:pPr defTabSz="914016">
                <a:lnSpc>
                  <a:spcPct val="90000"/>
                </a:lnSpc>
                <a:spcBef>
                  <a:spcPts val="1200"/>
                </a:spcBef>
                <a:defRPr/>
              </a:pPr>
              <a:r>
                <a:rPr lang="en-US" sz="1400" dirty="0">
                  <a:solidFill>
                    <a:srgbClr val="1A1A1A"/>
                  </a:solidFill>
                  <a:latin typeface="Segoe UI"/>
                </a:rPr>
                <a:t>Azure AD join a Win 10 device</a:t>
              </a:r>
            </a:p>
            <a:p>
              <a:pPr defTabSz="914016">
                <a:lnSpc>
                  <a:spcPct val="90000"/>
                </a:lnSpc>
                <a:spcBef>
                  <a:spcPts val="1200"/>
                </a:spcBef>
                <a:defRPr/>
              </a:pPr>
              <a:r>
                <a:rPr lang="en-US" sz="1400" dirty="0">
                  <a:solidFill>
                    <a:srgbClr val="1A1A1A"/>
                  </a:solidFill>
                  <a:latin typeface="Segoe UI"/>
                </a:rPr>
                <a:t>Brings device under Microsoft 365 Business management </a:t>
              </a:r>
            </a:p>
            <a:p>
              <a:pPr defTabSz="914016">
                <a:lnSpc>
                  <a:spcPct val="90000"/>
                </a:lnSpc>
                <a:spcBef>
                  <a:spcPts val="1200"/>
                </a:spcBef>
                <a:defRPr/>
              </a:pPr>
              <a:r>
                <a:rPr lang="en-US" sz="1400" dirty="0">
                  <a:solidFill>
                    <a:srgbClr val="1A1A1A"/>
                  </a:solidFill>
                  <a:latin typeface="Segoe UI"/>
                </a:rPr>
                <a:t>On-premises resources like File shares, </a:t>
              </a:r>
              <a:br>
                <a:rPr lang="en-US" sz="1400" dirty="0">
                  <a:solidFill>
                    <a:srgbClr val="1A1A1A"/>
                  </a:solidFill>
                  <a:latin typeface="Segoe UI"/>
                </a:rPr>
              </a:br>
              <a:r>
                <a:rPr lang="en-US" sz="1400" dirty="0">
                  <a:solidFill>
                    <a:srgbClr val="1A1A1A"/>
                  </a:solidFill>
                  <a:latin typeface="Segoe UI"/>
                </a:rPr>
                <a:t>LOB apps, printers are accessible when the </a:t>
              </a:r>
              <a:r>
                <a:rPr lang="en-US" sz="1400" dirty="0">
                  <a:solidFill>
                    <a:srgbClr val="0078D4"/>
                  </a:solidFill>
                  <a:latin typeface="Segoe UI Semibold"/>
                </a:rPr>
                <a:t>AD is in line of sight of the device</a:t>
              </a:r>
            </a:p>
          </p:txBody>
        </p:sp>
        <p:cxnSp>
          <p:nvCxnSpPr>
            <p:cNvPr id="52" name="Straight Connector 51">
              <a:extLst>
                <a:ext uri="{FF2B5EF4-FFF2-40B4-BE49-F238E27FC236}">
                  <a16:creationId xmlns:a16="http://schemas.microsoft.com/office/drawing/2014/main" id="{14D6DA8F-F83E-4C82-9488-53237C2C9067}"/>
                </a:ext>
              </a:extLst>
            </p:cNvPr>
            <p:cNvCxnSpPr>
              <a:cxnSpLocks/>
            </p:cNvCxnSpPr>
            <p:nvPr/>
          </p:nvCxnSpPr>
          <p:spPr>
            <a:xfrm flipH="1">
              <a:off x="665181" y="5320493"/>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742D09B-1802-44FB-B975-AFD715661FA1}"/>
              </a:ext>
            </a:extLst>
          </p:cNvPr>
          <p:cNvGrpSpPr/>
          <p:nvPr/>
        </p:nvGrpSpPr>
        <p:grpSpPr>
          <a:xfrm>
            <a:off x="6677816" y="4584139"/>
            <a:ext cx="4627336" cy="2113289"/>
            <a:chOff x="576369" y="4905762"/>
            <a:chExt cx="3911893" cy="2113888"/>
          </a:xfrm>
        </p:grpSpPr>
        <p:sp>
          <p:nvSpPr>
            <p:cNvPr id="58" name="TextBox 57">
              <a:extLst>
                <a:ext uri="{FF2B5EF4-FFF2-40B4-BE49-F238E27FC236}">
                  <a16:creationId xmlns:a16="http://schemas.microsoft.com/office/drawing/2014/main" id="{590B08D0-6565-4A73-BC93-1113AFEE15DD}"/>
                </a:ext>
              </a:extLst>
            </p:cNvPr>
            <p:cNvSpPr txBox="1"/>
            <p:nvPr/>
          </p:nvSpPr>
          <p:spPr>
            <a:xfrm>
              <a:off x="576369" y="4905762"/>
              <a:ext cx="3057339" cy="343492"/>
            </a:xfrm>
            <a:prstGeom prst="rect">
              <a:avLst/>
            </a:prstGeom>
            <a:noFill/>
          </p:spPr>
          <p:txBody>
            <a:bodyPr wrap="square" rtlCol="0">
              <a:spAutoFit/>
            </a:bodyPr>
            <a:lstStyle/>
            <a:p>
              <a:pPr defTabSz="914016">
                <a:defRPr/>
              </a:pPr>
              <a:r>
                <a:rPr lang="en-US" sz="1600" dirty="0">
                  <a:solidFill>
                    <a:srgbClr val="0078D4"/>
                  </a:solidFill>
                  <a:latin typeface="Segoe UI Semibold"/>
                </a:rPr>
                <a:t>Benefits</a:t>
              </a:r>
            </a:p>
          </p:txBody>
        </p:sp>
        <p:sp>
          <p:nvSpPr>
            <p:cNvPr id="59" name="TextBox 58">
              <a:extLst>
                <a:ext uri="{FF2B5EF4-FFF2-40B4-BE49-F238E27FC236}">
                  <a16:creationId xmlns:a16="http://schemas.microsoft.com/office/drawing/2014/main" id="{66FE71F2-F793-43BC-82E9-2EF67FA3AF56}"/>
                </a:ext>
              </a:extLst>
            </p:cNvPr>
            <p:cNvSpPr txBox="1"/>
            <p:nvPr/>
          </p:nvSpPr>
          <p:spPr>
            <a:xfrm>
              <a:off x="576369" y="5463810"/>
              <a:ext cx="3911893" cy="1555840"/>
            </a:xfrm>
            <a:prstGeom prst="rect">
              <a:avLst/>
            </a:prstGeom>
            <a:noFill/>
          </p:spPr>
          <p:txBody>
            <a:bodyPr wrap="square" rtlCol="0">
              <a:spAutoFit/>
            </a:bodyPr>
            <a:lstStyle/>
            <a:p>
              <a:pPr defTabSz="914016">
                <a:lnSpc>
                  <a:spcPct val="90000"/>
                </a:lnSpc>
                <a:spcBef>
                  <a:spcPts val="1200"/>
                </a:spcBef>
                <a:defRPr/>
              </a:pPr>
              <a:r>
                <a:rPr lang="en-US" sz="1400" dirty="0">
                  <a:solidFill>
                    <a:srgbClr val="1A1A1A"/>
                  </a:solidFill>
                  <a:latin typeface="Segoe UI"/>
                </a:rPr>
                <a:t>Enables Single-Sign-On (SSO) to Azure AD apps even when your device is not connected to corporate network</a:t>
              </a:r>
            </a:p>
            <a:p>
              <a:pPr defTabSz="914016">
                <a:lnSpc>
                  <a:spcPct val="90000"/>
                </a:lnSpc>
                <a:spcBef>
                  <a:spcPts val="1200"/>
                </a:spcBef>
                <a:defRPr/>
              </a:pPr>
              <a:r>
                <a:rPr lang="en-US" sz="1400" dirty="0">
                  <a:solidFill>
                    <a:srgbClr val="1A1A1A"/>
                  </a:solidFill>
                  <a:latin typeface="Segoe UI"/>
                </a:rPr>
                <a:t>Accelerates move to cloud based infrastructure while reducing on-premises footprint</a:t>
              </a:r>
            </a:p>
            <a:p>
              <a:pPr defTabSz="914016">
                <a:lnSpc>
                  <a:spcPct val="90000"/>
                </a:lnSpc>
                <a:spcBef>
                  <a:spcPts val="1200"/>
                </a:spcBef>
                <a:defRPr/>
              </a:pPr>
              <a:r>
                <a:rPr lang="en-US" sz="1400" dirty="0">
                  <a:solidFill>
                    <a:srgbClr val="1A1A1A"/>
                  </a:solidFill>
                  <a:latin typeface="Segoe UI"/>
                </a:rPr>
                <a:t>Provides self service experience for joining devices from any location, remote branch office</a:t>
              </a:r>
            </a:p>
          </p:txBody>
        </p:sp>
        <p:cxnSp>
          <p:nvCxnSpPr>
            <p:cNvPr id="60" name="Straight Connector 59">
              <a:extLst>
                <a:ext uri="{FF2B5EF4-FFF2-40B4-BE49-F238E27FC236}">
                  <a16:creationId xmlns:a16="http://schemas.microsoft.com/office/drawing/2014/main" id="{9B46F78F-71FD-4835-9B9D-E939AC210E26}"/>
                </a:ext>
              </a:extLst>
            </p:cNvPr>
            <p:cNvCxnSpPr>
              <a:cxnSpLocks/>
            </p:cNvCxnSpPr>
            <p:nvPr/>
          </p:nvCxnSpPr>
          <p:spPr>
            <a:xfrm flipH="1">
              <a:off x="665181" y="5320493"/>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4238E776-0A75-4244-A832-7EC2F92829D8}"/>
              </a:ext>
            </a:extLst>
          </p:cNvPr>
          <p:cNvGrpSpPr/>
          <p:nvPr/>
        </p:nvGrpSpPr>
        <p:grpSpPr>
          <a:xfrm>
            <a:off x="2645600" y="2713550"/>
            <a:ext cx="2520546" cy="765153"/>
            <a:chOff x="2873254" y="2713346"/>
            <a:chExt cx="2521260" cy="765370"/>
          </a:xfrm>
        </p:grpSpPr>
        <p:sp>
          <p:nvSpPr>
            <p:cNvPr id="11" name="TextBox 10">
              <a:extLst>
                <a:ext uri="{FF2B5EF4-FFF2-40B4-BE49-F238E27FC236}">
                  <a16:creationId xmlns:a16="http://schemas.microsoft.com/office/drawing/2014/main" id="{BC11F79C-AB29-432B-9A72-98F1D2EE57E5}"/>
                </a:ext>
              </a:extLst>
            </p:cNvPr>
            <p:cNvSpPr txBox="1"/>
            <p:nvPr/>
          </p:nvSpPr>
          <p:spPr>
            <a:xfrm>
              <a:off x="4261078" y="2936797"/>
              <a:ext cx="1133436" cy="469103"/>
            </a:xfrm>
            <a:prstGeom prst="rect">
              <a:avLst/>
            </a:prstGeom>
            <a:noFill/>
          </p:spPr>
          <p:txBody>
            <a:bodyPr wrap="square" rtlCol="0">
              <a:spAutoFit/>
            </a:bodyPr>
            <a:lstStyle/>
            <a:p>
              <a:pPr defTabSz="914016">
                <a:defRPr/>
              </a:pPr>
              <a:r>
                <a:rPr lang="en-US" sz="1200" dirty="0">
                  <a:solidFill>
                    <a:srgbClr val="1A1A1A"/>
                  </a:solidFill>
                  <a:latin typeface="Segoe UI"/>
                </a:rPr>
                <a:t>Azure Active Directory</a:t>
              </a:r>
            </a:p>
          </p:txBody>
        </p:sp>
        <p:sp>
          <p:nvSpPr>
            <p:cNvPr id="71" name="Freeform: Shape 70">
              <a:extLst>
                <a:ext uri="{FF2B5EF4-FFF2-40B4-BE49-F238E27FC236}">
                  <a16:creationId xmlns:a16="http://schemas.microsoft.com/office/drawing/2014/main" id="{19B8F05F-1E10-41DF-8056-8E8CD3BB38FE}"/>
                </a:ext>
              </a:extLst>
            </p:cNvPr>
            <p:cNvSpPr/>
            <p:nvPr/>
          </p:nvSpPr>
          <p:spPr bwMode="auto">
            <a:xfrm flipV="1">
              <a:off x="2873254" y="2713346"/>
              <a:ext cx="1280660" cy="76537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pic>
        <p:nvPicPr>
          <p:cNvPr id="72" name="Picture 71">
            <a:extLst>
              <a:ext uri="{FF2B5EF4-FFF2-40B4-BE49-F238E27FC236}">
                <a16:creationId xmlns:a16="http://schemas.microsoft.com/office/drawing/2014/main" id="{053DEAD6-E934-42C6-B247-E70BF063733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3047" y="2951057"/>
            <a:ext cx="425407" cy="425407"/>
          </a:xfrm>
          <a:prstGeom prst="rect">
            <a:avLst/>
          </a:prstGeom>
          <a:ln w="28575">
            <a:noFill/>
          </a:ln>
        </p:spPr>
      </p:pic>
      <p:cxnSp>
        <p:nvCxnSpPr>
          <p:cNvPr id="16" name="Straight Arrow Connector 15">
            <a:extLst>
              <a:ext uri="{FF2B5EF4-FFF2-40B4-BE49-F238E27FC236}">
                <a16:creationId xmlns:a16="http://schemas.microsoft.com/office/drawing/2014/main" id="{E8B8D8B2-5FA2-40B7-8F16-F903FC84F95E}"/>
              </a:ext>
            </a:extLst>
          </p:cNvPr>
          <p:cNvCxnSpPr>
            <a:cxnSpLocks/>
          </p:cNvCxnSpPr>
          <p:nvPr/>
        </p:nvCxnSpPr>
        <p:spPr>
          <a:xfrm>
            <a:off x="1678586" y="2880206"/>
            <a:ext cx="0" cy="1109516"/>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E05BB8A-A464-41FF-B0B3-E9A6BC86374F}"/>
              </a:ext>
            </a:extLst>
          </p:cNvPr>
          <p:cNvGrpSpPr/>
          <p:nvPr/>
        </p:nvGrpSpPr>
        <p:grpSpPr>
          <a:xfrm>
            <a:off x="1038439" y="1967546"/>
            <a:ext cx="1280297" cy="765153"/>
            <a:chOff x="1115165" y="1997224"/>
            <a:chExt cx="1280660" cy="765370"/>
          </a:xfrm>
        </p:grpSpPr>
        <p:sp>
          <p:nvSpPr>
            <p:cNvPr id="74" name="Freeform: Shape 73">
              <a:extLst>
                <a:ext uri="{FF2B5EF4-FFF2-40B4-BE49-F238E27FC236}">
                  <a16:creationId xmlns:a16="http://schemas.microsoft.com/office/drawing/2014/main" id="{DB2F8FF7-F27A-4D85-9429-E95C172FF95F}"/>
                </a:ext>
              </a:extLst>
            </p:cNvPr>
            <p:cNvSpPr/>
            <p:nvPr/>
          </p:nvSpPr>
          <p:spPr bwMode="auto">
            <a:xfrm flipV="1">
              <a:off x="1115165" y="1997224"/>
              <a:ext cx="1280660" cy="76537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defRPr/>
              </a:pPr>
              <a:endParaRPr lang="en-US" sz="1836" dirty="0">
                <a:solidFill>
                  <a:srgbClr val="505050"/>
                </a:solidFill>
                <a:latin typeface="Segoe UI Semilight"/>
              </a:endParaRPr>
            </a:p>
          </p:txBody>
        </p:sp>
        <p:sp>
          <p:nvSpPr>
            <p:cNvPr id="76" name="TextBox 75">
              <a:extLst>
                <a:ext uri="{FF2B5EF4-FFF2-40B4-BE49-F238E27FC236}">
                  <a16:creationId xmlns:a16="http://schemas.microsoft.com/office/drawing/2014/main" id="{3CFD4015-3595-421D-988E-7B53A62DBBBB}"/>
                </a:ext>
              </a:extLst>
            </p:cNvPr>
            <p:cNvSpPr txBox="1"/>
            <p:nvPr/>
          </p:nvSpPr>
          <p:spPr>
            <a:xfrm>
              <a:off x="1323325" y="2334700"/>
              <a:ext cx="864340" cy="312073"/>
            </a:xfrm>
            <a:prstGeom prst="rect">
              <a:avLst/>
            </a:prstGeom>
            <a:noFill/>
          </p:spPr>
          <p:txBody>
            <a:bodyPr wrap="square" rtlCol="0">
              <a:spAutoFit/>
            </a:bodyPr>
            <a:lstStyle/>
            <a:p>
              <a:pPr algn="ctr" defTabSz="914016">
                <a:defRPr/>
              </a:pPr>
              <a:r>
                <a:rPr lang="en-US" sz="1400" dirty="0">
                  <a:solidFill>
                    <a:srgbClr val="1A1A1A"/>
                  </a:solidFill>
                  <a:latin typeface="Segoe UI"/>
                </a:rPr>
                <a:t>Intune</a:t>
              </a:r>
            </a:p>
          </p:txBody>
        </p:sp>
      </p:grpSp>
      <p:pic>
        <p:nvPicPr>
          <p:cNvPr id="79" name="Picture 78">
            <a:extLst>
              <a:ext uri="{FF2B5EF4-FFF2-40B4-BE49-F238E27FC236}">
                <a16:creationId xmlns:a16="http://schemas.microsoft.com/office/drawing/2014/main" id="{9B013EBE-DA89-4C26-A16D-5CB6B9AD2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978" y="4165189"/>
            <a:ext cx="425407" cy="425407"/>
          </a:xfrm>
          <a:prstGeom prst="rect">
            <a:avLst/>
          </a:prstGeom>
          <a:ln w="28575">
            <a:noFill/>
          </a:ln>
        </p:spPr>
      </p:pic>
      <p:sp>
        <p:nvSpPr>
          <p:cNvPr id="83" name="TextBox 82">
            <a:extLst>
              <a:ext uri="{FF2B5EF4-FFF2-40B4-BE49-F238E27FC236}">
                <a16:creationId xmlns:a16="http://schemas.microsoft.com/office/drawing/2014/main" id="{0E022E58-F06A-49D3-899B-0591281D487D}"/>
              </a:ext>
            </a:extLst>
          </p:cNvPr>
          <p:cNvSpPr txBox="1"/>
          <p:nvPr/>
        </p:nvSpPr>
        <p:spPr>
          <a:xfrm>
            <a:off x="3988597" y="4653063"/>
            <a:ext cx="1408169" cy="468970"/>
          </a:xfrm>
          <a:prstGeom prst="rect">
            <a:avLst/>
          </a:prstGeom>
          <a:noFill/>
        </p:spPr>
        <p:txBody>
          <a:bodyPr wrap="square" rtlCol="0">
            <a:spAutoFit/>
          </a:bodyPr>
          <a:lstStyle/>
          <a:p>
            <a:pPr algn="ctr" defTabSz="914016">
              <a:defRPr/>
            </a:pPr>
            <a:r>
              <a:rPr lang="en-US" sz="1200" dirty="0">
                <a:solidFill>
                  <a:srgbClr val="0D0D0D"/>
                </a:solidFill>
                <a:latin typeface="Segoe UI"/>
              </a:rPr>
              <a:t>Active </a:t>
            </a:r>
            <a:br>
              <a:rPr lang="en-US" sz="1200" dirty="0">
                <a:solidFill>
                  <a:srgbClr val="0D0D0D"/>
                </a:solidFill>
                <a:latin typeface="Segoe UI"/>
              </a:rPr>
            </a:br>
            <a:r>
              <a:rPr lang="en-US" sz="1200" dirty="0">
                <a:solidFill>
                  <a:srgbClr val="0D0D0D"/>
                </a:solidFill>
                <a:latin typeface="Segoe UI"/>
              </a:rPr>
              <a:t>Directory</a:t>
            </a:r>
          </a:p>
        </p:txBody>
      </p:sp>
      <p:sp>
        <p:nvSpPr>
          <p:cNvPr id="84" name="TextBox 83">
            <a:extLst>
              <a:ext uri="{FF2B5EF4-FFF2-40B4-BE49-F238E27FC236}">
                <a16:creationId xmlns:a16="http://schemas.microsoft.com/office/drawing/2014/main" id="{8FDC5FE0-545C-419C-B770-FFDF8E164E66}"/>
              </a:ext>
            </a:extLst>
          </p:cNvPr>
          <p:cNvSpPr txBox="1"/>
          <p:nvPr/>
        </p:nvSpPr>
        <p:spPr>
          <a:xfrm>
            <a:off x="1072281" y="4653063"/>
            <a:ext cx="1207397" cy="468970"/>
          </a:xfrm>
          <a:prstGeom prst="rect">
            <a:avLst/>
          </a:prstGeom>
          <a:noFill/>
        </p:spPr>
        <p:txBody>
          <a:bodyPr wrap="square" rtlCol="0">
            <a:spAutoFit/>
          </a:bodyPr>
          <a:lstStyle/>
          <a:p>
            <a:pPr algn="ctr" defTabSz="914016">
              <a:defRPr/>
            </a:pPr>
            <a:r>
              <a:rPr lang="en-US" sz="1200" dirty="0">
                <a:solidFill>
                  <a:srgbClr val="0D0D0D"/>
                </a:solidFill>
                <a:latin typeface="Segoe UI"/>
              </a:rPr>
              <a:t>Windows 10 Pro device</a:t>
            </a:r>
          </a:p>
        </p:txBody>
      </p:sp>
      <p:sp>
        <p:nvSpPr>
          <p:cNvPr id="42" name="TextBox 41">
            <a:extLst>
              <a:ext uri="{FF2B5EF4-FFF2-40B4-BE49-F238E27FC236}">
                <a16:creationId xmlns:a16="http://schemas.microsoft.com/office/drawing/2014/main" id="{90453CD8-38C3-439C-A9FA-8880BB0D44AA}"/>
              </a:ext>
            </a:extLst>
          </p:cNvPr>
          <p:cNvSpPr txBox="1"/>
          <p:nvPr/>
        </p:nvSpPr>
        <p:spPr>
          <a:xfrm>
            <a:off x="1067515" y="6173155"/>
            <a:ext cx="1084464" cy="280640"/>
          </a:xfrm>
          <a:prstGeom prst="rect">
            <a:avLst/>
          </a:prstGeom>
          <a:noFill/>
        </p:spPr>
        <p:txBody>
          <a:bodyPr wrap="square" rtlCol="0">
            <a:spAutoFit/>
          </a:bodyPr>
          <a:lstStyle/>
          <a:p>
            <a:pPr algn="ctr" defTabSz="914049">
              <a:defRPr/>
            </a:pPr>
            <a:r>
              <a:rPr lang="en-US" sz="1200" dirty="0">
                <a:solidFill>
                  <a:srgbClr val="0D0D0D"/>
                </a:solidFill>
                <a:latin typeface="Segoe UI"/>
              </a:rPr>
              <a:t>LOB apps</a:t>
            </a:r>
          </a:p>
        </p:txBody>
      </p:sp>
      <p:sp>
        <p:nvSpPr>
          <p:cNvPr id="43" name="TextBox 42">
            <a:extLst>
              <a:ext uri="{FF2B5EF4-FFF2-40B4-BE49-F238E27FC236}">
                <a16:creationId xmlns:a16="http://schemas.microsoft.com/office/drawing/2014/main" id="{6A4BE4EB-0186-43D0-B3F0-31DD7F2221A5}"/>
              </a:ext>
            </a:extLst>
          </p:cNvPr>
          <p:cNvSpPr txBox="1"/>
          <p:nvPr/>
        </p:nvSpPr>
        <p:spPr>
          <a:xfrm>
            <a:off x="2765589" y="6173154"/>
            <a:ext cx="1084464" cy="280639"/>
          </a:xfrm>
          <a:prstGeom prst="rect">
            <a:avLst/>
          </a:prstGeom>
          <a:noFill/>
        </p:spPr>
        <p:txBody>
          <a:bodyPr wrap="square" rtlCol="0">
            <a:spAutoFit/>
          </a:bodyPr>
          <a:lstStyle/>
          <a:p>
            <a:pPr algn="ctr" defTabSz="914049">
              <a:defRPr/>
            </a:pPr>
            <a:r>
              <a:rPr lang="en-US" sz="1200" dirty="0">
                <a:solidFill>
                  <a:srgbClr val="0D0D0D"/>
                </a:solidFill>
                <a:latin typeface="Segoe UI"/>
              </a:rPr>
              <a:t>File shares</a:t>
            </a:r>
          </a:p>
        </p:txBody>
      </p:sp>
      <p:sp>
        <p:nvSpPr>
          <p:cNvPr id="46" name="TextBox 45">
            <a:extLst>
              <a:ext uri="{FF2B5EF4-FFF2-40B4-BE49-F238E27FC236}">
                <a16:creationId xmlns:a16="http://schemas.microsoft.com/office/drawing/2014/main" id="{28743090-F4AD-47C6-A9B8-B2E068F52ABD}"/>
              </a:ext>
            </a:extLst>
          </p:cNvPr>
          <p:cNvSpPr txBox="1"/>
          <p:nvPr/>
        </p:nvSpPr>
        <p:spPr>
          <a:xfrm>
            <a:off x="4445341" y="6173154"/>
            <a:ext cx="1084464" cy="280639"/>
          </a:xfrm>
          <a:prstGeom prst="rect">
            <a:avLst/>
          </a:prstGeom>
          <a:noFill/>
        </p:spPr>
        <p:txBody>
          <a:bodyPr wrap="square" rtlCol="0">
            <a:spAutoFit/>
          </a:bodyPr>
          <a:lstStyle/>
          <a:p>
            <a:pPr algn="ctr" defTabSz="914049">
              <a:defRPr/>
            </a:pPr>
            <a:r>
              <a:rPr lang="en-US" sz="1200" dirty="0">
                <a:solidFill>
                  <a:srgbClr val="0D0D0D"/>
                </a:solidFill>
                <a:latin typeface="Segoe UI"/>
              </a:rPr>
              <a:t>Printers</a:t>
            </a:r>
          </a:p>
        </p:txBody>
      </p:sp>
      <p:sp>
        <p:nvSpPr>
          <p:cNvPr id="17" name="Left Bracket 16">
            <a:extLst>
              <a:ext uri="{FF2B5EF4-FFF2-40B4-BE49-F238E27FC236}">
                <a16:creationId xmlns:a16="http://schemas.microsoft.com/office/drawing/2014/main" id="{8B5AA498-B5B0-4A6D-BC15-42C2B7D4FB88}"/>
              </a:ext>
            </a:extLst>
          </p:cNvPr>
          <p:cNvSpPr/>
          <p:nvPr/>
        </p:nvSpPr>
        <p:spPr>
          <a:xfrm rot="5400000">
            <a:off x="3147004" y="3538860"/>
            <a:ext cx="294950" cy="4339842"/>
          </a:xfrm>
          <a:prstGeom prst="leftBracket">
            <a:avLst>
              <a:gd name="adj" fmla="val 0"/>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016">
              <a:defRPr/>
            </a:pPr>
            <a:endParaRPr lang="en-US" sz="1765">
              <a:solidFill>
                <a:srgbClr val="1A1A1A"/>
              </a:solidFill>
              <a:latin typeface="Segoe UI"/>
            </a:endParaRPr>
          </a:p>
        </p:txBody>
      </p:sp>
      <p:cxnSp>
        <p:nvCxnSpPr>
          <p:cNvPr id="85" name="Straight Arrow Connector 84">
            <a:extLst>
              <a:ext uri="{FF2B5EF4-FFF2-40B4-BE49-F238E27FC236}">
                <a16:creationId xmlns:a16="http://schemas.microsoft.com/office/drawing/2014/main" id="{DC32AD53-5D7F-49B8-BDC5-10605DFBA8DD}"/>
              </a:ext>
            </a:extLst>
          </p:cNvPr>
          <p:cNvCxnSpPr>
            <a:cxnSpLocks/>
          </p:cNvCxnSpPr>
          <p:nvPr/>
        </p:nvCxnSpPr>
        <p:spPr>
          <a:xfrm flipH="1">
            <a:off x="3755238" y="4869751"/>
            <a:ext cx="547998" cy="547998"/>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99D3C2B-5AF5-444F-9F6B-AB6A1DC3F416}"/>
              </a:ext>
            </a:extLst>
          </p:cNvPr>
          <p:cNvCxnSpPr>
            <a:cxnSpLocks/>
          </p:cNvCxnSpPr>
          <p:nvPr/>
        </p:nvCxnSpPr>
        <p:spPr>
          <a:xfrm rot="5400000" flipH="1">
            <a:off x="2371603" y="4869751"/>
            <a:ext cx="547998" cy="547998"/>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18144B5-F42E-4194-B766-7CD30271E116}"/>
              </a:ext>
            </a:extLst>
          </p:cNvPr>
          <p:cNvCxnSpPr>
            <a:cxnSpLocks/>
          </p:cNvCxnSpPr>
          <p:nvPr/>
        </p:nvCxnSpPr>
        <p:spPr>
          <a:xfrm flipH="1">
            <a:off x="2231849" y="3547245"/>
            <a:ext cx="744819" cy="744820"/>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0501208-0836-4A8D-B801-04A7FD8565F4}"/>
              </a:ext>
            </a:extLst>
          </p:cNvPr>
          <p:cNvCxnSpPr>
            <a:cxnSpLocks/>
          </p:cNvCxnSpPr>
          <p:nvPr/>
        </p:nvCxnSpPr>
        <p:spPr>
          <a:xfrm flipH="1" flipV="1">
            <a:off x="3656828" y="3547245"/>
            <a:ext cx="744819" cy="744820"/>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D0A5301-CD2B-4391-94A6-F6BB12855862}"/>
              </a:ext>
            </a:extLst>
          </p:cNvPr>
          <p:cNvCxnSpPr>
            <a:cxnSpLocks/>
          </p:cNvCxnSpPr>
          <p:nvPr/>
        </p:nvCxnSpPr>
        <p:spPr>
          <a:xfrm flipH="1" flipV="1">
            <a:off x="2436248" y="2315550"/>
            <a:ext cx="509997" cy="509999"/>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BA9F5C2-D2A6-4791-B331-62420CAE355C}"/>
              </a:ext>
            </a:extLst>
          </p:cNvPr>
          <p:cNvSpPr txBox="1"/>
          <p:nvPr/>
        </p:nvSpPr>
        <p:spPr>
          <a:xfrm>
            <a:off x="3352117" y="3726835"/>
            <a:ext cx="1967185" cy="280639"/>
          </a:xfrm>
          <a:prstGeom prst="rect">
            <a:avLst/>
          </a:prstGeom>
          <a:solidFill>
            <a:schemeClr val="bg1"/>
          </a:solidFill>
        </p:spPr>
        <p:txBody>
          <a:bodyPr wrap="square" rtlCol="0">
            <a:spAutoFit/>
          </a:bodyPr>
          <a:lstStyle/>
          <a:p>
            <a:pPr algn="ctr" defTabSz="914016">
              <a:defRPr/>
            </a:pPr>
            <a:r>
              <a:rPr lang="en-US" sz="1200" dirty="0">
                <a:solidFill>
                  <a:srgbClr val="0D0D0D"/>
                </a:solidFill>
                <a:latin typeface="Segoe UI"/>
              </a:rPr>
              <a:t>Azure AD connect tool</a:t>
            </a:r>
          </a:p>
        </p:txBody>
      </p:sp>
      <p:sp>
        <p:nvSpPr>
          <p:cNvPr id="78" name="TextBox 77">
            <a:extLst>
              <a:ext uri="{FF2B5EF4-FFF2-40B4-BE49-F238E27FC236}">
                <a16:creationId xmlns:a16="http://schemas.microsoft.com/office/drawing/2014/main" id="{746677CC-69EA-435C-8412-A2D9AD6C4D60}"/>
              </a:ext>
            </a:extLst>
          </p:cNvPr>
          <p:cNvSpPr txBox="1"/>
          <p:nvPr/>
        </p:nvSpPr>
        <p:spPr>
          <a:xfrm>
            <a:off x="1872870" y="3726835"/>
            <a:ext cx="1408163" cy="280639"/>
          </a:xfrm>
          <a:prstGeom prst="rect">
            <a:avLst/>
          </a:prstGeom>
          <a:solidFill>
            <a:schemeClr val="bg1"/>
          </a:solidFill>
        </p:spPr>
        <p:txBody>
          <a:bodyPr wrap="square" rtlCol="0">
            <a:spAutoFit/>
          </a:bodyPr>
          <a:lstStyle/>
          <a:p>
            <a:pPr algn="ctr" defTabSz="914016">
              <a:defRPr/>
            </a:pPr>
            <a:r>
              <a:rPr lang="en-US" sz="1200" dirty="0">
                <a:solidFill>
                  <a:srgbClr val="0D0D0D"/>
                </a:solidFill>
                <a:latin typeface="Segoe UI"/>
              </a:rPr>
              <a:t>Azure AD join</a:t>
            </a:r>
          </a:p>
        </p:txBody>
      </p:sp>
      <p:grpSp>
        <p:nvGrpSpPr>
          <p:cNvPr id="3" name="Group 2">
            <a:extLst>
              <a:ext uri="{FF2B5EF4-FFF2-40B4-BE49-F238E27FC236}">
                <a16:creationId xmlns:a16="http://schemas.microsoft.com/office/drawing/2014/main" id="{B4EEB766-7050-41E4-826D-A070626B5916}"/>
              </a:ext>
            </a:extLst>
          </p:cNvPr>
          <p:cNvGrpSpPr/>
          <p:nvPr/>
        </p:nvGrpSpPr>
        <p:grpSpPr>
          <a:xfrm>
            <a:off x="1331575" y="4133279"/>
            <a:ext cx="694026" cy="503837"/>
            <a:chOff x="769540" y="3861866"/>
            <a:chExt cx="708044" cy="514012"/>
          </a:xfrm>
        </p:grpSpPr>
        <p:sp>
          <p:nvSpPr>
            <p:cNvPr id="44" name="Freeform 5">
              <a:extLst>
                <a:ext uri="{FF2B5EF4-FFF2-40B4-BE49-F238E27FC236}">
                  <a16:creationId xmlns:a16="http://schemas.microsoft.com/office/drawing/2014/main" id="{5EAD0CAB-0072-4D6F-8337-97DD5E3B1D36}"/>
                </a:ext>
              </a:extLst>
            </p:cNvPr>
            <p:cNvSpPr>
              <a:spLocks/>
            </p:cNvSpPr>
            <p:nvPr/>
          </p:nvSpPr>
          <p:spPr bwMode="auto">
            <a:xfrm>
              <a:off x="806639" y="3861866"/>
              <a:ext cx="657865" cy="514012"/>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48" name="Rectangle 47">
              <a:extLst>
                <a:ext uri="{FF2B5EF4-FFF2-40B4-BE49-F238E27FC236}">
                  <a16:creationId xmlns:a16="http://schemas.microsoft.com/office/drawing/2014/main" id="{A9B51681-44AD-4F37-A3A5-A77E5863D6D2}"/>
                </a:ext>
              </a:extLst>
            </p:cNvPr>
            <p:cNvSpPr/>
            <p:nvPr/>
          </p:nvSpPr>
          <p:spPr>
            <a:xfrm>
              <a:off x="769540" y="3927603"/>
              <a:ext cx="708044" cy="282423"/>
            </a:xfrm>
            <a:prstGeom prst="rect">
              <a:avLst/>
            </a:prstGeom>
          </p:spPr>
          <p:txBody>
            <a:bodyPr wrap="square">
              <a:spAutoFit/>
            </a:bodyPr>
            <a:lstStyle/>
            <a:p>
              <a:pPr algn="ctr" defTabSz="932205">
                <a:defRPr/>
              </a:pPr>
              <a:r>
                <a:rPr lang="en-US" sz="1175" dirty="0">
                  <a:solidFill>
                    <a:srgbClr val="FFFFFF"/>
                  </a:solidFill>
                  <a:latin typeface="Segoe UI Semibold"/>
                </a:rPr>
                <a:t>10 Pro</a:t>
              </a:r>
            </a:p>
          </p:txBody>
        </p:sp>
      </p:grpSp>
      <p:pic>
        <p:nvPicPr>
          <p:cNvPr id="50" name="Picture 49">
            <a:extLst>
              <a:ext uri="{FF2B5EF4-FFF2-40B4-BE49-F238E27FC236}">
                <a16:creationId xmlns:a16="http://schemas.microsoft.com/office/drawing/2014/main" id="{3D858DA3-CAB4-4EEB-9190-D4E0DDC5A680}"/>
              </a:ext>
            </a:extLst>
          </p:cNvPr>
          <p:cNvPicPr>
            <a:picLocks noChangeAspect="1"/>
          </p:cNvPicPr>
          <p:nvPr/>
        </p:nvPicPr>
        <p:blipFill>
          <a:blip r:embed="rId4"/>
          <a:stretch>
            <a:fillRect/>
          </a:stretch>
        </p:blipFill>
        <p:spPr>
          <a:xfrm>
            <a:off x="4745765" y="5749871"/>
            <a:ext cx="398354" cy="398354"/>
          </a:xfrm>
          <a:prstGeom prst="rect">
            <a:avLst/>
          </a:prstGeom>
        </p:spPr>
      </p:pic>
      <p:pic>
        <p:nvPicPr>
          <p:cNvPr id="51" name="Picture 50">
            <a:extLst>
              <a:ext uri="{FF2B5EF4-FFF2-40B4-BE49-F238E27FC236}">
                <a16:creationId xmlns:a16="http://schemas.microsoft.com/office/drawing/2014/main" id="{A21B96DC-D957-4E9D-8295-2921D25AD5EE}"/>
              </a:ext>
            </a:extLst>
          </p:cNvPr>
          <p:cNvPicPr>
            <a:picLocks noChangeAspect="1"/>
          </p:cNvPicPr>
          <p:nvPr/>
        </p:nvPicPr>
        <p:blipFill>
          <a:blip r:embed="rId5"/>
          <a:stretch>
            <a:fillRect/>
          </a:stretch>
        </p:blipFill>
        <p:spPr>
          <a:xfrm rot="16200000">
            <a:off x="3066013" y="5749872"/>
            <a:ext cx="398354" cy="398354"/>
          </a:xfrm>
          <a:prstGeom prst="rect">
            <a:avLst/>
          </a:prstGeom>
        </p:spPr>
      </p:pic>
      <p:pic>
        <p:nvPicPr>
          <p:cNvPr id="54" name="Picture 53">
            <a:extLst>
              <a:ext uri="{FF2B5EF4-FFF2-40B4-BE49-F238E27FC236}">
                <a16:creationId xmlns:a16="http://schemas.microsoft.com/office/drawing/2014/main" id="{EF023787-D79A-48FE-A758-D505D521753B}"/>
              </a:ext>
            </a:extLst>
          </p:cNvPr>
          <p:cNvPicPr>
            <a:picLocks noChangeAspect="1"/>
          </p:cNvPicPr>
          <p:nvPr/>
        </p:nvPicPr>
        <p:blipFill>
          <a:blip r:embed="rId6"/>
          <a:stretch>
            <a:fillRect/>
          </a:stretch>
        </p:blipFill>
        <p:spPr>
          <a:xfrm>
            <a:off x="1367939" y="5749871"/>
            <a:ext cx="398354" cy="398354"/>
          </a:xfrm>
          <a:prstGeom prst="rect">
            <a:avLst/>
          </a:prstGeom>
        </p:spPr>
      </p:pic>
    </p:spTree>
    <p:extLst>
      <p:ext uri="{BB962C8B-B14F-4D97-AF65-F5344CB8AC3E}">
        <p14:creationId xmlns:p14="http://schemas.microsoft.com/office/powerpoint/2010/main" val="376955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1+#ppt_w/2"/>
                                          </p:val>
                                        </p:tav>
                                        <p:tav tm="100000">
                                          <p:val>
                                            <p:strVal val="#ppt_x"/>
                                          </p:val>
                                        </p:tav>
                                      </p:tavLst>
                                    </p:anim>
                                    <p:anim calcmode="lin" valueType="num">
                                      <p:cBhvr additive="base">
                                        <p:cTn id="8" dur="75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750" fill="hold"/>
                                        <p:tgtEl>
                                          <p:spTgt spid="53"/>
                                        </p:tgtEl>
                                        <p:attrNameLst>
                                          <p:attrName>ppt_x</p:attrName>
                                        </p:attrNameLst>
                                      </p:cBhvr>
                                      <p:tavLst>
                                        <p:tav tm="0">
                                          <p:val>
                                            <p:strVal val="1+#ppt_w/2"/>
                                          </p:val>
                                        </p:tav>
                                        <p:tav tm="100000">
                                          <p:val>
                                            <p:strVal val="#ppt_x"/>
                                          </p:val>
                                        </p:tav>
                                      </p:tavLst>
                                    </p:anim>
                                    <p:anim calcmode="lin" valueType="num">
                                      <p:cBhvr additive="base">
                                        <p:cTn id="12"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667E1071-93A3-437E-8780-4CBA3DEA40FF}"/>
              </a:ext>
            </a:extLst>
          </p:cNvPr>
          <p:cNvGrpSpPr/>
          <p:nvPr/>
        </p:nvGrpSpPr>
        <p:grpSpPr>
          <a:xfrm>
            <a:off x="1729" y="4982968"/>
            <a:ext cx="12188537" cy="1207174"/>
            <a:chOff x="-1" y="4983408"/>
            <a:chExt cx="12191995" cy="1207516"/>
          </a:xfrm>
        </p:grpSpPr>
        <p:sp>
          <p:nvSpPr>
            <p:cNvPr id="5" name="Rectangle 4">
              <a:extLst>
                <a:ext uri="{FF2B5EF4-FFF2-40B4-BE49-F238E27FC236}">
                  <a16:creationId xmlns:a16="http://schemas.microsoft.com/office/drawing/2014/main" id="{13CABF44-903D-4EF7-97A6-13E5CAC13C8A}"/>
                </a:ext>
              </a:extLst>
            </p:cNvPr>
            <p:cNvSpPr/>
            <p:nvPr/>
          </p:nvSpPr>
          <p:spPr bwMode="auto">
            <a:xfrm>
              <a:off x="-1" y="4983408"/>
              <a:ext cx="12191995" cy="120751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2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 name="TextBox 47">
              <a:extLst>
                <a:ext uri="{FF2B5EF4-FFF2-40B4-BE49-F238E27FC236}">
                  <a16:creationId xmlns:a16="http://schemas.microsoft.com/office/drawing/2014/main" id="{260E78D1-8912-4C8F-BDEA-FBDFE4C774FA}"/>
                </a:ext>
              </a:extLst>
            </p:cNvPr>
            <p:cNvSpPr txBox="1"/>
            <p:nvPr/>
          </p:nvSpPr>
          <p:spPr>
            <a:xfrm>
              <a:off x="317902" y="5266832"/>
              <a:ext cx="2232568" cy="469103"/>
            </a:xfrm>
            <a:prstGeom prst="rect">
              <a:avLst/>
            </a:prstGeom>
            <a:noFill/>
          </p:spPr>
          <p:txBody>
            <a:bodyPr wrap="square" rtlCol="0">
              <a:spAutoFit/>
            </a:bodyPr>
            <a:lstStyle/>
            <a:p>
              <a:pPr defTabSz="914016">
                <a:defRPr/>
              </a:pPr>
              <a:r>
                <a:rPr lang="en-US" sz="1200" dirty="0">
                  <a:solidFill>
                    <a:srgbClr val="0078D4"/>
                  </a:solidFill>
                  <a:latin typeface="Segoe UI Semibold"/>
                </a:rPr>
                <a:t>Caveats of Azure AD Joined Device Deployment Method</a:t>
              </a:r>
            </a:p>
          </p:txBody>
        </p:sp>
        <p:grpSp>
          <p:nvGrpSpPr>
            <p:cNvPr id="101" name="Group 100">
              <a:extLst>
                <a:ext uri="{FF2B5EF4-FFF2-40B4-BE49-F238E27FC236}">
                  <a16:creationId xmlns:a16="http://schemas.microsoft.com/office/drawing/2014/main" id="{3863E421-A294-45BA-9F8A-B4263EF937A6}"/>
                </a:ext>
              </a:extLst>
            </p:cNvPr>
            <p:cNvGrpSpPr/>
            <p:nvPr/>
          </p:nvGrpSpPr>
          <p:grpSpPr>
            <a:xfrm>
              <a:off x="6333379" y="5215109"/>
              <a:ext cx="1646345" cy="600934"/>
              <a:chOff x="6709427" y="5422326"/>
              <a:chExt cx="1646345" cy="600934"/>
            </a:xfrm>
          </p:grpSpPr>
          <p:sp>
            <p:nvSpPr>
              <p:cNvPr id="54" name="TextBox 53">
                <a:extLst>
                  <a:ext uri="{FF2B5EF4-FFF2-40B4-BE49-F238E27FC236}">
                    <a16:creationId xmlns:a16="http://schemas.microsoft.com/office/drawing/2014/main" id="{A987A964-1B4C-492E-9699-2B0077E711E2}"/>
                  </a:ext>
                </a:extLst>
              </p:cNvPr>
              <p:cNvSpPr txBox="1"/>
              <p:nvPr/>
            </p:nvSpPr>
            <p:spPr>
              <a:xfrm>
                <a:off x="7144512" y="5422326"/>
                <a:ext cx="1211260" cy="600934"/>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Some GPOs may not map to Intune</a:t>
                </a:r>
              </a:p>
            </p:txBody>
          </p:sp>
          <p:sp>
            <p:nvSpPr>
              <p:cNvPr id="98" name="gear_3">
                <a:extLst>
                  <a:ext uri="{FF2B5EF4-FFF2-40B4-BE49-F238E27FC236}">
                    <a16:creationId xmlns:a16="http://schemas.microsoft.com/office/drawing/2014/main" id="{E337AE70-B7E9-40F7-B6EA-8FFA04C2E11F}"/>
                  </a:ext>
                </a:extLst>
              </p:cNvPr>
              <p:cNvSpPr>
                <a:spLocks noChangeAspect="1" noEditPoints="1"/>
              </p:cNvSpPr>
              <p:nvPr/>
            </p:nvSpPr>
            <p:spPr bwMode="auto">
              <a:xfrm>
                <a:off x="6709427" y="553112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nvGrpSpPr>
            <p:cNvPr id="102" name="Group 101">
              <a:extLst>
                <a:ext uri="{FF2B5EF4-FFF2-40B4-BE49-F238E27FC236}">
                  <a16:creationId xmlns:a16="http://schemas.microsoft.com/office/drawing/2014/main" id="{A52C587C-3311-43A0-BD1F-6FA88DE3CAB9}"/>
                </a:ext>
              </a:extLst>
            </p:cNvPr>
            <p:cNvGrpSpPr/>
            <p:nvPr/>
          </p:nvGrpSpPr>
          <p:grpSpPr>
            <a:xfrm>
              <a:off x="8206625" y="5198734"/>
              <a:ext cx="1751794" cy="940001"/>
              <a:chOff x="8557078" y="5405951"/>
              <a:chExt cx="1751794" cy="940001"/>
            </a:xfrm>
          </p:grpSpPr>
          <p:sp>
            <p:nvSpPr>
              <p:cNvPr id="55" name="TextBox 54">
                <a:extLst>
                  <a:ext uri="{FF2B5EF4-FFF2-40B4-BE49-F238E27FC236}">
                    <a16:creationId xmlns:a16="http://schemas.microsoft.com/office/drawing/2014/main" id="{490B1B2A-5E76-4423-A9C2-134595336FB0}"/>
                  </a:ext>
                </a:extLst>
              </p:cNvPr>
              <p:cNvSpPr txBox="1"/>
              <p:nvPr/>
            </p:nvSpPr>
            <p:spPr>
              <a:xfrm>
                <a:off x="9002659" y="5405951"/>
                <a:ext cx="1306213" cy="940001"/>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Win 32 apps relying on machine authentication won’t work</a:t>
                </a:r>
              </a:p>
            </p:txBody>
          </p:sp>
          <p:sp>
            <p:nvSpPr>
              <p:cNvPr id="99" name="gear_3">
                <a:extLst>
                  <a:ext uri="{FF2B5EF4-FFF2-40B4-BE49-F238E27FC236}">
                    <a16:creationId xmlns:a16="http://schemas.microsoft.com/office/drawing/2014/main" id="{BF3B4B6F-9C79-4325-8F9D-8BC61AB5D5D6}"/>
                  </a:ext>
                </a:extLst>
              </p:cNvPr>
              <p:cNvSpPr>
                <a:spLocks noChangeAspect="1" noEditPoints="1"/>
              </p:cNvSpPr>
              <p:nvPr/>
            </p:nvSpPr>
            <p:spPr bwMode="auto">
              <a:xfrm>
                <a:off x="8557078"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nvGrpSpPr>
            <p:cNvPr id="103" name="Group 102">
              <a:extLst>
                <a:ext uri="{FF2B5EF4-FFF2-40B4-BE49-F238E27FC236}">
                  <a16:creationId xmlns:a16="http://schemas.microsoft.com/office/drawing/2014/main" id="{8D1F966C-04C4-4C5C-AE65-C7D7287CD831}"/>
                </a:ext>
              </a:extLst>
            </p:cNvPr>
            <p:cNvGrpSpPr/>
            <p:nvPr/>
          </p:nvGrpSpPr>
          <p:grpSpPr>
            <a:xfrm>
              <a:off x="10001312" y="5202199"/>
              <a:ext cx="1760490" cy="755535"/>
              <a:chOff x="10266081" y="5409416"/>
              <a:chExt cx="1760490" cy="755535"/>
            </a:xfrm>
          </p:grpSpPr>
          <p:sp>
            <p:nvSpPr>
              <p:cNvPr id="56" name="TextBox 55">
                <a:extLst>
                  <a:ext uri="{FF2B5EF4-FFF2-40B4-BE49-F238E27FC236}">
                    <a16:creationId xmlns:a16="http://schemas.microsoft.com/office/drawing/2014/main" id="{664BC0B2-E0E0-429B-8812-A485AB845E50}"/>
                  </a:ext>
                </a:extLst>
              </p:cNvPr>
              <p:cNvSpPr txBox="1"/>
              <p:nvPr/>
            </p:nvSpPr>
            <p:spPr>
              <a:xfrm>
                <a:off x="10720358" y="5409416"/>
                <a:ext cx="1306213" cy="755535"/>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Printer path works; AD Printer discovery does not work</a:t>
                </a:r>
              </a:p>
            </p:txBody>
          </p:sp>
          <p:sp>
            <p:nvSpPr>
              <p:cNvPr id="100" name="gear_3">
                <a:extLst>
                  <a:ext uri="{FF2B5EF4-FFF2-40B4-BE49-F238E27FC236}">
                    <a16:creationId xmlns:a16="http://schemas.microsoft.com/office/drawing/2014/main" id="{4D6D553B-58ED-4FA7-AEED-43BCAB69A841}"/>
                  </a:ext>
                </a:extLst>
              </p:cNvPr>
              <p:cNvSpPr>
                <a:spLocks noChangeAspect="1" noEditPoints="1"/>
              </p:cNvSpPr>
              <p:nvPr/>
            </p:nvSpPr>
            <p:spPr bwMode="auto">
              <a:xfrm>
                <a:off x="10266081"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sp>
        <p:nvSpPr>
          <p:cNvPr id="2" name="Title 1">
            <a:extLst>
              <a:ext uri="{FF2B5EF4-FFF2-40B4-BE49-F238E27FC236}">
                <a16:creationId xmlns:a16="http://schemas.microsoft.com/office/drawing/2014/main" id="{C2499D9F-8D58-4BE7-A135-64604918E95F}"/>
              </a:ext>
            </a:extLst>
          </p:cNvPr>
          <p:cNvSpPr>
            <a:spLocks noGrp="1"/>
          </p:cNvSpPr>
          <p:nvPr>
            <p:ph type="title"/>
          </p:nvPr>
        </p:nvSpPr>
        <p:spPr/>
        <p:txBody>
          <a:bodyPr/>
          <a:lstStyle/>
          <a:p>
            <a:r>
              <a:rPr lang="en-US" dirty="0"/>
              <a:t>For Customers with AD - Device Deployment steps for</a:t>
            </a:r>
            <a:br>
              <a:rPr lang="en-US" dirty="0"/>
            </a:br>
            <a:r>
              <a:rPr lang="en-US" dirty="0">
                <a:solidFill>
                  <a:schemeClr val="accent1"/>
                </a:solidFill>
              </a:rPr>
              <a:t>Option A</a:t>
            </a:r>
            <a:r>
              <a:rPr lang="en-US" dirty="0">
                <a:solidFill>
                  <a:schemeClr val="tx1"/>
                </a:solidFill>
              </a:rPr>
              <a:t>:</a:t>
            </a:r>
            <a:r>
              <a:rPr lang="en-US" dirty="0">
                <a:solidFill>
                  <a:schemeClr val="accent1"/>
                </a:solidFill>
              </a:rPr>
              <a:t> </a:t>
            </a:r>
            <a:r>
              <a:rPr lang="en-US" dirty="0">
                <a:solidFill>
                  <a:schemeClr val="tx1"/>
                </a:solidFill>
              </a:rPr>
              <a:t>Azure AD joined device (With AAD Connect)</a:t>
            </a:r>
          </a:p>
        </p:txBody>
      </p:sp>
      <p:sp>
        <p:nvSpPr>
          <p:cNvPr id="53" name="TextBox 52">
            <a:extLst>
              <a:ext uri="{FF2B5EF4-FFF2-40B4-BE49-F238E27FC236}">
                <a16:creationId xmlns:a16="http://schemas.microsoft.com/office/drawing/2014/main" id="{BFA7117E-4109-4A41-9D5F-57616830BEC6}"/>
              </a:ext>
            </a:extLst>
          </p:cNvPr>
          <p:cNvSpPr txBox="1"/>
          <p:nvPr/>
        </p:nvSpPr>
        <p:spPr>
          <a:xfrm>
            <a:off x="4569107" y="5193410"/>
            <a:ext cx="1605017" cy="770249"/>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AAD Join creates a new profile; Profile needs to be manually migrated </a:t>
            </a:r>
          </a:p>
        </p:txBody>
      </p:sp>
      <p:sp>
        <p:nvSpPr>
          <p:cNvPr id="94" name="gear_3">
            <a:extLst>
              <a:ext uri="{FF2B5EF4-FFF2-40B4-BE49-F238E27FC236}">
                <a16:creationId xmlns:a16="http://schemas.microsoft.com/office/drawing/2014/main" id="{9EA42A47-D455-4D87-83BD-ED7FF4B6E03E}"/>
              </a:ext>
            </a:extLst>
          </p:cNvPr>
          <p:cNvSpPr>
            <a:spLocks noChangeAspect="1" noEditPoints="1"/>
          </p:cNvSpPr>
          <p:nvPr/>
        </p:nvSpPr>
        <p:spPr bwMode="auto">
          <a:xfrm>
            <a:off x="4169716" y="5314653"/>
            <a:ext cx="370096" cy="373228"/>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sp>
        <p:nvSpPr>
          <p:cNvPr id="57" name="Text Placeholder 5">
            <a:extLst>
              <a:ext uri="{FF2B5EF4-FFF2-40B4-BE49-F238E27FC236}">
                <a16:creationId xmlns:a16="http://schemas.microsoft.com/office/drawing/2014/main" id="{886A0C2F-605B-471D-9FF7-21C21C7E98BC}"/>
              </a:ext>
            </a:extLst>
          </p:cNvPr>
          <p:cNvSpPr txBox="1">
            <a:spLocks/>
          </p:cNvSpPr>
          <p:nvPr/>
        </p:nvSpPr>
        <p:spPr>
          <a:xfrm>
            <a:off x="2447285" y="3968977"/>
            <a:ext cx="1645965" cy="415893"/>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Enable AAD Connect</a:t>
            </a:r>
          </a:p>
          <a:p>
            <a:pPr lvl="1" defTabSz="913841">
              <a:lnSpc>
                <a:spcPct val="90000"/>
              </a:lnSpc>
              <a:spcBef>
                <a:spcPts val="600"/>
              </a:spcBef>
              <a:defRPr/>
            </a:pPr>
            <a:r>
              <a:rPr lang="en-US" sz="1200" dirty="0">
                <a:solidFill>
                  <a:srgbClr val="2F2F2F"/>
                </a:solidFill>
                <a:latin typeface="Segoe UI"/>
              </a:rPr>
              <a:t>Synchronize identities</a:t>
            </a:r>
          </a:p>
        </p:txBody>
      </p:sp>
      <p:sp>
        <p:nvSpPr>
          <p:cNvPr id="58" name="Text Placeholder 5">
            <a:extLst>
              <a:ext uri="{FF2B5EF4-FFF2-40B4-BE49-F238E27FC236}">
                <a16:creationId xmlns:a16="http://schemas.microsoft.com/office/drawing/2014/main" id="{7E525BE5-94C5-46F4-B30B-5B1D5759F009}"/>
              </a:ext>
            </a:extLst>
          </p:cNvPr>
          <p:cNvSpPr txBox="1">
            <a:spLocks/>
          </p:cNvSpPr>
          <p:nvPr/>
        </p:nvSpPr>
        <p:spPr>
          <a:xfrm>
            <a:off x="4427196" y="3968977"/>
            <a:ext cx="1953638" cy="585379"/>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Join device to Azure AD </a:t>
            </a:r>
          </a:p>
          <a:p>
            <a:pPr lvl="1" defTabSz="913841">
              <a:lnSpc>
                <a:spcPct val="90000"/>
              </a:lnSpc>
              <a:spcBef>
                <a:spcPts val="600"/>
              </a:spcBef>
              <a:defRPr/>
            </a:pPr>
            <a:r>
              <a:rPr lang="en-US" sz="1200" dirty="0">
                <a:solidFill>
                  <a:srgbClr val="2F2F2F"/>
                </a:solidFill>
                <a:latin typeface="Segoe UI"/>
              </a:rPr>
              <a:t>Sign in and verify Microsoft 365 Business credentials</a:t>
            </a:r>
          </a:p>
        </p:txBody>
      </p:sp>
      <p:sp>
        <p:nvSpPr>
          <p:cNvPr id="59" name="Text Placeholder 5">
            <a:extLst>
              <a:ext uri="{FF2B5EF4-FFF2-40B4-BE49-F238E27FC236}">
                <a16:creationId xmlns:a16="http://schemas.microsoft.com/office/drawing/2014/main" id="{6FCEAEF5-A291-4EDA-B6F9-AB5D41015D58}"/>
              </a:ext>
            </a:extLst>
          </p:cNvPr>
          <p:cNvSpPr txBox="1">
            <a:spLocks/>
          </p:cNvSpPr>
          <p:nvPr/>
        </p:nvSpPr>
        <p:spPr>
          <a:xfrm>
            <a:off x="6768274" y="3968978"/>
            <a:ext cx="1641785" cy="664797"/>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Run MMAT Tool </a:t>
            </a:r>
            <a:r>
              <a:rPr lang="en-US" sz="1200" b="0" dirty="0">
                <a:solidFill>
                  <a:srgbClr val="2F2F2F"/>
                </a:solidFill>
                <a:latin typeface="Segoe UI"/>
              </a:rPr>
              <a:t>to get Configuration Service Providers (CSPs) for existing GPOs</a:t>
            </a:r>
          </a:p>
        </p:txBody>
      </p:sp>
      <p:sp>
        <p:nvSpPr>
          <p:cNvPr id="60" name="Text Placeholder 5">
            <a:extLst>
              <a:ext uri="{FF2B5EF4-FFF2-40B4-BE49-F238E27FC236}">
                <a16:creationId xmlns:a16="http://schemas.microsoft.com/office/drawing/2014/main" id="{45613A5F-0F53-431B-AC26-9281BCD06946}"/>
              </a:ext>
            </a:extLst>
          </p:cNvPr>
          <p:cNvSpPr txBox="1">
            <a:spLocks/>
          </p:cNvSpPr>
          <p:nvPr/>
        </p:nvSpPr>
        <p:spPr>
          <a:xfrm>
            <a:off x="438779" y="3968977"/>
            <a:ext cx="1645964" cy="585379"/>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Upgrade to Win 10 Pro</a:t>
            </a:r>
          </a:p>
          <a:p>
            <a:pPr lvl="1" defTabSz="913841">
              <a:lnSpc>
                <a:spcPct val="90000"/>
              </a:lnSpc>
              <a:spcBef>
                <a:spcPts val="600"/>
              </a:spcBef>
              <a:defRPr/>
            </a:pPr>
            <a:r>
              <a:rPr lang="en-US" sz="1200" dirty="0">
                <a:solidFill>
                  <a:srgbClr val="2F2F2F"/>
                </a:solidFill>
                <a:latin typeface="Segoe UI"/>
              </a:rPr>
              <a:t>Upgrade OD to Win 10 Pro creators update</a:t>
            </a:r>
          </a:p>
        </p:txBody>
      </p:sp>
      <p:sp>
        <p:nvSpPr>
          <p:cNvPr id="61" name="Text Placeholder 5">
            <a:extLst>
              <a:ext uri="{FF2B5EF4-FFF2-40B4-BE49-F238E27FC236}">
                <a16:creationId xmlns:a16="http://schemas.microsoft.com/office/drawing/2014/main" id="{50289B23-3C1B-46AA-9783-0A7855330B2A}"/>
              </a:ext>
            </a:extLst>
          </p:cNvPr>
          <p:cNvSpPr txBox="1">
            <a:spLocks/>
          </p:cNvSpPr>
          <p:nvPr/>
        </p:nvSpPr>
        <p:spPr>
          <a:xfrm>
            <a:off x="8985202" y="3968976"/>
            <a:ext cx="2589655" cy="470898"/>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Devices can access local resources</a:t>
            </a:r>
            <a:r>
              <a:rPr lang="en-US" sz="1100" dirty="0">
                <a:solidFill>
                  <a:srgbClr val="1A1A1A"/>
                </a:solidFill>
                <a:latin typeface="Segoe UI" panose="020B0502040204020203" pitchFamily="34" charset="0"/>
                <a:cs typeface="Segoe UI" panose="020B0502040204020203" pitchFamily="34" charset="0"/>
              </a:rPr>
              <a:t> </a:t>
            </a:r>
            <a:r>
              <a:rPr lang="en-US" sz="1100" b="0" dirty="0">
                <a:solidFill>
                  <a:srgbClr val="1A1A1A"/>
                </a:solidFill>
                <a:latin typeface="Segoe UI" panose="020B0502040204020203" pitchFamily="34" charset="0"/>
                <a:cs typeface="Segoe UI" panose="020B0502040204020203" pitchFamily="34" charset="0"/>
              </a:rPr>
              <a:t>like LOB apps, file shares, printers when Azure AD Connect is enabled</a:t>
            </a:r>
          </a:p>
        </p:txBody>
      </p:sp>
      <p:grpSp>
        <p:nvGrpSpPr>
          <p:cNvPr id="74" name="Group 73">
            <a:extLst>
              <a:ext uri="{FF2B5EF4-FFF2-40B4-BE49-F238E27FC236}">
                <a16:creationId xmlns:a16="http://schemas.microsoft.com/office/drawing/2014/main" id="{717F89EF-8F7D-469A-B497-30C483CFEEB1}"/>
              </a:ext>
            </a:extLst>
          </p:cNvPr>
          <p:cNvGrpSpPr/>
          <p:nvPr/>
        </p:nvGrpSpPr>
        <p:grpSpPr>
          <a:xfrm>
            <a:off x="387280" y="2098855"/>
            <a:ext cx="1390956" cy="415714"/>
            <a:chOff x="588263" y="2449687"/>
            <a:chExt cx="1391352" cy="415832"/>
          </a:xfrm>
        </p:grpSpPr>
        <p:sp>
          <p:nvSpPr>
            <p:cNvPr id="95" name="TextBox 94">
              <a:extLst>
                <a:ext uri="{FF2B5EF4-FFF2-40B4-BE49-F238E27FC236}">
                  <a16:creationId xmlns:a16="http://schemas.microsoft.com/office/drawing/2014/main" id="{672F57D6-E88E-4BAB-A4E1-4FA90EDDA9D9}"/>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1</a:t>
              </a:r>
            </a:p>
          </p:txBody>
        </p:sp>
        <p:cxnSp>
          <p:nvCxnSpPr>
            <p:cNvPr id="96" name="Straight Connector 95">
              <a:extLst>
                <a:ext uri="{FF2B5EF4-FFF2-40B4-BE49-F238E27FC236}">
                  <a16:creationId xmlns:a16="http://schemas.microsoft.com/office/drawing/2014/main" id="{12B4F8C3-891F-4340-83B6-CDB43007CD04}"/>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3AE1F3A-73BD-42E0-9CF9-BB630BBDE298}"/>
              </a:ext>
            </a:extLst>
          </p:cNvPr>
          <p:cNvGrpSpPr/>
          <p:nvPr/>
        </p:nvGrpSpPr>
        <p:grpSpPr>
          <a:xfrm>
            <a:off x="2418705" y="2098855"/>
            <a:ext cx="1390956" cy="415714"/>
            <a:chOff x="588263" y="2449687"/>
            <a:chExt cx="1391352" cy="415832"/>
          </a:xfrm>
        </p:grpSpPr>
        <p:sp>
          <p:nvSpPr>
            <p:cNvPr id="104" name="TextBox 103">
              <a:extLst>
                <a:ext uri="{FF2B5EF4-FFF2-40B4-BE49-F238E27FC236}">
                  <a16:creationId xmlns:a16="http://schemas.microsoft.com/office/drawing/2014/main" id="{98488E1F-4E5F-4ED7-A26E-1ACB86C06A2B}"/>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2</a:t>
              </a:r>
            </a:p>
          </p:txBody>
        </p:sp>
        <p:cxnSp>
          <p:nvCxnSpPr>
            <p:cNvPr id="107" name="Straight Connector 106">
              <a:extLst>
                <a:ext uri="{FF2B5EF4-FFF2-40B4-BE49-F238E27FC236}">
                  <a16:creationId xmlns:a16="http://schemas.microsoft.com/office/drawing/2014/main" id="{1C722A23-21EF-4F37-B25A-96316AC4110E}"/>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840A8EF4-0C48-4FEB-8338-15417BACCE2B}"/>
              </a:ext>
            </a:extLst>
          </p:cNvPr>
          <p:cNvGrpSpPr/>
          <p:nvPr/>
        </p:nvGrpSpPr>
        <p:grpSpPr>
          <a:xfrm>
            <a:off x="4370890" y="2098855"/>
            <a:ext cx="1390956" cy="415714"/>
            <a:chOff x="588263" y="2449687"/>
            <a:chExt cx="1391352" cy="415832"/>
          </a:xfrm>
        </p:grpSpPr>
        <p:sp>
          <p:nvSpPr>
            <p:cNvPr id="109" name="TextBox 108">
              <a:extLst>
                <a:ext uri="{FF2B5EF4-FFF2-40B4-BE49-F238E27FC236}">
                  <a16:creationId xmlns:a16="http://schemas.microsoft.com/office/drawing/2014/main" id="{F3F024DA-FCD3-4F29-B9B2-1D124E288E6D}"/>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3</a:t>
              </a:r>
            </a:p>
          </p:txBody>
        </p:sp>
        <p:cxnSp>
          <p:nvCxnSpPr>
            <p:cNvPr id="110" name="Straight Connector 109">
              <a:extLst>
                <a:ext uri="{FF2B5EF4-FFF2-40B4-BE49-F238E27FC236}">
                  <a16:creationId xmlns:a16="http://schemas.microsoft.com/office/drawing/2014/main" id="{F57202F2-4A30-4935-B135-BF614F72039B}"/>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FE08936F-98A6-4DF6-895D-9561E1412D94}"/>
              </a:ext>
            </a:extLst>
          </p:cNvPr>
          <p:cNvGrpSpPr/>
          <p:nvPr/>
        </p:nvGrpSpPr>
        <p:grpSpPr>
          <a:xfrm>
            <a:off x="6481555" y="2098855"/>
            <a:ext cx="1866570" cy="415714"/>
            <a:chOff x="350389" y="2449687"/>
            <a:chExt cx="1867100" cy="415832"/>
          </a:xfrm>
        </p:grpSpPr>
        <p:sp>
          <p:nvSpPr>
            <p:cNvPr id="112" name="TextBox 111">
              <a:extLst>
                <a:ext uri="{FF2B5EF4-FFF2-40B4-BE49-F238E27FC236}">
                  <a16:creationId xmlns:a16="http://schemas.microsoft.com/office/drawing/2014/main" id="{CD70C774-9719-49B6-8ABB-3EA3FA2A5F49}"/>
                </a:ext>
              </a:extLst>
            </p:cNvPr>
            <p:cNvSpPr txBox="1"/>
            <p:nvPr/>
          </p:nvSpPr>
          <p:spPr>
            <a:xfrm>
              <a:off x="350389" y="2449687"/>
              <a:ext cx="1867100"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4 (optional)</a:t>
              </a:r>
            </a:p>
          </p:txBody>
        </p:sp>
        <p:cxnSp>
          <p:nvCxnSpPr>
            <p:cNvPr id="113" name="Straight Connector 112">
              <a:extLst>
                <a:ext uri="{FF2B5EF4-FFF2-40B4-BE49-F238E27FC236}">
                  <a16:creationId xmlns:a16="http://schemas.microsoft.com/office/drawing/2014/main" id="{98B4BBFC-09D5-4B1F-9E45-9D1601F06B3E}"/>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17" name="Picture 116">
            <a:extLst>
              <a:ext uri="{FF2B5EF4-FFF2-40B4-BE49-F238E27FC236}">
                <a16:creationId xmlns:a16="http://schemas.microsoft.com/office/drawing/2014/main" id="{4F636D82-C8AD-4B27-951F-0E4CCD245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759" y="2900368"/>
            <a:ext cx="547221" cy="547221"/>
          </a:xfrm>
          <a:prstGeom prst="rect">
            <a:avLst/>
          </a:prstGeom>
          <a:ln w="28575">
            <a:noFill/>
          </a:ln>
        </p:spPr>
      </p:pic>
      <p:cxnSp>
        <p:nvCxnSpPr>
          <p:cNvPr id="118" name="Straight Connector 117">
            <a:extLst>
              <a:ext uri="{FF2B5EF4-FFF2-40B4-BE49-F238E27FC236}">
                <a16:creationId xmlns:a16="http://schemas.microsoft.com/office/drawing/2014/main" id="{6D70DCF2-AAE4-4183-A18D-541008285B5D}"/>
              </a:ext>
            </a:extLst>
          </p:cNvPr>
          <p:cNvCxnSpPr>
            <a:cxnSpLocks/>
          </p:cNvCxnSpPr>
          <p:nvPr/>
        </p:nvCxnSpPr>
        <p:spPr>
          <a:xfrm>
            <a:off x="8662756" y="2514570"/>
            <a:ext cx="0" cy="2113140"/>
          </a:xfrm>
          <a:prstGeom prst="line">
            <a:avLst/>
          </a:prstGeom>
          <a:ln w="19050">
            <a:solidFill>
              <a:schemeClr val="bg2">
                <a:lumMod val="90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695C496E-4B77-46DF-A7C2-456FB61A438C}"/>
              </a:ext>
            </a:extLst>
          </p:cNvPr>
          <p:cNvGrpSpPr/>
          <p:nvPr/>
        </p:nvGrpSpPr>
        <p:grpSpPr>
          <a:xfrm>
            <a:off x="553204" y="2824419"/>
            <a:ext cx="1070634" cy="777238"/>
            <a:chOff x="769540" y="3825721"/>
            <a:chExt cx="708044" cy="514012"/>
          </a:xfrm>
        </p:grpSpPr>
        <p:sp>
          <p:nvSpPr>
            <p:cNvPr id="120" name="Freeform 5">
              <a:extLst>
                <a:ext uri="{FF2B5EF4-FFF2-40B4-BE49-F238E27FC236}">
                  <a16:creationId xmlns:a16="http://schemas.microsoft.com/office/drawing/2014/main" id="{F07A30D6-6165-4BF2-B95D-366F6D6EECB2}"/>
                </a:ext>
              </a:extLst>
            </p:cNvPr>
            <p:cNvSpPr>
              <a:spLocks/>
            </p:cNvSpPr>
            <p:nvPr/>
          </p:nvSpPr>
          <p:spPr bwMode="auto">
            <a:xfrm>
              <a:off x="806639" y="3825721"/>
              <a:ext cx="657865" cy="514012"/>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371">
                <a:solidFill>
                  <a:srgbClr val="282828"/>
                </a:solidFill>
                <a:latin typeface="Segoe UI"/>
              </a:endParaRPr>
            </a:p>
          </p:txBody>
        </p:sp>
        <p:sp>
          <p:nvSpPr>
            <p:cNvPr id="121" name="Rectangle 120">
              <a:extLst>
                <a:ext uri="{FF2B5EF4-FFF2-40B4-BE49-F238E27FC236}">
                  <a16:creationId xmlns:a16="http://schemas.microsoft.com/office/drawing/2014/main" id="{C2D29414-4314-4948-A715-6053E3A8B81A}"/>
                </a:ext>
              </a:extLst>
            </p:cNvPr>
            <p:cNvSpPr/>
            <p:nvPr/>
          </p:nvSpPr>
          <p:spPr>
            <a:xfrm>
              <a:off x="769540" y="3927603"/>
              <a:ext cx="708044" cy="203429"/>
            </a:xfrm>
            <a:prstGeom prst="rect">
              <a:avLst/>
            </a:prstGeom>
          </p:spPr>
          <p:txBody>
            <a:bodyPr wrap="square">
              <a:spAutoFit/>
            </a:bodyPr>
            <a:lstStyle/>
            <a:p>
              <a:pPr algn="ctr" defTabSz="932205">
                <a:defRPr/>
              </a:pPr>
              <a:r>
                <a:rPr lang="en-US" sz="1371" dirty="0">
                  <a:solidFill>
                    <a:srgbClr val="FFFFFF"/>
                  </a:solidFill>
                  <a:latin typeface="Segoe UI Semibold"/>
                </a:rPr>
                <a:t>10 Pro</a:t>
              </a:r>
            </a:p>
          </p:txBody>
        </p:sp>
      </p:grpSp>
      <p:grpSp>
        <p:nvGrpSpPr>
          <p:cNvPr id="122" name="Group 4">
            <a:extLst>
              <a:ext uri="{FF2B5EF4-FFF2-40B4-BE49-F238E27FC236}">
                <a16:creationId xmlns:a16="http://schemas.microsoft.com/office/drawing/2014/main" id="{F9B89C87-0713-452D-ACF4-06E5E4618F0C}"/>
              </a:ext>
            </a:extLst>
          </p:cNvPr>
          <p:cNvGrpSpPr>
            <a:grpSpLocks noChangeAspect="1"/>
          </p:cNvGrpSpPr>
          <p:nvPr/>
        </p:nvGrpSpPr>
        <p:grpSpPr bwMode="auto">
          <a:xfrm>
            <a:off x="7140879" y="2848589"/>
            <a:ext cx="549290" cy="598999"/>
            <a:chOff x="4425" y="1830"/>
            <a:chExt cx="221" cy="241"/>
          </a:xfrm>
        </p:grpSpPr>
        <p:sp>
          <p:nvSpPr>
            <p:cNvPr id="123" name="Freeform 5">
              <a:extLst>
                <a:ext uri="{FF2B5EF4-FFF2-40B4-BE49-F238E27FC236}">
                  <a16:creationId xmlns:a16="http://schemas.microsoft.com/office/drawing/2014/main" id="{B585B166-1ACF-4D89-B144-A1743317B6E6}"/>
                </a:ext>
              </a:extLst>
            </p:cNvPr>
            <p:cNvSpPr>
              <a:spLocks/>
            </p:cNvSpPr>
            <p:nvPr/>
          </p:nvSpPr>
          <p:spPr bwMode="auto">
            <a:xfrm>
              <a:off x="4562" y="1939"/>
              <a:ext cx="67" cy="66"/>
            </a:xfrm>
            <a:custGeom>
              <a:avLst/>
              <a:gdLst>
                <a:gd name="T0" fmla="*/ 4 w 108"/>
                <a:gd name="T1" fmla="*/ 33 h 107"/>
                <a:gd name="T2" fmla="*/ 4 w 108"/>
                <a:gd name="T3" fmla="*/ 33 h 107"/>
                <a:gd name="T4" fmla="*/ 0 w 108"/>
                <a:gd name="T5" fmla="*/ 54 h 107"/>
                <a:gd name="T6" fmla="*/ 4 w 108"/>
                <a:gd name="T7" fmla="*/ 75 h 107"/>
                <a:gd name="T8" fmla="*/ 16 w 108"/>
                <a:gd name="T9" fmla="*/ 93 h 107"/>
                <a:gd name="T10" fmla="*/ 33 w 108"/>
                <a:gd name="T11" fmla="*/ 104 h 107"/>
                <a:gd name="T12" fmla="*/ 42 w 108"/>
                <a:gd name="T13" fmla="*/ 107 h 107"/>
                <a:gd name="T14" fmla="*/ 66 w 108"/>
                <a:gd name="T15" fmla="*/ 107 h 107"/>
                <a:gd name="T16" fmla="*/ 75 w 108"/>
                <a:gd name="T17" fmla="*/ 104 h 107"/>
                <a:gd name="T18" fmla="*/ 92 w 108"/>
                <a:gd name="T19" fmla="*/ 93 h 107"/>
                <a:gd name="T20" fmla="*/ 104 w 108"/>
                <a:gd name="T21" fmla="*/ 75 h 107"/>
                <a:gd name="T22" fmla="*/ 108 w 108"/>
                <a:gd name="T23" fmla="*/ 54 h 107"/>
                <a:gd name="T24" fmla="*/ 104 w 108"/>
                <a:gd name="T25" fmla="*/ 33 h 107"/>
                <a:gd name="T26" fmla="*/ 92 w 108"/>
                <a:gd name="T27" fmla="*/ 16 h 107"/>
                <a:gd name="T28" fmla="*/ 75 w 108"/>
                <a:gd name="T29" fmla="*/ 5 h 107"/>
                <a:gd name="T30" fmla="*/ 54 w 108"/>
                <a:gd name="T31" fmla="*/ 0 h 107"/>
                <a:gd name="T32" fmla="*/ 33 w 108"/>
                <a:gd name="T33" fmla="*/ 5 h 107"/>
                <a:gd name="T34" fmla="*/ 16 w 108"/>
                <a:gd name="T35" fmla="*/ 16 h 107"/>
                <a:gd name="T36" fmla="*/ 4 w 108"/>
                <a:gd name="T3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07">
                  <a:moveTo>
                    <a:pt x="4" y="33"/>
                  </a:moveTo>
                  <a:lnTo>
                    <a:pt x="4" y="33"/>
                  </a:lnTo>
                  <a:cubicBezTo>
                    <a:pt x="1" y="40"/>
                    <a:pt x="0" y="47"/>
                    <a:pt x="0" y="54"/>
                  </a:cubicBezTo>
                  <a:cubicBezTo>
                    <a:pt x="0" y="62"/>
                    <a:pt x="1" y="69"/>
                    <a:pt x="4" y="75"/>
                  </a:cubicBezTo>
                  <a:cubicBezTo>
                    <a:pt x="7" y="82"/>
                    <a:pt x="11" y="88"/>
                    <a:pt x="16" y="93"/>
                  </a:cubicBezTo>
                  <a:cubicBezTo>
                    <a:pt x="21" y="97"/>
                    <a:pt x="27" y="101"/>
                    <a:pt x="33" y="104"/>
                  </a:cubicBezTo>
                  <a:cubicBezTo>
                    <a:pt x="36" y="105"/>
                    <a:pt x="39" y="106"/>
                    <a:pt x="42" y="107"/>
                  </a:cubicBezTo>
                  <a:lnTo>
                    <a:pt x="66" y="107"/>
                  </a:lnTo>
                  <a:cubicBezTo>
                    <a:pt x="69" y="106"/>
                    <a:pt x="72" y="105"/>
                    <a:pt x="75" y="104"/>
                  </a:cubicBezTo>
                  <a:cubicBezTo>
                    <a:pt x="82" y="101"/>
                    <a:pt x="87" y="97"/>
                    <a:pt x="92" y="93"/>
                  </a:cubicBezTo>
                  <a:cubicBezTo>
                    <a:pt x="97" y="88"/>
                    <a:pt x="101" y="82"/>
                    <a:pt x="104" y="75"/>
                  </a:cubicBezTo>
                  <a:cubicBezTo>
                    <a:pt x="107" y="69"/>
                    <a:pt x="108" y="62"/>
                    <a:pt x="108" y="54"/>
                  </a:cubicBezTo>
                  <a:cubicBezTo>
                    <a:pt x="108" y="47"/>
                    <a:pt x="107" y="40"/>
                    <a:pt x="104" y="33"/>
                  </a:cubicBezTo>
                  <a:cubicBezTo>
                    <a:pt x="101" y="27"/>
                    <a:pt x="97" y="21"/>
                    <a:pt x="92" y="16"/>
                  </a:cubicBezTo>
                  <a:cubicBezTo>
                    <a:pt x="87" y="11"/>
                    <a:pt x="82" y="7"/>
                    <a:pt x="75" y="5"/>
                  </a:cubicBezTo>
                  <a:cubicBezTo>
                    <a:pt x="68" y="2"/>
                    <a:pt x="61" y="0"/>
                    <a:pt x="54" y="0"/>
                  </a:cubicBezTo>
                  <a:cubicBezTo>
                    <a:pt x="47" y="0"/>
                    <a:pt x="40" y="2"/>
                    <a:pt x="33" y="5"/>
                  </a:cubicBezTo>
                  <a:cubicBezTo>
                    <a:pt x="27" y="7"/>
                    <a:pt x="21" y="11"/>
                    <a:pt x="16" y="16"/>
                  </a:cubicBezTo>
                  <a:cubicBezTo>
                    <a:pt x="11" y="21"/>
                    <a:pt x="7" y="27"/>
                    <a:pt x="4" y="33"/>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24" name="Freeform 6">
              <a:extLst>
                <a:ext uri="{FF2B5EF4-FFF2-40B4-BE49-F238E27FC236}">
                  <a16:creationId xmlns:a16="http://schemas.microsoft.com/office/drawing/2014/main" id="{3BD83EAD-3E87-4681-8B76-27D7F996B04E}"/>
                </a:ext>
              </a:extLst>
            </p:cNvPr>
            <p:cNvSpPr>
              <a:spLocks/>
            </p:cNvSpPr>
            <p:nvPr/>
          </p:nvSpPr>
          <p:spPr bwMode="auto">
            <a:xfrm>
              <a:off x="4545" y="2023"/>
              <a:ext cx="101" cy="48"/>
            </a:xfrm>
            <a:custGeom>
              <a:avLst/>
              <a:gdLst>
                <a:gd name="T0" fmla="*/ 156 w 162"/>
                <a:gd name="T1" fmla="*/ 49 h 76"/>
                <a:gd name="T2" fmla="*/ 156 w 162"/>
                <a:gd name="T3" fmla="*/ 49 h 76"/>
                <a:gd name="T4" fmla="*/ 139 w 162"/>
                <a:gd name="T5" fmla="*/ 23 h 76"/>
                <a:gd name="T6" fmla="*/ 113 w 162"/>
                <a:gd name="T7" fmla="*/ 6 h 76"/>
                <a:gd name="T8" fmla="*/ 81 w 162"/>
                <a:gd name="T9" fmla="*/ 0 h 76"/>
                <a:gd name="T10" fmla="*/ 49 w 162"/>
                <a:gd name="T11" fmla="*/ 6 h 76"/>
                <a:gd name="T12" fmla="*/ 23 w 162"/>
                <a:gd name="T13" fmla="*/ 23 h 76"/>
                <a:gd name="T14" fmla="*/ 6 w 162"/>
                <a:gd name="T15" fmla="*/ 49 h 76"/>
                <a:gd name="T16" fmla="*/ 0 w 162"/>
                <a:gd name="T17" fmla="*/ 76 h 76"/>
                <a:gd name="T18" fmla="*/ 162 w 162"/>
                <a:gd name="T19" fmla="*/ 76 h 76"/>
                <a:gd name="T20" fmla="*/ 156 w 162"/>
                <a:gd name="T21"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6">
                  <a:moveTo>
                    <a:pt x="156" y="49"/>
                  </a:moveTo>
                  <a:lnTo>
                    <a:pt x="156" y="49"/>
                  </a:lnTo>
                  <a:cubicBezTo>
                    <a:pt x="152" y="39"/>
                    <a:pt x="146" y="30"/>
                    <a:pt x="139" y="23"/>
                  </a:cubicBezTo>
                  <a:cubicBezTo>
                    <a:pt x="132" y="16"/>
                    <a:pt x="123" y="10"/>
                    <a:pt x="113" y="6"/>
                  </a:cubicBezTo>
                  <a:cubicBezTo>
                    <a:pt x="103" y="2"/>
                    <a:pt x="93" y="0"/>
                    <a:pt x="81" y="0"/>
                  </a:cubicBezTo>
                  <a:cubicBezTo>
                    <a:pt x="70" y="0"/>
                    <a:pt x="59" y="2"/>
                    <a:pt x="49" y="6"/>
                  </a:cubicBezTo>
                  <a:cubicBezTo>
                    <a:pt x="39" y="10"/>
                    <a:pt x="31" y="16"/>
                    <a:pt x="23" y="23"/>
                  </a:cubicBezTo>
                  <a:cubicBezTo>
                    <a:pt x="16" y="30"/>
                    <a:pt x="10" y="39"/>
                    <a:pt x="6" y="49"/>
                  </a:cubicBezTo>
                  <a:cubicBezTo>
                    <a:pt x="3" y="57"/>
                    <a:pt x="1" y="67"/>
                    <a:pt x="0" y="76"/>
                  </a:cubicBezTo>
                  <a:lnTo>
                    <a:pt x="162" y="76"/>
                  </a:lnTo>
                  <a:cubicBezTo>
                    <a:pt x="162" y="66"/>
                    <a:pt x="160" y="57"/>
                    <a:pt x="156" y="49"/>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25" name="Freeform 7">
              <a:extLst>
                <a:ext uri="{FF2B5EF4-FFF2-40B4-BE49-F238E27FC236}">
                  <a16:creationId xmlns:a16="http://schemas.microsoft.com/office/drawing/2014/main" id="{311866E2-7DA6-481B-A478-49AC251DBCBB}"/>
                </a:ext>
              </a:extLst>
            </p:cNvPr>
            <p:cNvSpPr>
              <a:spLocks/>
            </p:cNvSpPr>
            <p:nvPr/>
          </p:nvSpPr>
          <p:spPr bwMode="auto">
            <a:xfrm>
              <a:off x="4425" y="1833"/>
              <a:ext cx="49" cy="225"/>
            </a:xfrm>
            <a:custGeom>
              <a:avLst/>
              <a:gdLst>
                <a:gd name="T0" fmla="*/ 80 w 80"/>
                <a:gd name="T1" fmla="*/ 80 h 363"/>
                <a:gd name="T2" fmla="*/ 80 w 80"/>
                <a:gd name="T3" fmla="*/ 80 h 363"/>
                <a:gd name="T4" fmla="*/ 0 w 80"/>
                <a:gd name="T5" fmla="*/ 0 h 363"/>
                <a:gd name="T6" fmla="*/ 0 w 80"/>
                <a:gd name="T7" fmla="*/ 310 h 363"/>
                <a:gd name="T8" fmla="*/ 53 w 80"/>
                <a:gd name="T9" fmla="*/ 363 h 363"/>
                <a:gd name="T10" fmla="*/ 53 w 80"/>
                <a:gd name="T11" fmla="*/ 283 h 363"/>
                <a:gd name="T12" fmla="*/ 57 w 80"/>
                <a:gd name="T13" fmla="*/ 267 h 363"/>
                <a:gd name="T14" fmla="*/ 66 w 80"/>
                <a:gd name="T15" fmla="*/ 256 h 363"/>
                <a:gd name="T16" fmla="*/ 75 w 80"/>
                <a:gd name="T17" fmla="*/ 247 h 363"/>
                <a:gd name="T18" fmla="*/ 80 w 80"/>
                <a:gd name="T19" fmla="*/ 240 h 363"/>
                <a:gd name="T20" fmla="*/ 80 w 80"/>
                <a:gd name="T21" fmla="*/ 8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363">
                  <a:moveTo>
                    <a:pt x="80" y="80"/>
                  </a:moveTo>
                  <a:lnTo>
                    <a:pt x="80" y="80"/>
                  </a:lnTo>
                  <a:lnTo>
                    <a:pt x="0" y="0"/>
                  </a:lnTo>
                  <a:lnTo>
                    <a:pt x="0" y="310"/>
                  </a:lnTo>
                  <a:lnTo>
                    <a:pt x="53" y="363"/>
                  </a:lnTo>
                  <a:lnTo>
                    <a:pt x="53" y="283"/>
                  </a:lnTo>
                  <a:cubicBezTo>
                    <a:pt x="53" y="277"/>
                    <a:pt x="54" y="272"/>
                    <a:pt x="57" y="267"/>
                  </a:cubicBezTo>
                  <a:cubicBezTo>
                    <a:pt x="60" y="263"/>
                    <a:pt x="63" y="259"/>
                    <a:pt x="66" y="256"/>
                  </a:cubicBezTo>
                  <a:cubicBezTo>
                    <a:pt x="70" y="253"/>
                    <a:pt x="73" y="250"/>
                    <a:pt x="75" y="247"/>
                  </a:cubicBezTo>
                  <a:cubicBezTo>
                    <a:pt x="78" y="245"/>
                    <a:pt x="80" y="243"/>
                    <a:pt x="80" y="240"/>
                  </a:cubicBezTo>
                  <a:lnTo>
                    <a:pt x="80" y="80"/>
                  </a:ln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26" name="Freeform 8">
              <a:extLst>
                <a:ext uri="{FF2B5EF4-FFF2-40B4-BE49-F238E27FC236}">
                  <a16:creationId xmlns:a16="http://schemas.microsoft.com/office/drawing/2014/main" id="{D22EE29C-56C5-4376-B3DA-4D1205DE6FBA}"/>
                </a:ext>
              </a:extLst>
            </p:cNvPr>
            <p:cNvSpPr>
              <a:spLocks/>
            </p:cNvSpPr>
            <p:nvPr/>
          </p:nvSpPr>
          <p:spPr bwMode="auto">
            <a:xfrm>
              <a:off x="4445" y="1830"/>
              <a:ext cx="129" cy="198"/>
            </a:xfrm>
            <a:custGeom>
              <a:avLst/>
              <a:gdLst>
                <a:gd name="T0" fmla="*/ 163 w 208"/>
                <a:gd name="T1" fmla="*/ 266 h 320"/>
                <a:gd name="T2" fmla="*/ 163 w 208"/>
                <a:gd name="T3" fmla="*/ 266 h 320"/>
                <a:gd name="T4" fmla="*/ 154 w 208"/>
                <a:gd name="T5" fmla="*/ 227 h 320"/>
                <a:gd name="T6" fmla="*/ 158 w 208"/>
                <a:gd name="T7" fmla="*/ 200 h 320"/>
                <a:gd name="T8" fmla="*/ 169 w 208"/>
                <a:gd name="T9" fmla="*/ 177 h 320"/>
                <a:gd name="T10" fmla="*/ 185 w 208"/>
                <a:gd name="T11" fmla="*/ 157 h 320"/>
                <a:gd name="T12" fmla="*/ 208 w 208"/>
                <a:gd name="T13" fmla="*/ 142 h 320"/>
                <a:gd name="T14" fmla="*/ 208 w 208"/>
                <a:gd name="T15" fmla="*/ 0 h 320"/>
                <a:gd name="T16" fmla="*/ 0 w 208"/>
                <a:gd name="T17" fmla="*/ 0 h 320"/>
                <a:gd name="T18" fmla="*/ 66 w 208"/>
                <a:gd name="T19" fmla="*/ 67 h 320"/>
                <a:gd name="T20" fmla="*/ 72 w 208"/>
                <a:gd name="T21" fmla="*/ 75 h 320"/>
                <a:gd name="T22" fmla="*/ 74 w 208"/>
                <a:gd name="T23" fmla="*/ 85 h 320"/>
                <a:gd name="T24" fmla="*/ 74 w 208"/>
                <a:gd name="T25" fmla="*/ 245 h 320"/>
                <a:gd name="T26" fmla="*/ 70 w 208"/>
                <a:gd name="T27" fmla="*/ 261 h 320"/>
                <a:gd name="T28" fmla="*/ 61 w 208"/>
                <a:gd name="T29" fmla="*/ 272 h 320"/>
                <a:gd name="T30" fmla="*/ 52 w 208"/>
                <a:gd name="T31" fmla="*/ 281 h 320"/>
                <a:gd name="T32" fmla="*/ 48 w 208"/>
                <a:gd name="T33" fmla="*/ 288 h 320"/>
                <a:gd name="T34" fmla="*/ 48 w 208"/>
                <a:gd name="T35" fmla="*/ 320 h 320"/>
                <a:gd name="T36" fmla="*/ 158 w 208"/>
                <a:gd name="T37" fmla="*/ 320 h 320"/>
                <a:gd name="T38" fmla="*/ 186 w 208"/>
                <a:gd name="T39" fmla="*/ 297 h 320"/>
                <a:gd name="T40" fmla="*/ 163 w 208"/>
                <a:gd name="T41"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320">
                  <a:moveTo>
                    <a:pt x="163" y="266"/>
                  </a:moveTo>
                  <a:lnTo>
                    <a:pt x="163" y="266"/>
                  </a:lnTo>
                  <a:cubicBezTo>
                    <a:pt x="157" y="254"/>
                    <a:pt x="154" y="241"/>
                    <a:pt x="154" y="227"/>
                  </a:cubicBezTo>
                  <a:cubicBezTo>
                    <a:pt x="154" y="218"/>
                    <a:pt x="155" y="209"/>
                    <a:pt x="158" y="200"/>
                  </a:cubicBezTo>
                  <a:cubicBezTo>
                    <a:pt x="160" y="192"/>
                    <a:pt x="164" y="184"/>
                    <a:pt x="169" y="177"/>
                  </a:cubicBezTo>
                  <a:cubicBezTo>
                    <a:pt x="173" y="169"/>
                    <a:pt x="179" y="163"/>
                    <a:pt x="185" y="157"/>
                  </a:cubicBezTo>
                  <a:cubicBezTo>
                    <a:pt x="192" y="151"/>
                    <a:pt x="199" y="146"/>
                    <a:pt x="208" y="142"/>
                  </a:cubicBezTo>
                  <a:lnTo>
                    <a:pt x="208" y="0"/>
                  </a:lnTo>
                  <a:lnTo>
                    <a:pt x="0" y="0"/>
                  </a:lnTo>
                  <a:lnTo>
                    <a:pt x="66" y="67"/>
                  </a:lnTo>
                  <a:cubicBezTo>
                    <a:pt x="69" y="69"/>
                    <a:pt x="71" y="72"/>
                    <a:pt x="72" y="75"/>
                  </a:cubicBezTo>
                  <a:cubicBezTo>
                    <a:pt x="73" y="79"/>
                    <a:pt x="74" y="82"/>
                    <a:pt x="74" y="85"/>
                  </a:cubicBezTo>
                  <a:lnTo>
                    <a:pt x="74" y="245"/>
                  </a:lnTo>
                  <a:cubicBezTo>
                    <a:pt x="74" y="251"/>
                    <a:pt x="73" y="257"/>
                    <a:pt x="70" y="261"/>
                  </a:cubicBezTo>
                  <a:cubicBezTo>
                    <a:pt x="67" y="265"/>
                    <a:pt x="64" y="269"/>
                    <a:pt x="61" y="272"/>
                  </a:cubicBezTo>
                  <a:cubicBezTo>
                    <a:pt x="58" y="276"/>
                    <a:pt x="54" y="279"/>
                    <a:pt x="52" y="281"/>
                  </a:cubicBezTo>
                  <a:cubicBezTo>
                    <a:pt x="49" y="283"/>
                    <a:pt x="48" y="286"/>
                    <a:pt x="48" y="288"/>
                  </a:cubicBezTo>
                  <a:lnTo>
                    <a:pt x="48" y="320"/>
                  </a:lnTo>
                  <a:lnTo>
                    <a:pt x="158" y="320"/>
                  </a:lnTo>
                  <a:cubicBezTo>
                    <a:pt x="167" y="311"/>
                    <a:pt x="176" y="303"/>
                    <a:pt x="186" y="297"/>
                  </a:cubicBezTo>
                  <a:cubicBezTo>
                    <a:pt x="176" y="288"/>
                    <a:pt x="168" y="278"/>
                    <a:pt x="163" y="266"/>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grpSp>
      <p:grpSp>
        <p:nvGrpSpPr>
          <p:cNvPr id="127" name="Group 126">
            <a:extLst>
              <a:ext uri="{FF2B5EF4-FFF2-40B4-BE49-F238E27FC236}">
                <a16:creationId xmlns:a16="http://schemas.microsoft.com/office/drawing/2014/main" id="{D0D866D8-9E96-4844-86B1-CF0CC38312B1}"/>
              </a:ext>
            </a:extLst>
          </p:cNvPr>
          <p:cNvGrpSpPr/>
          <p:nvPr/>
        </p:nvGrpSpPr>
        <p:grpSpPr>
          <a:xfrm>
            <a:off x="8741376" y="2856046"/>
            <a:ext cx="2868643" cy="678037"/>
            <a:chOff x="8917041" y="2912735"/>
            <a:chExt cx="2926580" cy="691731"/>
          </a:xfrm>
        </p:grpSpPr>
        <p:sp>
          <p:nvSpPr>
            <p:cNvPr id="128" name="TextBox 127">
              <a:extLst>
                <a:ext uri="{FF2B5EF4-FFF2-40B4-BE49-F238E27FC236}">
                  <a16:creationId xmlns:a16="http://schemas.microsoft.com/office/drawing/2014/main" id="{FB4602F5-45C9-48AE-89DD-245E0211E36C}"/>
                </a:ext>
              </a:extLst>
            </p:cNvPr>
            <p:cNvSpPr txBox="1"/>
            <p:nvPr/>
          </p:nvSpPr>
          <p:spPr>
            <a:xfrm>
              <a:off x="8917041" y="3318159"/>
              <a:ext cx="1106367" cy="286307"/>
            </a:xfrm>
            <a:prstGeom prst="rect">
              <a:avLst/>
            </a:prstGeom>
            <a:noFill/>
          </p:spPr>
          <p:txBody>
            <a:bodyPr wrap="square" rtlCol="0">
              <a:spAutoFit/>
            </a:bodyPr>
            <a:lstStyle/>
            <a:p>
              <a:pPr algn="ctr" defTabSz="914049">
                <a:defRPr/>
              </a:pPr>
              <a:r>
                <a:rPr lang="en-US" sz="1200" dirty="0">
                  <a:solidFill>
                    <a:srgbClr val="0D0D0D"/>
                  </a:solidFill>
                  <a:latin typeface="Segoe UI"/>
                </a:rPr>
                <a:t>LOB Apps</a:t>
              </a:r>
            </a:p>
          </p:txBody>
        </p:sp>
        <p:sp>
          <p:nvSpPr>
            <p:cNvPr id="129" name="TextBox 128">
              <a:extLst>
                <a:ext uri="{FF2B5EF4-FFF2-40B4-BE49-F238E27FC236}">
                  <a16:creationId xmlns:a16="http://schemas.microsoft.com/office/drawing/2014/main" id="{82CDAE37-B01C-48DE-A145-C1E94E67340D}"/>
                </a:ext>
              </a:extLst>
            </p:cNvPr>
            <p:cNvSpPr txBox="1"/>
            <p:nvPr/>
          </p:nvSpPr>
          <p:spPr>
            <a:xfrm>
              <a:off x="9869474" y="3318160"/>
              <a:ext cx="1106367" cy="286306"/>
            </a:xfrm>
            <a:prstGeom prst="rect">
              <a:avLst/>
            </a:prstGeom>
            <a:noFill/>
          </p:spPr>
          <p:txBody>
            <a:bodyPr wrap="square" rtlCol="0">
              <a:spAutoFit/>
            </a:bodyPr>
            <a:lstStyle/>
            <a:p>
              <a:pPr algn="ctr" defTabSz="914049">
                <a:defRPr/>
              </a:pPr>
              <a:r>
                <a:rPr lang="en-US" sz="1200" dirty="0">
                  <a:solidFill>
                    <a:srgbClr val="0D0D0D"/>
                  </a:solidFill>
                  <a:latin typeface="Segoe UI"/>
                </a:rPr>
                <a:t>File shares</a:t>
              </a:r>
            </a:p>
          </p:txBody>
        </p:sp>
        <p:sp>
          <p:nvSpPr>
            <p:cNvPr id="130" name="TextBox 129">
              <a:extLst>
                <a:ext uri="{FF2B5EF4-FFF2-40B4-BE49-F238E27FC236}">
                  <a16:creationId xmlns:a16="http://schemas.microsoft.com/office/drawing/2014/main" id="{726DB7B7-CC3C-4869-9DE2-2F8A57AA14DE}"/>
                </a:ext>
              </a:extLst>
            </p:cNvPr>
            <p:cNvSpPr txBox="1"/>
            <p:nvPr/>
          </p:nvSpPr>
          <p:spPr>
            <a:xfrm>
              <a:off x="10737254" y="3318160"/>
              <a:ext cx="1106367" cy="286306"/>
            </a:xfrm>
            <a:prstGeom prst="rect">
              <a:avLst/>
            </a:prstGeom>
            <a:noFill/>
          </p:spPr>
          <p:txBody>
            <a:bodyPr wrap="square" rtlCol="0">
              <a:spAutoFit/>
            </a:bodyPr>
            <a:lstStyle/>
            <a:p>
              <a:pPr algn="ctr" defTabSz="914049">
                <a:defRPr/>
              </a:pPr>
              <a:r>
                <a:rPr lang="en-US" sz="1200" dirty="0">
                  <a:solidFill>
                    <a:srgbClr val="0D0D0D"/>
                  </a:solidFill>
                  <a:latin typeface="Segoe UI"/>
                </a:rPr>
                <a:t>Printers</a:t>
              </a:r>
            </a:p>
          </p:txBody>
        </p:sp>
        <p:pic>
          <p:nvPicPr>
            <p:cNvPr id="131" name="Picture 130">
              <a:extLst>
                <a:ext uri="{FF2B5EF4-FFF2-40B4-BE49-F238E27FC236}">
                  <a16:creationId xmlns:a16="http://schemas.microsoft.com/office/drawing/2014/main" id="{8FE0A549-19EB-4F01-AD24-63137E24B7D1}"/>
                </a:ext>
              </a:extLst>
            </p:cNvPr>
            <p:cNvPicPr>
              <a:picLocks noChangeAspect="1"/>
            </p:cNvPicPr>
            <p:nvPr/>
          </p:nvPicPr>
          <p:blipFill>
            <a:blip r:embed="rId4"/>
            <a:stretch>
              <a:fillRect/>
            </a:stretch>
          </p:blipFill>
          <p:spPr>
            <a:xfrm>
              <a:off x="11095592" y="2912735"/>
              <a:ext cx="406400" cy="406400"/>
            </a:xfrm>
            <a:prstGeom prst="rect">
              <a:avLst/>
            </a:prstGeom>
          </p:spPr>
        </p:pic>
        <p:pic>
          <p:nvPicPr>
            <p:cNvPr id="132" name="Picture 131">
              <a:extLst>
                <a:ext uri="{FF2B5EF4-FFF2-40B4-BE49-F238E27FC236}">
                  <a16:creationId xmlns:a16="http://schemas.microsoft.com/office/drawing/2014/main" id="{B2B1C850-1FCA-423D-A52F-8449F047C71C}"/>
                </a:ext>
              </a:extLst>
            </p:cNvPr>
            <p:cNvPicPr>
              <a:picLocks noChangeAspect="1"/>
            </p:cNvPicPr>
            <p:nvPr/>
          </p:nvPicPr>
          <p:blipFill>
            <a:blip r:embed="rId5"/>
            <a:stretch>
              <a:fillRect/>
            </a:stretch>
          </p:blipFill>
          <p:spPr>
            <a:xfrm rot="16200000">
              <a:off x="10207140" y="2912736"/>
              <a:ext cx="406400" cy="406400"/>
            </a:xfrm>
            <a:prstGeom prst="rect">
              <a:avLst/>
            </a:prstGeom>
          </p:spPr>
        </p:pic>
        <p:pic>
          <p:nvPicPr>
            <p:cNvPr id="133" name="Picture 132">
              <a:extLst>
                <a:ext uri="{FF2B5EF4-FFF2-40B4-BE49-F238E27FC236}">
                  <a16:creationId xmlns:a16="http://schemas.microsoft.com/office/drawing/2014/main" id="{539DCA2E-DBDD-474A-ACA9-A13779782C1F}"/>
                </a:ext>
              </a:extLst>
            </p:cNvPr>
            <p:cNvPicPr>
              <a:picLocks noChangeAspect="1"/>
            </p:cNvPicPr>
            <p:nvPr/>
          </p:nvPicPr>
          <p:blipFill>
            <a:blip r:embed="rId6"/>
            <a:stretch>
              <a:fillRect/>
            </a:stretch>
          </p:blipFill>
          <p:spPr>
            <a:xfrm>
              <a:off x="9254958" y="2912735"/>
              <a:ext cx="406400" cy="406400"/>
            </a:xfrm>
            <a:prstGeom prst="rect">
              <a:avLst/>
            </a:prstGeom>
          </p:spPr>
        </p:pic>
      </p:grpSp>
      <p:grpSp>
        <p:nvGrpSpPr>
          <p:cNvPr id="3" name="Group 2">
            <a:extLst>
              <a:ext uri="{FF2B5EF4-FFF2-40B4-BE49-F238E27FC236}">
                <a16:creationId xmlns:a16="http://schemas.microsoft.com/office/drawing/2014/main" id="{98E583D1-5851-48F3-B96B-2AE32B59FC6C}"/>
              </a:ext>
            </a:extLst>
          </p:cNvPr>
          <p:cNvGrpSpPr/>
          <p:nvPr/>
        </p:nvGrpSpPr>
        <p:grpSpPr>
          <a:xfrm>
            <a:off x="2506366" y="2900368"/>
            <a:ext cx="1261227" cy="547221"/>
            <a:chOff x="2505856" y="2900293"/>
            <a:chExt cx="1261406" cy="547299"/>
          </a:xfrm>
        </p:grpSpPr>
        <p:pic>
          <p:nvPicPr>
            <p:cNvPr id="114" name="Picture 113">
              <a:extLst>
                <a:ext uri="{FF2B5EF4-FFF2-40B4-BE49-F238E27FC236}">
                  <a16:creationId xmlns:a16="http://schemas.microsoft.com/office/drawing/2014/main" id="{B207FCEC-BC6E-40B4-AB0D-DF9D2871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139" y="2900293"/>
              <a:ext cx="547299" cy="547299"/>
            </a:xfrm>
            <a:prstGeom prst="rect">
              <a:avLst/>
            </a:prstGeom>
            <a:ln w="28575">
              <a:noFill/>
            </a:ln>
          </p:spPr>
        </p:pic>
        <p:pic>
          <p:nvPicPr>
            <p:cNvPr id="62" name="Picture 61">
              <a:extLst>
                <a:ext uri="{FF2B5EF4-FFF2-40B4-BE49-F238E27FC236}">
                  <a16:creationId xmlns:a16="http://schemas.microsoft.com/office/drawing/2014/main" id="{C0E508BB-7022-4853-9CE2-FF3A8478B98E}"/>
                </a:ext>
              </a:extLst>
            </p:cNvPr>
            <p:cNvPicPr>
              <a:picLocks noChangeAspect="1"/>
            </p:cNvPicPr>
            <p:nvPr/>
          </p:nvPicPr>
          <p:blipFill>
            <a:blip r:embed="rId7"/>
            <a:stretch>
              <a:fillRect/>
            </a:stretch>
          </p:blipFill>
          <p:spPr>
            <a:xfrm>
              <a:off x="2505856" y="2999034"/>
              <a:ext cx="404095" cy="404095"/>
            </a:xfrm>
            <a:prstGeom prst="rect">
              <a:avLst/>
            </a:prstGeom>
          </p:spPr>
        </p:pic>
        <p:pic>
          <p:nvPicPr>
            <p:cNvPr id="63" name="Picture 62">
              <a:extLst>
                <a:ext uri="{FF2B5EF4-FFF2-40B4-BE49-F238E27FC236}">
                  <a16:creationId xmlns:a16="http://schemas.microsoft.com/office/drawing/2014/main" id="{7BE4C993-3F60-47E8-9305-81D84E7E487F}"/>
                </a:ext>
              </a:extLst>
            </p:cNvPr>
            <p:cNvPicPr>
              <a:picLocks noChangeAspect="1"/>
            </p:cNvPicPr>
            <p:nvPr/>
          </p:nvPicPr>
          <p:blipFill>
            <a:blip r:embed="rId7"/>
            <a:stretch>
              <a:fillRect/>
            </a:stretch>
          </p:blipFill>
          <p:spPr>
            <a:xfrm flipH="1">
              <a:off x="3363167" y="2999034"/>
              <a:ext cx="404095" cy="404095"/>
            </a:xfrm>
            <a:prstGeom prst="rect">
              <a:avLst/>
            </a:prstGeom>
          </p:spPr>
        </p:pic>
      </p:grpSp>
      <p:pic>
        <p:nvPicPr>
          <p:cNvPr id="64" name="Picture 63">
            <a:extLst>
              <a:ext uri="{FF2B5EF4-FFF2-40B4-BE49-F238E27FC236}">
                <a16:creationId xmlns:a16="http://schemas.microsoft.com/office/drawing/2014/main" id="{4A331B26-637D-483D-98C1-2AE20B4C95CD}"/>
              </a:ext>
            </a:extLst>
          </p:cNvPr>
          <p:cNvPicPr>
            <a:picLocks noChangeAspect="1"/>
          </p:cNvPicPr>
          <p:nvPr/>
        </p:nvPicPr>
        <p:blipFill>
          <a:blip r:embed="rId7"/>
          <a:stretch>
            <a:fillRect/>
          </a:stretch>
        </p:blipFill>
        <p:spPr>
          <a:xfrm>
            <a:off x="2920382" y="5249590"/>
            <a:ext cx="537775" cy="537775"/>
          </a:xfrm>
          <a:prstGeom prst="rect">
            <a:avLst/>
          </a:prstGeom>
        </p:spPr>
      </p:pic>
    </p:spTree>
    <p:extLst>
      <p:ext uri="{BB962C8B-B14F-4D97-AF65-F5344CB8AC3E}">
        <p14:creationId xmlns:p14="http://schemas.microsoft.com/office/powerpoint/2010/main" val="1176597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750" fill="hold"/>
                                        <p:tgtEl>
                                          <p:spTgt spid="53"/>
                                        </p:tgtEl>
                                        <p:attrNameLst>
                                          <p:attrName>ppt_x</p:attrName>
                                        </p:attrNameLst>
                                      </p:cBhvr>
                                      <p:tavLst>
                                        <p:tav tm="0">
                                          <p:val>
                                            <p:strVal val="#ppt_x"/>
                                          </p:val>
                                        </p:tav>
                                        <p:tav tm="100000">
                                          <p:val>
                                            <p:strVal val="#ppt_x"/>
                                          </p:val>
                                        </p:tav>
                                      </p:tavLst>
                                    </p:anim>
                                    <p:anim calcmode="lin" valueType="num">
                                      <p:cBhvr additive="base">
                                        <p:cTn id="8" dur="75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750" fill="hold"/>
                                        <p:tgtEl>
                                          <p:spTgt spid="94"/>
                                        </p:tgtEl>
                                        <p:attrNameLst>
                                          <p:attrName>ppt_x</p:attrName>
                                        </p:attrNameLst>
                                      </p:cBhvr>
                                      <p:tavLst>
                                        <p:tav tm="0">
                                          <p:val>
                                            <p:strVal val="#ppt_x"/>
                                          </p:val>
                                        </p:tav>
                                        <p:tav tm="100000">
                                          <p:val>
                                            <p:strVal val="#ppt_x"/>
                                          </p:val>
                                        </p:tav>
                                      </p:tavLst>
                                    </p:anim>
                                    <p:anim calcmode="lin" valueType="num">
                                      <p:cBhvr additive="base">
                                        <p:cTn id="12" dur="750" fill="hold"/>
                                        <p:tgtEl>
                                          <p:spTgt spid="9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750" fill="hold"/>
                                        <p:tgtEl>
                                          <p:spTgt spid="106"/>
                                        </p:tgtEl>
                                        <p:attrNameLst>
                                          <p:attrName>ppt_x</p:attrName>
                                        </p:attrNameLst>
                                      </p:cBhvr>
                                      <p:tavLst>
                                        <p:tav tm="0">
                                          <p:val>
                                            <p:strVal val="#ppt_x"/>
                                          </p:val>
                                        </p:tav>
                                        <p:tav tm="100000">
                                          <p:val>
                                            <p:strVal val="#ppt_x"/>
                                          </p:val>
                                        </p:tav>
                                      </p:tavLst>
                                    </p:anim>
                                    <p:anim calcmode="lin" valueType="num">
                                      <p:cBhvr additive="base">
                                        <p:cTn id="16" dur="750" fill="hold"/>
                                        <p:tgtEl>
                                          <p:spTgt spid="10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750" fill="hold"/>
                                        <p:tgtEl>
                                          <p:spTgt spid="64"/>
                                        </p:tgtEl>
                                        <p:attrNameLst>
                                          <p:attrName>ppt_x</p:attrName>
                                        </p:attrNameLst>
                                      </p:cBhvr>
                                      <p:tavLst>
                                        <p:tav tm="0">
                                          <p:val>
                                            <p:strVal val="#ppt_x"/>
                                          </p:val>
                                        </p:tav>
                                        <p:tav tm="100000">
                                          <p:val>
                                            <p:strVal val="#ppt_x"/>
                                          </p:val>
                                        </p:tav>
                                      </p:tavLst>
                                    </p:anim>
                                    <p:anim calcmode="lin" valueType="num">
                                      <p:cBhvr additive="base">
                                        <p:cTn id="20" dur="75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5ECC-449C-45FA-9791-67ACEE695522}"/>
              </a:ext>
            </a:extLst>
          </p:cNvPr>
          <p:cNvSpPr>
            <a:spLocks noGrp="1"/>
          </p:cNvSpPr>
          <p:nvPr>
            <p:ph type="title"/>
          </p:nvPr>
        </p:nvSpPr>
        <p:spPr>
          <a:xfrm>
            <a:off x="427231" y="1184957"/>
            <a:ext cx="9552416" cy="3534028"/>
          </a:xfrm>
        </p:spPr>
        <p:txBody>
          <a:bodyPr/>
          <a:lstStyle/>
          <a:p>
            <a:r>
              <a:rPr lang="en-US" dirty="0">
                <a:solidFill>
                  <a:schemeClr val="tx1"/>
                </a:solidFill>
              </a:rPr>
              <a:t>Demo:</a:t>
            </a:r>
            <a:br>
              <a:rPr lang="en-US" dirty="0"/>
            </a:br>
            <a:r>
              <a:rPr lang="en-US" dirty="0"/>
              <a:t>For Customers with AD, Option 1 Device is Azure AD Joined     (with AAD Connect)</a:t>
            </a:r>
          </a:p>
        </p:txBody>
      </p:sp>
    </p:spTree>
    <p:extLst>
      <p:ext uri="{BB962C8B-B14F-4D97-AF65-F5344CB8AC3E}">
        <p14:creationId xmlns:p14="http://schemas.microsoft.com/office/powerpoint/2010/main" val="35242410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6893325-C502-42E1-9963-DD5C5A0A90A6}"/>
              </a:ext>
            </a:extLst>
          </p:cNvPr>
          <p:cNvSpPr>
            <a:spLocks noGrp="1"/>
          </p:cNvSpPr>
          <p:nvPr>
            <p:ph type="title"/>
          </p:nvPr>
        </p:nvSpPr>
        <p:spPr/>
        <p:txBody>
          <a:bodyPr/>
          <a:lstStyle/>
          <a:p>
            <a:r>
              <a:rPr lang="en-US" dirty="0"/>
              <a:t>Microsoft 365 Business Deployment </a:t>
            </a:r>
            <a:r>
              <a:rPr lang="en-US" dirty="0">
                <a:solidFill>
                  <a:schemeClr val="accent1"/>
                </a:solidFill>
              </a:rPr>
              <a:t>overview steps</a:t>
            </a:r>
          </a:p>
        </p:txBody>
      </p:sp>
      <p:grpSp>
        <p:nvGrpSpPr>
          <p:cNvPr id="40" name="Group 39">
            <a:extLst>
              <a:ext uri="{FF2B5EF4-FFF2-40B4-BE49-F238E27FC236}">
                <a16:creationId xmlns:a16="http://schemas.microsoft.com/office/drawing/2014/main" id="{A2E0D5EF-A2A7-463A-805F-A573B1CD96DD}"/>
              </a:ext>
            </a:extLst>
          </p:cNvPr>
          <p:cNvGrpSpPr/>
          <p:nvPr/>
        </p:nvGrpSpPr>
        <p:grpSpPr>
          <a:xfrm>
            <a:off x="947942" y="2267214"/>
            <a:ext cx="1390758" cy="420423"/>
            <a:chOff x="997110" y="2086102"/>
            <a:chExt cx="1391352" cy="420602"/>
          </a:xfrm>
        </p:grpSpPr>
        <p:sp>
          <p:nvSpPr>
            <p:cNvPr id="45" name="TextBox 44">
              <a:extLst>
                <a:ext uri="{FF2B5EF4-FFF2-40B4-BE49-F238E27FC236}">
                  <a16:creationId xmlns:a16="http://schemas.microsoft.com/office/drawing/2014/main" id="{2A41A555-96F9-4A9D-A738-4BFCB4A45033}"/>
                </a:ext>
              </a:extLst>
            </p:cNvPr>
            <p:cNvSpPr txBox="1"/>
            <p:nvPr/>
          </p:nvSpPr>
          <p:spPr>
            <a:xfrm>
              <a:off x="997110"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1</a:t>
              </a:r>
            </a:p>
          </p:txBody>
        </p:sp>
        <p:cxnSp>
          <p:nvCxnSpPr>
            <p:cNvPr id="46" name="Straight Connector 45">
              <a:extLst>
                <a:ext uri="{FF2B5EF4-FFF2-40B4-BE49-F238E27FC236}">
                  <a16:creationId xmlns:a16="http://schemas.microsoft.com/office/drawing/2014/main" id="{D7D442DC-DBF1-4017-9DA7-24413FFAEADD}"/>
                </a:ext>
              </a:extLst>
            </p:cNvPr>
            <p:cNvCxnSpPr>
              <a:cxnSpLocks/>
            </p:cNvCxnSpPr>
            <p:nvPr/>
          </p:nvCxnSpPr>
          <p:spPr>
            <a:xfrm flipH="1">
              <a:off x="1295372"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75993FF7-4A93-4966-81EA-31083322905D}"/>
              </a:ext>
            </a:extLst>
          </p:cNvPr>
          <p:cNvGrpSpPr/>
          <p:nvPr/>
        </p:nvGrpSpPr>
        <p:grpSpPr>
          <a:xfrm>
            <a:off x="3900027" y="2267214"/>
            <a:ext cx="1390758" cy="420423"/>
            <a:chOff x="3950451" y="2086102"/>
            <a:chExt cx="1391352" cy="420602"/>
          </a:xfrm>
        </p:grpSpPr>
        <p:sp>
          <p:nvSpPr>
            <p:cNvPr id="52" name="TextBox 51">
              <a:extLst>
                <a:ext uri="{FF2B5EF4-FFF2-40B4-BE49-F238E27FC236}">
                  <a16:creationId xmlns:a16="http://schemas.microsoft.com/office/drawing/2014/main" id="{908D9A42-54A7-41EC-B941-6FEC3E3E794B}"/>
                </a:ext>
              </a:extLst>
            </p:cNvPr>
            <p:cNvSpPr txBox="1"/>
            <p:nvPr/>
          </p:nvSpPr>
          <p:spPr>
            <a:xfrm>
              <a:off x="3950451"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2</a:t>
              </a:r>
            </a:p>
          </p:txBody>
        </p:sp>
        <p:cxnSp>
          <p:nvCxnSpPr>
            <p:cNvPr id="53" name="Straight Connector 52">
              <a:extLst>
                <a:ext uri="{FF2B5EF4-FFF2-40B4-BE49-F238E27FC236}">
                  <a16:creationId xmlns:a16="http://schemas.microsoft.com/office/drawing/2014/main" id="{FD0F5E31-D379-4CD9-B37B-13955C328BBF}"/>
                </a:ext>
              </a:extLst>
            </p:cNvPr>
            <p:cNvCxnSpPr>
              <a:cxnSpLocks/>
            </p:cNvCxnSpPr>
            <p:nvPr/>
          </p:nvCxnSpPr>
          <p:spPr>
            <a:xfrm flipH="1">
              <a:off x="4248713"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32CA14E3-F7FD-4460-9361-9CC6844E310E}"/>
              </a:ext>
            </a:extLst>
          </p:cNvPr>
          <p:cNvGrpSpPr/>
          <p:nvPr/>
        </p:nvGrpSpPr>
        <p:grpSpPr>
          <a:xfrm>
            <a:off x="6852113" y="2267214"/>
            <a:ext cx="1390758" cy="420423"/>
            <a:chOff x="6903792" y="2086102"/>
            <a:chExt cx="1391352" cy="420602"/>
          </a:xfrm>
        </p:grpSpPr>
        <p:sp>
          <p:nvSpPr>
            <p:cNvPr id="55" name="TextBox 54">
              <a:extLst>
                <a:ext uri="{FF2B5EF4-FFF2-40B4-BE49-F238E27FC236}">
                  <a16:creationId xmlns:a16="http://schemas.microsoft.com/office/drawing/2014/main" id="{7EB2E61B-5D07-4B9B-85DA-ADF2D80E4678}"/>
                </a:ext>
              </a:extLst>
            </p:cNvPr>
            <p:cNvSpPr txBox="1"/>
            <p:nvPr/>
          </p:nvSpPr>
          <p:spPr>
            <a:xfrm>
              <a:off x="6903792"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3</a:t>
              </a:r>
            </a:p>
          </p:txBody>
        </p:sp>
        <p:cxnSp>
          <p:nvCxnSpPr>
            <p:cNvPr id="56" name="Straight Connector 55">
              <a:extLst>
                <a:ext uri="{FF2B5EF4-FFF2-40B4-BE49-F238E27FC236}">
                  <a16:creationId xmlns:a16="http://schemas.microsoft.com/office/drawing/2014/main" id="{256AAC66-7798-4485-BEFD-1CFBB67B2FA7}"/>
                </a:ext>
              </a:extLst>
            </p:cNvPr>
            <p:cNvCxnSpPr>
              <a:cxnSpLocks/>
            </p:cNvCxnSpPr>
            <p:nvPr/>
          </p:nvCxnSpPr>
          <p:spPr>
            <a:xfrm flipH="1">
              <a:off x="7202054"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806BC20-EB84-495C-BA70-830EB2721517}"/>
              </a:ext>
            </a:extLst>
          </p:cNvPr>
          <p:cNvGrpSpPr/>
          <p:nvPr/>
        </p:nvGrpSpPr>
        <p:grpSpPr>
          <a:xfrm>
            <a:off x="9869768" y="2267214"/>
            <a:ext cx="1390758" cy="420423"/>
            <a:chOff x="9857133" y="2086102"/>
            <a:chExt cx="1391352" cy="420602"/>
          </a:xfrm>
        </p:grpSpPr>
        <p:sp>
          <p:nvSpPr>
            <p:cNvPr id="58" name="TextBox 57">
              <a:extLst>
                <a:ext uri="{FF2B5EF4-FFF2-40B4-BE49-F238E27FC236}">
                  <a16:creationId xmlns:a16="http://schemas.microsoft.com/office/drawing/2014/main" id="{64E2C022-8400-4DDC-9ED6-987D7686C87D}"/>
                </a:ext>
              </a:extLst>
            </p:cNvPr>
            <p:cNvSpPr txBox="1"/>
            <p:nvPr/>
          </p:nvSpPr>
          <p:spPr>
            <a:xfrm>
              <a:off x="9857133"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4</a:t>
              </a:r>
            </a:p>
          </p:txBody>
        </p:sp>
        <p:cxnSp>
          <p:nvCxnSpPr>
            <p:cNvPr id="59" name="Straight Connector 58">
              <a:extLst>
                <a:ext uri="{FF2B5EF4-FFF2-40B4-BE49-F238E27FC236}">
                  <a16:creationId xmlns:a16="http://schemas.microsoft.com/office/drawing/2014/main" id="{758E9E61-DAE6-4090-85D5-8A697B086728}"/>
                </a:ext>
              </a:extLst>
            </p:cNvPr>
            <p:cNvCxnSpPr>
              <a:cxnSpLocks/>
            </p:cNvCxnSpPr>
            <p:nvPr/>
          </p:nvCxnSpPr>
          <p:spPr>
            <a:xfrm flipH="1">
              <a:off x="10155395"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C75EC820-D718-4697-9D81-13192C342E24}"/>
              </a:ext>
            </a:extLst>
          </p:cNvPr>
          <p:cNvGrpSpPr/>
          <p:nvPr/>
        </p:nvGrpSpPr>
        <p:grpSpPr>
          <a:xfrm>
            <a:off x="9409472" y="3205026"/>
            <a:ext cx="2311356" cy="1663206"/>
            <a:chOff x="9316955" y="3084515"/>
            <a:chExt cx="2358372" cy="1697039"/>
          </a:xfrm>
        </p:grpSpPr>
        <p:sp>
          <p:nvSpPr>
            <p:cNvPr id="64" name="TextBox 63">
              <a:extLst>
                <a:ext uri="{FF2B5EF4-FFF2-40B4-BE49-F238E27FC236}">
                  <a16:creationId xmlns:a16="http://schemas.microsoft.com/office/drawing/2014/main" id="{C60B42A8-EF31-4681-BE97-896E1E05EF44}"/>
                </a:ext>
              </a:extLst>
            </p:cNvPr>
            <p:cNvSpPr txBox="1"/>
            <p:nvPr/>
          </p:nvSpPr>
          <p:spPr>
            <a:xfrm>
              <a:off x="9316955" y="4099273"/>
              <a:ext cx="2358372" cy="682281"/>
            </a:xfrm>
            <a:prstGeom prst="rect">
              <a:avLst/>
            </a:prstGeom>
            <a:noFill/>
          </p:spPr>
          <p:txBody>
            <a:bodyPr wrap="square" rtlCol="0">
              <a:spAutoFit/>
            </a:bodyPr>
            <a:lstStyle/>
            <a:p>
              <a:pPr algn="ctr" defTabSz="932239">
                <a:defRPr/>
              </a:pPr>
              <a:r>
                <a:rPr lang="en-US" sz="1836" b="1" dirty="0">
                  <a:solidFill>
                    <a:srgbClr val="2C292A"/>
                  </a:solidFill>
                  <a:latin typeface="Segoe UI Semibold"/>
                </a:rPr>
                <a:t>Management &amp; Troubleshooting</a:t>
              </a:r>
            </a:p>
          </p:txBody>
        </p:sp>
        <p:grpSp>
          <p:nvGrpSpPr>
            <p:cNvPr id="65" name="Group 4">
              <a:extLst>
                <a:ext uri="{FF2B5EF4-FFF2-40B4-BE49-F238E27FC236}">
                  <a16:creationId xmlns:a16="http://schemas.microsoft.com/office/drawing/2014/main" id="{6AF3D665-2B71-4C2E-A8C9-B5412E9AB7AC}"/>
                </a:ext>
              </a:extLst>
            </p:cNvPr>
            <p:cNvGrpSpPr>
              <a:grpSpLocks noChangeAspect="1"/>
            </p:cNvGrpSpPr>
            <p:nvPr/>
          </p:nvGrpSpPr>
          <p:grpSpPr bwMode="auto">
            <a:xfrm>
              <a:off x="10123078" y="3084515"/>
              <a:ext cx="746125" cy="741363"/>
              <a:chOff x="6552" y="1943"/>
              <a:chExt cx="470" cy="467"/>
            </a:xfrm>
          </p:grpSpPr>
          <p:sp>
            <p:nvSpPr>
              <p:cNvPr id="66" name="Freeform 5">
                <a:extLst>
                  <a:ext uri="{FF2B5EF4-FFF2-40B4-BE49-F238E27FC236}">
                    <a16:creationId xmlns:a16="http://schemas.microsoft.com/office/drawing/2014/main" id="{9BB23A8E-8437-438C-A1E1-C2FC19CC8F50}"/>
                  </a:ext>
                </a:extLst>
              </p:cNvPr>
              <p:cNvSpPr>
                <a:spLocks noEditPoints="1"/>
              </p:cNvSpPr>
              <p:nvPr/>
            </p:nvSpPr>
            <p:spPr bwMode="auto">
              <a:xfrm>
                <a:off x="6553" y="2196"/>
                <a:ext cx="89" cy="162"/>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67" name="Freeform 6">
                <a:extLst>
                  <a:ext uri="{FF2B5EF4-FFF2-40B4-BE49-F238E27FC236}">
                    <a16:creationId xmlns:a16="http://schemas.microsoft.com/office/drawing/2014/main" id="{04963044-DD00-499B-A843-DF9D04F3A961}"/>
                  </a:ext>
                </a:extLst>
              </p:cNvPr>
              <p:cNvSpPr>
                <a:spLocks noEditPoints="1"/>
              </p:cNvSpPr>
              <p:nvPr/>
            </p:nvSpPr>
            <p:spPr bwMode="auto">
              <a:xfrm>
                <a:off x="6809" y="2205"/>
                <a:ext cx="206" cy="147"/>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68" name="Freeform 7">
                <a:extLst>
                  <a:ext uri="{FF2B5EF4-FFF2-40B4-BE49-F238E27FC236}">
                    <a16:creationId xmlns:a16="http://schemas.microsoft.com/office/drawing/2014/main" id="{68B31918-CEF1-42AE-8642-DD62292C9578}"/>
                  </a:ext>
                </a:extLst>
              </p:cNvPr>
              <p:cNvSpPr>
                <a:spLocks noEditPoints="1"/>
              </p:cNvSpPr>
              <p:nvPr/>
            </p:nvSpPr>
            <p:spPr bwMode="auto">
              <a:xfrm>
                <a:off x="6841" y="1943"/>
                <a:ext cx="181" cy="180"/>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69" name="Freeform 8">
                <a:extLst>
                  <a:ext uri="{FF2B5EF4-FFF2-40B4-BE49-F238E27FC236}">
                    <a16:creationId xmlns:a16="http://schemas.microsoft.com/office/drawing/2014/main" id="{89C89E0B-B8FD-42F3-9B74-461D4C7F3C81}"/>
                  </a:ext>
                </a:extLst>
              </p:cNvPr>
              <p:cNvSpPr>
                <a:spLocks/>
              </p:cNvSpPr>
              <p:nvPr/>
            </p:nvSpPr>
            <p:spPr bwMode="auto">
              <a:xfrm>
                <a:off x="6552" y="2057"/>
                <a:ext cx="446" cy="353"/>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grpSp>
      </p:grpSp>
      <p:grpSp>
        <p:nvGrpSpPr>
          <p:cNvPr id="70" name="Group 69">
            <a:extLst>
              <a:ext uri="{FF2B5EF4-FFF2-40B4-BE49-F238E27FC236}">
                <a16:creationId xmlns:a16="http://schemas.microsoft.com/office/drawing/2014/main" id="{87FF1146-C8E3-40B7-8210-A8B8EBC85CA8}"/>
              </a:ext>
            </a:extLst>
          </p:cNvPr>
          <p:cNvGrpSpPr/>
          <p:nvPr/>
        </p:nvGrpSpPr>
        <p:grpSpPr>
          <a:xfrm>
            <a:off x="6393647" y="3267258"/>
            <a:ext cx="2307694" cy="1578441"/>
            <a:chOff x="6306689" y="3148015"/>
            <a:chExt cx="2354636" cy="1610549"/>
          </a:xfrm>
        </p:grpSpPr>
        <p:sp>
          <p:nvSpPr>
            <p:cNvPr id="71" name="TextBox 70">
              <a:extLst>
                <a:ext uri="{FF2B5EF4-FFF2-40B4-BE49-F238E27FC236}">
                  <a16:creationId xmlns:a16="http://schemas.microsoft.com/office/drawing/2014/main" id="{256994E2-0B5B-4A29-AC30-BFE89717F499}"/>
                </a:ext>
              </a:extLst>
            </p:cNvPr>
            <p:cNvSpPr txBox="1"/>
            <p:nvPr/>
          </p:nvSpPr>
          <p:spPr>
            <a:xfrm>
              <a:off x="6306689" y="4099273"/>
              <a:ext cx="2354636" cy="659291"/>
            </a:xfrm>
            <a:prstGeom prst="rect">
              <a:avLst/>
            </a:prstGeom>
            <a:noFill/>
          </p:spPr>
          <p:txBody>
            <a:bodyPr wrap="square" rtlCol="0">
              <a:spAutoFit/>
            </a:bodyPr>
            <a:lstStyle/>
            <a:p>
              <a:pPr algn="ctr" defTabSz="932060">
                <a:defRPr/>
              </a:pPr>
              <a:r>
                <a:rPr lang="en-US" sz="1765" b="1" dirty="0">
                  <a:solidFill>
                    <a:srgbClr val="2C292A"/>
                  </a:solidFill>
                  <a:latin typeface="Segoe UI Semibold"/>
                </a:rPr>
                <a:t>Deploy &amp; manage Windows 10</a:t>
              </a:r>
            </a:p>
          </p:txBody>
        </p:sp>
        <p:grpSp>
          <p:nvGrpSpPr>
            <p:cNvPr id="72" name="Group 11">
              <a:extLst>
                <a:ext uri="{FF2B5EF4-FFF2-40B4-BE49-F238E27FC236}">
                  <a16:creationId xmlns:a16="http://schemas.microsoft.com/office/drawing/2014/main" id="{AC2F6E00-F39A-4687-9817-613ADEE16829}"/>
                </a:ext>
              </a:extLst>
            </p:cNvPr>
            <p:cNvGrpSpPr>
              <a:grpSpLocks noChangeAspect="1"/>
            </p:cNvGrpSpPr>
            <p:nvPr/>
          </p:nvGrpSpPr>
          <p:grpSpPr bwMode="auto">
            <a:xfrm>
              <a:off x="7110150" y="3148015"/>
              <a:ext cx="747713" cy="671513"/>
              <a:chOff x="4101" y="1983"/>
              <a:chExt cx="471" cy="423"/>
            </a:xfrm>
          </p:grpSpPr>
          <p:sp>
            <p:nvSpPr>
              <p:cNvPr id="73" name="Freeform 12">
                <a:extLst>
                  <a:ext uri="{FF2B5EF4-FFF2-40B4-BE49-F238E27FC236}">
                    <a16:creationId xmlns:a16="http://schemas.microsoft.com/office/drawing/2014/main" id="{2597E106-69EE-42BB-B599-4651C782277F}"/>
                  </a:ext>
                </a:extLst>
              </p:cNvPr>
              <p:cNvSpPr>
                <a:spLocks/>
              </p:cNvSpPr>
              <p:nvPr/>
            </p:nvSpPr>
            <p:spPr bwMode="auto">
              <a:xfrm>
                <a:off x="4101" y="1983"/>
                <a:ext cx="417" cy="312"/>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74" name="Freeform 13">
                <a:extLst>
                  <a:ext uri="{FF2B5EF4-FFF2-40B4-BE49-F238E27FC236}">
                    <a16:creationId xmlns:a16="http://schemas.microsoft.com/office/drawing/2014/main" id="{6E4C180C-FD12-4A0D-B3BD-01D2CD1DE065}"/>
                  </a:ext>
                </a:extLst>
              </p:cNvPr>
              <p:cNvSpPr>
                <a:spLocks/>
              </p:cNvSpPr>
              <p:nvPr/>
            </p:nvSpPr>
            <p:spPr bwMode="auto">
              <a:xfrm>
                <a:off x="4277" y="2207"/>
                <a:ext cx="54" cy="29"/>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75" name="Freeform 14">
                <a:extLst>
                  <a:ext uri="{FF2B5EF4-FFF2-40B4-BE49-F238E27FC236}">
                    <a16:creationId xmlns:a16="http://schemas.microsoft.com/office/drawing/2014/main" id="{4F8DBE5D-F6BF-4FAA-B71F-4A5D3A2B384D}"/>
                  </a:ext>
                </a:extLst>
              </p:cNvPr>
              <p:cNvSpPr>
                <a:spLocks/>
              </p:cNvSpPr>
              <p:nvPr/>
            </p:nvSpPr>
            <p:spPr bwMode="auto">
              <a:xfrm>
                <a:off x="4570" y="2268"/>
                <a:ext cx="2" cy="4"/>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76" name="Freeform 15">
                <a:extLst>
                  <a:ext uri="{FF2B5EF4-FFF2-40B4-BE49-F238E27FC236}">
                    <a16:creationId xmlns:a16="http://schemas.microsoft.com/office/drawing/2014/main" id="{A460CE9C-3A5D-4FC6-AB80-6E40BF4DC18C}"/>
                  </a:ext>
                </a:extLst>
              </p:cNvPr>
              <p:cNvSpPr>
                <a:spLocks noEditPoints="1"/>
              </p:cNvSpPr>
              <p:nvPr/>
            </p:nvSpPr>
            <p:spPr bwMode="auto">
              <a:xfrm>
                <a:off x="4317" y="2191"/>
                <a:ext cx="212" cy="21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0" name="Freeform 16">
                <a:extLst>
                  <a:ext uri="{FF2B5EF4-FFF2-40B4-BE49-F238E27FC236}">
                    <a16:creationId xmlns:a16="http://schemas.microsoft.com/office/drawing/2014/main" id="{F366EAF9-D6A4-4C28-8493-7D5346A601FC}"/>
                  </a:ext>
                </a:extLst>
              </p:cNvPr>
              <p:cNvSpPr>
                <a:spLocks/>
              </p:cNvSpPr>
              <p:nvPr/>
            </p:nvSpPr>
            <p:spPr bwMode="auto">
              <a:xfrm>
                <a:off x="4409" y="2284"/>
                <a:ext cx="28" cy="29"/>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grpSp>
      </p:grpSp>
      <p:grpSp>
        <p:nvGrpSpPr>
          <p:cNvPr id="81" name="Group 80">
            <a:extLst>
              <a:ext uri="{FF2B5EF4-FFF2-40B4-BE49-F238E27FC236}">
                <a16:creationId xmlns:a16="http://schemas.microsoft.com/office/drawing/2014/main" id="{ECAA038A-EEFA-4A0D-9E5A-4AC867669E81}"/>
              </a:ext>
            </a:extLst>
          </p:cNvPr>
          <p:cNvGrpSpPr/>
          <p:nvPr/>
        </p:nvGrpSpPr>
        <p:grpSpPr>
          <a:xfrm>
            <a:off x="3416166" y="3279699"/>
            <a:ext cx="2358483" cy="1571509"/>
            <a:chOff x="3268643" y="3160713"/>
            <a:chExt cx="2406457" cy="1603476"/>
          </a:xfrm>
        </p:grpSpPr>
        <p:sp>
          <p:nvSpPr>
            <p:cNvPr id="82" name="TextBox 81">
              <a:extLst>
                <a:ext uri="{FF2B5EF4-FFF2-40B4-BE49-F238E27FC236}">
                  <a16:creationId xmlns:a16="http://schemas.microsoft.com/office/drawing/2014/main" id="{6086C396-429B-45F2-B24F-81B95E1D5D38}"/>
                </a:ext>
              </a:extLst>
            </p:cNvPr>
            <p:cNvSpPr txBox="1"/>
            <p:nvPr/>
          </p:nvSpPr>
          <p:spPr>
            <a:xfrm>
              <a:off x="3268643" y="4099273"/>
              <a:ext cx="2406457" cy="664916"/>
            </a:xfrm>
            <a:prstGeom prst="rect">
              <a:avLst/>
            </a:prstGeom>
            <a:noFill/>
          </p:spPr>
          <p:txBody>
            <a:bodyPr wrap="square" rtlCol="0">
              <a:spAutoFit/>
            </a:bodyPr>
            <a:lstStyle/>
            <a:p>
              <a:pPr algn="ctr" defTabSz="932060">
                <a:defRPr/>
              </a:pPr>
              <a:r>
                <a:rPr lang="en-US" sz="1765" b="1" dirty="0">
                  <a:solidFill>
                    <a:srgbClr val="2C292A"/>
                  </a:solidFill>
                  <a:latin typeface="Segoe UI Semibold"/>
                </a:rPr>
                <a:t>Deploy Office 365 </a:t>
              </a:r>
              <a:r>
                <a:rPr lang="en-US" sz="1836" b="1" dirty="0">
                  <a:solidFill>
                    <a:srgbClr val="2C292A"/>
                  </a:solidFill>
                  <a:latin typeface="Segoe UI Semibold"/>
                </a:rPr>
                <a:t>Workloads &amp; Clients</a:t>
              </a:r>
              <a:endParaRPr lang="en-US" sz="1765" b="1" dirty="0">
                <a:solidFill>
                  <a:srgbClr val="2C292A"/>
                </a:solidFill>
                <a:latin typeface="Segoe UI Semibold"/>
              </a:endParaRPr>
            </a:p>
          </p:txBody>
        </p:sp>
        <p:grpSp>
          <p:nvGrpSpPr>
            <p:cNvPr id="84" name="Group 19">
              <a:extLst>
                <a:ext uri="{FF2B5EF4-FFF2-40B4-BE49-F238E27FC236}">
                  <a16:creationId xmlns:a16="http://schemas.microsoft.com/office/drawing/2014/main" id="{75A75751-058B-47C3-9F46-E519267CE886}"/>
                </a:ext>
              </a:extLst>
            </p:cNvPr>
            <p:cNvGrpSpPr>
              <a:grpSpLocks noChangeAspect="1"/>
            </p:cNvGrpSpPr>
            <p:nvPr/>
          </p:nvGrpSpPr>
          <p:grpSpPr bwMode="auto">
            <a:xfrm>
              <a:off x="4097221" y="3160713"/>
              <a:ext cx="749301" cy="635000"/>
              <a:chOff x="3278" y="1991"/>
              <a:chExt cx="472" cy="400"/>
            </a:xfrm>
          </p:grpSpPr>
          <p:sp>
            <p:nvSpPr>
              <p:cNvPr id="85" name="Freeform 20">
                <a:extLst>
                  <a:ext uri="{FF2B5EF4-FFF2-40B4-BE49-F238E27FC236}">
                    <a16:creationId xmlns:a16="http://schemas.microsoft.com/office/drawing/2014/main" id="{DC9C2A6F-1CBF-4CF3-9AF3-9BEB630F0460}"/>
                  </a:ext>
                </a:extLst>
              </p:cNvPr>
              <p:cNvSpPr>
                <a:spLocks noEditPoints="1"/>
              </p:cNvSpPr>
              <p:nvPr/>
            </p:nvSpPr>
            <p:spPr bwMode="auto">
              <a:xfrm>
                <a:off x="3278" y="2096"/>
                <a:ext cx="413" cy="295"/>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6" name="Freeform 21">
                <a:extLst>
                  <a:ext uri="{FF2B5EF4-FFF2-40B4-BE49-F238E27FC236}">
                    <a16:creationId xmlns:a16="http://schemas.microsoft.com/office/drawing/2014/main" id="{0F7A5B9A-AC3C-447E-98FF-BB9C29438BEC}"/>
                  </a:ext>
                </a:extLst>
              </p:cNvPr>
              <p:cNvSpPr>
                <a:spLocks noEditPoints="1"/>
              </p:cNvSpPr>
              <p:nvPr/>
            </p:nvSpPr>
            <p:spPr bwMode="auto">
              <a:xfrm>
                <a:off x="3587" y="1991"/>
                <a:ext cx="163" cy="285"/>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7" name="Freeform 22">
                <a:extLst>
                  <a:ext uri="{FF2B5EF4-FFF2-40B4-BE49-F238E27FC236}">
                    <a16:creationId xmlns:a16="http://schemas.microsoft.com/office/drawing/2014/main" id="{216A1BDC-98DE-4C05-973D-984CF0BB6C90}"/>
                  </a:ext>
                </a:extLst>
              </p:cNvPr>
              <p:cNvSpPr>
                <a:spLocks/>
              </p:cNvSpPr>
              <p:nvPr/>
            </p:nvSpPr>
            <p:spPr bwMode="auto">
              <a:xfrm>
                <a:off x="3392" y="1994"/>
                <a:ext cx="148" cy="158"/>
              </a:xfrm>
              <a:custGeom>
                <a:avLst/>
                <a:gdLst>
                  <a:gd name="T0" fmla="*/ 133 w 133"/>
                  <a:gd name="T1" fmla="*/ 76 h 143"/>
                  <a:gd name="T2" fmla="*/ 133 w 133"/>
                  <a:gd name="T3" fmla="*/ 76 h 143"/>
                  <a:gd name="T4" fmla="*/ 132 w 133"/>
                  <a:gd name="T5" fmla="*/ 78 h 143"/>
                  <a:gd name="T6" fmla="*/ 117 w 133"/>
                  <a:gd name="T7" fmla="*/ 93 h 143"/>
                  <a:gd name="T8" fmla="*/ 66 w 133"/>
                  <a:gd name="T9" fmla="*/ 143 h 143"/>
                  <a:gd name="T10" fmla="*/ 16 w 133"/>
                  <a:gd name="T11" fmla="*/ 93 h 143"/>
                  <a:gd name="T12" fmla="*/ 1 w 133"/>
                  <a:gd name="T13" fmla="*/ 78 h 143"/>
                  <a:gd name="T14" fmla="*/ 0 w 133"/>
                  <a:gd name="T15" fmla="*/ 76 h 143"/>
                  <a:gd name="T16" fmla="*/ 20 w 133"/>
                  <a:gd name="T17" fmla="*/ 56 h 143"/>
                  <a:gd name="T18" fmla="*/ 41 w 133"/>
                  <a:gd name="T19" fmla="*/ 78 h 143"/>
                  <a:gd name="T20" fmla="*/ 52 w 133"/>
                  <a:gd name="T21" fmla="*/ 89 h 143"/>
                  <a:gd name="T22" fmla="*/ 52 w 133"/>
                  <a:gd name="T23" fmla="*/ 0 h 143"/>
                  <a:gd name="T24" fmla="*/ 81 w 133"/>
                  <a:gd name="T25" fmla="*/ 0 h 143"/>
                  <a:gd name="T26" fmla="*/ 81 w 133"/>
                  <a:gd name="T27" fmla="*/ 89 h 143"/>
                  <a:gd name="T28" fmla="*/ 92 w 133"/>
                  <a:gd name="T29" fmla="*/ 78 h 143"/>
                  <a:gd name="T30" fmla="*/ 113 w 133"/>
                  <a:gd name="T31" fmla="*/ 56 h 143"/>
                  <a:gd name="T32" fmla="*/ 133 w 133"/>
                  <a:gd name="T33"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133" y="76"/>
                    </a:moveTo>
                    <a:lnTo>
                      <a:pt x="133" y="76"/>
                    </a:lnTo>
                    <a:lnTo>
                      <a:pt x="132" y="78"/>
                    </a:lnTo>
                    <a:lnTo>
                      <a:pt x="117" y="93"/>
                    </a:lnTo>
                    <a:lnTo>
                      <a:pt x="66" y="143"/>
                    </a:lnTo>
                    <a:lnTo>
                      <a:pt x="16" y="93"/>
                    </a:lnTo>
                    <a:lnTo>
                      <a:pt x="1" y="78"/>
                    </a:lnTo>
                    <a:lnTo>
                      <a:pt x="0" y="76"/>
                    </a:lnTo>
                    <a:lnTo>
                      <a:pt x="20" y="56"/>
                    </a:lnTo>
                    <a:lnTo>
                      <a:pt x="41" y="78"/>
                    </a:lnTo>
                    <a:lnTo>
                      <a:pt x="52" y="89"/>
                    </a:lnTo>
                    <a:lnTo>
                      <a:pt x="52" y="0"/>
                    </a:lnTo>
                    <a:lnTo>
                      <a:pt x="81" y="0"/>
                    </a:lnTo>
                    <a:lnTo>
                      <a:pt x="81" y="89"/>
                    </a:lnTo>
                    <a:lnTo>
                      <a:pt x="92" y="78"/>
                    </a:lnTo>
                    <a:lnTo>
                      <a:pt x="113" y="56"/>
                    </a:lnTo>
                    <a:lnTo>
                      <a:pt x="133" y="76"/>
                    </a:ln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grpSp>
      </p:grpSp>
      <p:grpSp>
        <p:nvGrpSpPr>
          <p:cNvPr id="2" name="Group 1">
            <a:extLst>
              <a:ext uri="{FF2B5EF4-FFF2-40B4-BE49-F238E27FC236}">
                <a16:creationId xmlns:a16="http://schemas.microsoft.com/office/drawing/2014/main" id="{9C1FC414-C907-4514-B256-055F09F65203}"/>
              </a:ext>
            </a:extLst>
          </p:cNvPr>
          <p:cNvGrpSpPr/>
          <p:nvPr/>
        </p:nvGrpSpPr>
        <p:grpSpPr>
          <a:xfrm>
            <a:off x="571285" y="3267256"/>
            <a:ext cx="2144076" cy="1578442"/>
            <a:chOff x="569717" y="3267209"/>
            <a:chExt cx="2144684" cy="1578890"/>
          </a:xfrm>
        </p:grpSpPr>
        <p:grpSp>
          <p:nvGrpSpPr>
            <p:cNvPr id="60" name="Group 59">
              <a:extLst>
                <a:ext uri="{FF2B5EF4-FFF2-40B4-BE49-F238E27FC236}">
                  <a16:creationId xmlns:a16="http://schemas.microsoft.com/office/drawing/2014/main" id="{B13D9286-506D-4D97-89F1-EB2F1CBB4C5F}"/>
                </a:ext>
              </a:extLst>
            </p:cNvPr>
            <p:cNvGrpSpPr/>
            <p:nvPr/>
          </p:nvGrpSpPr>
          <p:grpSpPr>
            <a:xfrm>
              <a:off x="569717" y="3267209"/>
              <a:ext cx="2144684" cy="1578890"/>
              <a:chOff x="365893" y="3148014"/>
              <a:chExt cx="2187689" cy="1610550"/>
            </a:xfrm>
          </p:grpSpPr>
          <p:sp>
            <p:nvSpPr>
              <p:cNvPr id="61" name="TextBox 60">
                <a:extLst>
                  <a:ext uri="{FF2B5EF4-FFF2-40B4-BE49-F238E27FC236}">
                    <a16:creationId xmlns:a16="http://schemas.microsoft.com/office/drawing/2014/main" id="{A018F9BA-D052-4827-8C83-109C981ED880}"/>
                  </a:ext>
                </a:extLst>
              </p:cNvPr>
              <p:cNvSpPr txBox="1"/>
              <p:nvPr/>
            </p:nvSpPr>
            <p:spPr>
              <a:xfrm>
                <a:off x="365893" y="4099273"/>
                <a:ext cx="2187689" cy="659291"/>
              </a:xfrm>
              <a:prstGeom prst="rect">
                <a:avLst/>
              </a:prstGeom>
              <a:noFill/>
            </p:spPr>
            <p:txBody>
              <a:bodyPr wrap="square" rtlCol="0">
                <a:spAutoFit/>
              </a:bodyPr>
              <a:lstStyle/>
              <a:p>
                <a:pPr algn="ctr" defTabSz="932060">
                  <a:defRPr/>
                </a:pPr>
                <a:r>
                  <a:rPr lang="en-US" sz="1765" b="1" dirty="0">
                    <a:solidFill>
                      <a:srgbClr val="2C292A"/>
                    </a:solidFill>
                    <a:latin typeface="Segoe UI Semibold"/>
                  </a:rPr>
                  <a:t>Configure users </a:t>
                </a:r>
                <a:br>
                  <a:rPr lang="en-US" sz="1765" b="1" dirty="0">
                    <a:solidFill>
                      <a:srgbClr val="2C292A"/>
                    </a:solidFill>
                    <a:latin typeface="Segoe UI Semibold"/>
                  </a:rPr>
                </a:br>
                <a:r>
                  <a:rPr lang="en-US" sz="1765" b="1" dirty="0">
                    <a:solidFill>
                      <a:srgbClr val="2C292A"/>
                    </a:solidFill>
                    <a:latin typeface="Segoe UI Semibold"/>
                  </a:rPr>
                  <a:t>&amp; policies</a:t>
                </a:r>
              </a:p>
            </p:txBody>
          </p:sp>
          <p:pic>
            <p:nvPicPr>
              <p:cNvPr id="62" name="Picture 61">
                <a:extLst>
                  <a:ext uri="{FF2B5EF4-FFF2-40B4-BE49-F238E27FC236}">
                    <a16:creationId xmlns:a16="http://schemas.microsoft.com/office/drawing/2014/main" id="{39355EA4-3AFD-491D-8820-F8BF5F259B15}"/>
                  </a:ext>
                </a:extLst>
              </p:cNvPr>
              <p:cNvPicPr>
                <a:picLocks noChangeAspect="1"/>
              </p:cNvPicPr>
              <p:nvPr/>
            </p:nvPicPr>
            <p:blipFill>
              <a:blip r:embed="rId3"/>
              <a:stretch>
                <a:fillRect/>
              </a:stretch>
            </p:blipFill>
            <p:spPr>
              <a:xfrm>
                <a:off x="943725" y="3148014"/>
                <a:ext cx="665373" cy="665373"/>
              </a:xfrm>
              <a:prstGeom prst="rect">
                <a:avLst/>
              </a:prstGeom>
            </p:spPr>
          </p:pic>
        </p:grpSp>
        <p:sp>
          <p:nvSpPr>
            <p:cNvPr id="88" name="Freeform 15">
              <a:extLst>
                <a:ext uri="{FF2B5EF4-FFF2-40B4-BE49-F238E27FC236}">
                  <a16:creationId xmlns:a16="http://schemas.microsoft.com/office/drawing/2014/main" id="{FB65671C-F3D6-432B-AAB5-9486ADA5F402}"/>
                </a:ext>
              </a:extLst>
            </p:cNvPr>
            <p:cNvSpPr>
              <a:spLocks noEditPoints="1"/>
            </p:cNvSpPr>
            <p:nvPr/>
          </p:nvSpPr>
          <p:spPr bwMode="auto">
            <a:xfrm>
              <a:off x="1788483" y="3632515"/>
              <a:ext cx="329934" cy="33389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grpSp>
    </p:spTree>
    <p:extLst>
      <p:ext uri="{BB962C8B-B14F-4D97-AF65-F5344CB8AC3E}">
        <p14:creationId xmlns:p14="http://schemas.microsoft.com/office/powerpoint/2010/main" val="130684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1+#ppt_w/2"/>
                                          </p:val>
                                        </p:tav>
                                        <p:tav tm="100000">
                                          <p:val>
                                            <p:strVal val="#ppt_x"/>
                                          </p:val>
                                        </p:tav>
                                      </p:tavLst>
                                    </p:anim>
                                    <p:anim calcmode="lin" valueType="num">
                                      <p:cBhvr additive="base">
                                        <p:cTn id="8" dur="75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25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750" fill="hold"/>
                                        <p:tgtEl>
                                          <p:spTgt spid="47"/>
                                        </p:tgtEl>
                                        <p:attrNameLst>
                                          <p:attrName>ppt_x</p:attrName>
                                        </p:attrNameLst>
                                      </p:cBhvr>
                                      <p:tavLst>
                                        <p:tav tm="0">
                                          <p:val>
                                            <p:strVal val="1+#ppt_w/2"/>
                                          </p:val>
                                        </p:tav>
                                        <p:tav tm="100000">
                                          <p:val>
                                            <p:strVal val="#ppt_x"/>
                                          </p:val>
                                        </p:tav>
                                      </p:tavLst>
                                    </p:anim>
                                    <p:anim calcmode="lin" valueType="num">
                                      <p:cBhvr additive="base">
                                        <p:cTn id="16" dur="75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750" fill="hold"/>
                                        <p:tgtEl>
                                          <p:spTgt spid="81"/>
                                        </p:tgtEl>
                                        <p:attrNameLst>
                                          <p:attrName>ppt_x</p:attrName>
                                        </p:attrNameLst>
                                      </p:cBhvr>
                                      <p:tavLst>
                                        <p:tav tm="0">
                                          <p:val>
                                            <p:strVal val="#ppt_x"/>
                                          </p:val>
                                        </p:tav>
                                        <p:tav tm="100000">
                                          <p:val>
                                            <p:strVal val="#ppt_x"/>
                                          </p:val>
                                        </p:tav>
                                      </p:tavLst>
                                    </p:anim>
                                    <p:anim calcmode="lin" valueType="num">
                                      <p:cBhvr additive="base">
                                        <p:cTn id="20" dur="750" fill="hold"/>
                                        <p:tgtEl>
                                          <p:spTgt spid="81"/>
                                        </p:tgtEl>
                                        <p:attrNameLst>
                                          <p:attrName>ppt_y</p:attrName>
                                        </p:attrNameLst>
                                      </p:cBhvr>
                                      <p:tavLst>
                                        <p:tav tm="0">
                                          <p:val>
                                            <p:strVal val="1+#ppt_h/2"/>
                                          </p:val>
                                        </p:tav>
                                        <p:tav tm="100000">
                                          <p:val>
                                            <p:strVal val="#ppt_y"/>
                                          </p:val>
                                        </p:tav>
                                      </p:tavLst>
                                    </p:anim>
                                  </p:childTnLst>
                                </p:cTn>
                              </p:par>
                              <p:par>
                                <p:cTn id="21" presetID="2" presetClass="entr" presetSubtype="2" decel="100000" fill="hold" nodeType="withEffect">
                                  <p:stCondLst>
                                    <p:cond delay="5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1+#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750" fill="hold"/>
                                        <p:tgtEl>
                                          <p:spTgt spid="70"/>
                                        </p:tgtEl>
                                        <p:attrNameLst>
                                          <p:attrName>ppt_x</p:attrName>
                                        </p:attrNameLst>
                                      </p:cBhvr>
                                      <p:tavLst>
                                        <p:tav tm="0">
                                          <p:val>
                                            <p:strVal val="#ppt_x"/>
                                          </p:val>
                                        </p:tav>
                                        <p:tav tm="100000">
                                          <p:val>
                                            <p:strVal val="#ppt_x"/>
                                          </p:val>
                                        </p:tav>
                                      </p:tavLst>
                                    </p:anim>
                                    <p:anim calcmode="lin" valueType="num">
                                      <p:cBhvr additive="base">
                                        <p:cTn id="28" dur="750" fill="hold"/>
                                        <p:tgtEl>
                                          <p:spTgt spid="70"/>
                                        </p:tgtEl>
                                        <p:attrNameLst>
                                          <p:attrName>ppt_y</p:attrName>
                                        </p:attrNameLst>
                                      </p:cBhvr>
                                      <p:tavLst>
                                        <p:tav tm="0">
                                          <p:val>
                                            <p:strVal val="1+#ppt_h/2"/>
                                          </p:val>
                                        </p:tav>
                                        <p:tav tm="100000">
                                          <p:val>
                                            <p:strVal val="#ppt_y"/>
                                          </p:val>
                                        </p:tav>
                                      </p:tavLst>
                                    </p:anim>
                                  </p:childTnLst>
                                </p:cTn>
                              </p:par>
                              <p:par>
                                <p:cTn id="29" presetID="2" presetClass="entr" presetSubtype="2" decel="100000" fill="hold" nodeType="withEffect">
                                  <p:stCondLst>
                                    <p:cond delay="75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750" fill="hold"/>
                                        <p:tgtEl>
                                          <p:spTgt spid="57"/>
                                        </p:tgtEl>
                                        <p:attrNameLst>
                                          <p:attrName>ppt_x</p:attrName>
                                        </p:attrNameLst>
                                      </p:cBhvr>
                                      <p:tavLst>
                                        <p:tav tm="0">
                                          <p:val>
                                            <p:strVal val="1+#ppt_w/2"/>
                                          </p:val>
                                        </p:tav>
                                        <p:tav tm="100000">
                                          <p:val>
                                            <p:strVal val="#ppt_x"/>
                                          </p:val>
                                        </p:tav>
                                      </p:tavLst>
                                    </p:anim>
                                    <p:anim calcmode="lin" valueType="num">
                                      <p:cBhvr additive="base">
                                        <p:cTn id="32" dur="750" fill="hold"/>
                                        <p:tgtEl>
                                          <p:spTgt spid="57"/>
                                        </p:tgtEl>
                                        <p:attrNameLst>
                                          <p:attrName>ppt_y</p:attrName>
                                        </p:attrNameLst>
                                      </p:cBhvr>
                                      <p:tavLst>
                                        <p:tav tm="0">
                                          <p:val>
                                            <p:strVal val="#ppt_y"/>
                                          </p:val>
                                        </p:tav>
                                        <p:tav tm="100000">
                                          <p:val>
                                            <p:strVal val="#ppt_y"/>
                                          </p:val>
                                        </p:tav>
                                      </p:tavLst>
                                    </p:anim>
                                  </p:childTnLst>
                                </p:cTn>
                              </p:par>
                              <p:par>
                                <p:cTn id="33" presetID="2" presetClass="entr" presetSubtype="4" decel="100000" fill="hold" nodeType="withEffect">
                                  <p:stCondLst>
                                    <p:cond delay="75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750" fill="hold"/>
                                        <p:tgtEl>
                                          <p:spTgt spid="63"/>
                                        </p:tgtEl>
                                        <p:attrNameLst>
                                          <p:attrName>ppt_x</p:attrName>
                                        </p:attrNameLst>
                                      </p:cBhvr>
                                      <p:tavLst>
                                        <p:tav tm="0">
                                          <p:val>
                                            <p:strVal val="#ppt_x"/>
                                          </p:val>
                                        </p:tav>
                                        <p:tav tm="100000">
                                          <p:val>
                                            <p:strVal val="#ppt_x"/>
                                          </p:val>
                                        </p:tav>
                                      </p:tavLst>
                                    </p:anim>
                                    <p:anim calcmode="lin" valueType="num">
                                      <p:cBhvr additive="base">
                                        <p:cTn id="36" dur="75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943CD-C2BE-485F-B3B9-F797A07CC6C3}"/>
              </a:ext>
            </a:extLst>
          </p:cNvPr>
          <p:cNvPicPr>
            <a:picLocks noChangeAspect="1"/>
          </p:cNvPicPr>
          <p:nvPr/>
        </p:nvPicPr>
        <p:blipFill>
          <a:blip r:embed="rId3"/>
          <a:stretch>
            <a:fillRect/>
          </a:stretch>
        </p:blipFill>
        <p:spPr>
          <a:xfrm>
            <a:off x="1212574" y="-4486"/>
            <a:ext cx="9760471" cy="6862486"/>
          </a:xfrm>
          <a:prstGeom prst="rect">
            <a:avLst/>
          </a:prstGeom>
        </p:spPr>
      </p:pic>
      <p:pic>
        <p:nvPicPr>
          <p:cNvPr id="2" name="Picture 1">
            <a:extLst>
              <a:ext uri="{FF2B5EF4-FFF2-40B4-BE49-F238E27FC236}">
                <a16:creationId xmlns:a16="http://schemas.microsoft.com/office/drawing/2014/main" id="{9B1B5021-04B1-429C-A54C-D0EF7C5FFEC4}"/>
              </a:ext>
            </a:extLst>
          </p:cNvPr>
          <p:cNvPicPr>
            <a:picLocks noChangeAspect="1"/>
          </p:cNvPicPr>
          <p:nvPr/>
        </p:nvPicPr>
        <p:blipFill>
          <a:blip r:embed="rId4"/>
          <a:stretch>
            <a:fillRect/>
          </a:stretch>
        </p:blipFill>
        <p:spPr>
          <a:xfrm>
            <a:off x="1226893" y="0"/>
            <a:ext cx="9738213" cy="6858000"/>
          </a:xfrm>
          <a:prstGeom prst="rect">
            <a:avLst/>
          </a:prstGeom>
        </p:spPr>
      </p:pic>
      <p:sp>
        <p:nvSpPr>
          <p:cNvPr id="5" name="Rectangle 4">
            <a:extLst>
              <a:ext uri="{FF2B5EF4-FFF2-40B4-BE49-F238E27FC236}">
                <a16:creationId xmlns:a16="http://schemas.microsoft.com/office/drawing/2014/main" id="{65781899-1BB1-4514-A81F-421E317DCFBD}"/>
              </a:ext>
            </a:extLst>
          </p:cNvPr>
          <p:cNvSpPr/>
          <p:nvPr/>
        </p:nvSpPr>
        <p:spPr bwMode="auto">
          <a:xfrm>
            <a:off x="8858249" y="6311900"/>
            <a:ext cx="1813131" cy="425268"/>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212940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DCEE5-3398-409C-ABDE-F1B04CF880EB}"/>
              </a:ext>
            </a:extLst>
          </p:cNvPr>
          <p:cNvPicPr>
            <a:picLocks noChangeAspect="1"/>
          </p:cNvPicPr>
          <p:nvPr/>
        </p:nvPicPr>
        <p:blipFill>
          <a:blip r:embed="rId3"/>
          <a:stretch>
            <a:fillRect/>
          </a:stretch>
        </p:blipFill>
        <p:spPr>
          <a:xfrm>
            <a:off x="1225345" y="0"/>
            <a:ext cx="9741310" cy="6858000"/>
          </a:xfrm>
          <a:prstGeom prst="rect">
            <a:avLst/>
          </a:prstGeom>
        </p:spPr>
      </p:pic>
      <p:sp>
        <p:nvSpPr>
          <p:cNvPr id="5" name="Rectangle 4">
            <a:extLst>
              <a:ext uri="{FF2B5EF4-FFF2-40B4-BE49-F238E27FC236}">
                <a16:creationId xmlns:a16="http://schemas.microsoft.com/office/drawing/2014/main" id="{C33D1C13-3754-4446-BDBD-F5947007E1AD}"/>
              </a:ext>
            </a:extLst>
          </p:cNvPr>
          <p:cNvSpPr/>
          <p:nvPr/>
        </p:nvSpPr>
        <p:spPr bwMode="auto">
          <a:xfrm>
            <a:off x="6426199" y="6324600"/>
            <a:ext cx="1825831" cy="393518"/>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828656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B59FEE-4A36-4E8F-84FA-98320F33F8EC}"/>
              </a:ext>
            </a:extLst>
          </p:cNvPr>
          <p:cNvPicPr>
            <a:picLocks noChangeAspect="1"/>
          </p:cNvPicPr>
          <p:nvPr/>
        </p:nvPicPr>
        <p:blipFill>
          <a:blip r:embed="rId3"/>
          <a:stretch>
            <a:fillRect/>
          </a:stretch>
        </p:blipFill>
        <p:spPr>
          <a:xfrm>
            <a:off x="1239476" y="0"/>
            <a:ext cx="9713047" cy="6858000"/>
          </a:xfrm>
          <a:prstGeom prst="rect">
            <a:avLst/>
          </a:prstGeom>
        </p:spPr>
      </p:pic>
      <p:sp>
        <p:nvSpPr>
          <p:cNvPr id="5" name="Rectangle 4">
            <a:extLst>
              <a:ext uri="{FF2B5EF4-FFF2-40B4-BE49-F238E27FC236}">
                <a16:creationId xmlns:a16="http://schemas.microsoft.com/office/drawing/2014/main" id="{C33D1C13-3754-4446-BDBD-F5947007E1AD}"/>
              </a:ext>
            </a:extLst>
          </p:cNvPr>
          <p:cNvSpPr/>
          <p:nvPr/>
        </p:nvSpPr>
        <p:spPr bwMode="auto">
          <a:xfrm>
            <a:off x="8845549" y="6330950"/>
            <a:ext cx="1825831" cy="393518"/>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1165578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E94070-6C71-452D-98A5-C4393893A044}"/>
              </a:ext>
            </a:extLst>
          </p:cNvPr>
          <p:cNvPicPr>
            <a:picLocks noChangeAspect="1"/>
          </p:cNvPicPr>
          <p:nvPr/>
        </p:nvPicPr>
        <p:blipFill>
          <a:blip r:embed="rId3"/>
          <a:stretch>
            <a:fillRect/>
          </a:stretch>
        </p:blipFill>
        <p:spPr>
          <a:xfrm>
            <a:off x="1242533" y="0"/>
            <a:ext cx="9706934" cy="6858000"/>
          </a:xfrm>
          <a:prstGeom prst="rect">
            <a:avLst/>
          </a:prstGeom>
        </p:spPr>
      </p:pic>
      <p:sp>
        <p:nvSpPr>
          <p:cNvPr id="5" name="Rectangle 4">
            <a:extLst>
              <a:ext uri="{FF2B5EF4-FFF2-40B4-BE49-F238E27FC236}">
                <a16:creationId xmlns:a16="http://schemas.microsoft.com/office/drawing/2014/main" id="{C33D1C13-3754-4446-BDBD-F5947007E1AD}"/>
              </a:ext>
            </a:extLst>
          </p:cNvPr>
          <p:cNvSpPr/>
          <p:nvPr/>
        </p:nvSpPr>
        <p:spPr bwMode="auto">
          <a:xfrm>
            <a:off x="8845549" y="6330950"/>
            <a:ext cx="1825831" cy="393518"/>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DB508DAF-CA45-4916-A21F-F248D13669B8}"/>
              </a:ext>
            </a:extLst>
          </p:cNvPr>
          <p:cNvSpPr/>
          <p:nvPr/>
        </p:nvSpPr>
        <p:spPr bwMode="auto">
          <a:xfrm>
            <a:off x="3549650" y="1631950"/>
            <a:ext cx="2711450" cy="3238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B8527676-6229-4D92-A64B-34035CFB4ECD}"/>
              </a:ext>
            </a:extLst>
          </p:cNvPr>
          <p:cNvSpPr/>
          <p:nvPr/>
        </p:nvSpPr>
        <p:spPr bwMode="auto">
          <a:xfrm>
            <a:off x="3549650" y="3479800"/>
            <a:ext cx="2711450" cy="3238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828639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08F68-E269-4033-BFFC-90DE6EE296F4}"/>
              </a:ext>
            </a:extLst>
          </p:cNvPr>
          <p:cNvPicPr>
            <a:picLocks noChangeAspect="1"/>
          </p:cNvPicPr>
          <p:nvPr/>
        </p:nvPicPr>
        <p:blipFill>
          <a:blip r:embed="rId3"/>
          <a:stretch>
            <a:fillRect/>
          </a:stretch>
        </p:blipFill>
        <p:spPr>
          <a:xfrm>
            <a:off x="1253547" y="0"/>
            <a:ext cx="9684906" cy="6858000"/>
          </a:xfrm>
          <a:prstGeom prst="rect">
            <a:avLst/>
          </a:prstGeom>
        </p:spPr>
      </p:pic>
      <p:sp>
        <p:nvSpPr>
          <p:cNvPr id="5" name="Rectangle 4">
            <a:extLst>
              <a:ext uri="{FF2B5EF4-FFF2-40B4-BE49-F238E27FC236}">
                <a16:creationId xmlns:a16="http://schemas.microsoft.com/office/drawing/2014/main" id="{B745C80D-2FA0-4CE8-B5AF-71953ACDCEC1}"/>
              </a:ext>
            </a:extLst>
          </p:cNvPr>
          <p:cNvSpPr/>
          <p:nvPr/>
        </p:nvSpPr>
        <p:spPr bwMode="auto">
          <a:xfrm>
            <a:off x="3600450" y="1924050"/>
            <a:ext cx="3308350" cy="2730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18291DF4-8AD0-4329-9A83-26633DDC8B57}"/>
              </a:ext>
            </a:extLst>
          </p:cNvPr>
          <p:cNvSpPr/>
          <p:nvPr/>
        </p:nvSpPr>
        <p:spPr bwMode="auto">
          <a:xfrm>
            <a:off x="8832849" y="6311900"/>
            <a:ext cx="1825831" cy="393518"/>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6403256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2ABA28-804D-4383-940A-FC55EED60F01}"/>
              </a:ext>
            </a:extLst>
          </p:cNvPr>
          <p:cNvPicPr>
            <a:picLocks noChangeAspect="1"/>
          </p:cNvPicPr>
          <p:nvPr/>
        </p:nvPicPr>
        <p:blipFill>
          <a:blip r:embed="rId3"/>
          <a:stretch>
            <a:fillRect/>
          </a:stretch>
        </p:blipFill>
        <p:spPr>
          <a:xfrm>
            <a:off x="1229032" y="0"/>
            <a:ext cx="9733935" cy="6858000"/>
          </a:xfrm>
          <a:prstGeom prst="rect">
            <a:avLst/>
          </a:prstGeom>
        </p:spPr>
      </p:pic>
      <p:sp>
        <p:nvSpPr>
          <p:cNvPr id="5" name="Rectangle 4">
            <a:extLst>
              <a:ext uri="{FF2B5EF4-FFF2-40B4-BE49-F238E27FC236}">
                <a16:creationId xmlns:a16="http://schemas.microsoft.com/office/drawing/2014/main" id="{A1308E08-FBC1-476D-B462-CDB815A48020}"/>
              </a:ext>
            </a:extLst>
          </p:cNvPr>
          <p:cNvSpPr/>
          <p:nvPr/>
        </p:nvSpPr>
        <p:spPr bwMode="auto">
          <a:xfrm>
            <a:off x="7004049" y="2514600"/>
            <a:ext cx="1308101" cy="29210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6357193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BB9E97-C6D8-4B35-B805-4D685DB8116B}"/>
              </a:ext>
            </a:extLst>
          </p:cNvPr>
          <p:cNvPicPr>
            <a:picLocks noChangeAspect="1"/>
          </p:cNvPicPr>
          <p:nvPr/>
        </p:nvPicPr>
        <p:blipFill>
          <a:blip r:embed="rId3"/>
          <a:stretch>
            <a:fillRect/>
          </a:stretch>
        </p:blipFill>
        <p:spPr>
          <a:xfrm>
            <a:off x="1220102" y="0"/>
            <a:ext cx="9751795" cy="6858000"/>
          </a:xfrm>
          <a:prstGeom prst="rect">
            <a:avLst/>
          </a:prstGeom>
        </p:spPr>
      </p:pic>
      <p:sp>
        <p:nvSpPr>
          <p:cNvPr id="5" name="Rectangle 4">
            <a:extLst>
              <a:ext uri="{FF2B5EF4-FFF2-40B4-BE49-F238E27FC236}">
                <a16:creationId xmlns:a16="http://schemas.microsoft.com/office/drawing/2014/main" id="{A1308E08-FBC1-476D-B462-CDB815A48020}"/>
              </a:ext>
            </a:extLst>
          </p:cNvPr>
          <p:cNvSpPr/>
          <p:nvPr/>
        </p:nvSpPr>
        <p:spPr bwMode="auto">
          <a:xfrm>
            <a:off x="2882899" y="3282950"/>
            <a:ext cx="1892301" cy="29210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1A03F7D4-4510-4C15-9376-7153F2758D22}"/>
              </a:ext>
            </a:extLst>
          </p:cNvPr>
          <p:cNvSpPr/>
          <p:nvPr/>
        </p:nvSpPr>
        <p:spPr bwMode="auto">
          <a:xfrm>
            <a:off x="2882899" y="4064000"/>
            <a:ext cx="3422651" cy="123190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B17579DF-B0E1-43AE-9AC2-479D9DB180A2}"/>
              </a:ext>
            </a:extLst>
          </p:cNvPr>
          <p:cNvSpPr/>
          <p:nvPr/>
        </p:nvSpPr>
        <p:spPr bwMode="auto">
          <a:xfrm>
            <a:off x="5175249" y="551180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00583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1E7038-4CA2-4D4B-9D49-2F91037B7C12}"/>
              </a:ext>
            </a:extLst>
          </p:cNvPr>
          <p:cNvPicPr>
            <a:picLocks noChangeAspect="1"/>
          </p:cNvPicPr>
          <p:nvPr/>
        </p:nvPicPr>
        <p:blipFill>
          <a:blip r:embed="rId3"/>
          <a:stretch>
            <a:fillRect/>
          </a:stretch>
        </p:blipFill>
        <p:spPr>
          <a:xfrm>
            <a:off x="1235797" y="0"/>
            <a:ext cx="9720406" cy="6858000"/>
          </a:xfrm>
          <a:prstGeom prst="rect">
            <a:avLst/>
          </a:prstGeom>
        </p:spPr>
      </p:pic>
      <p:sp>
        <p:nvSpPr>
          <p:cNvPr id="7" name="Rectangle 6">
            <a:extLst>
              <a:ext uri="{FF2B5EF4-FFF2-40B4-BE49-F238E27FC236}">
                <a16:creationId xmlns:a16="http://schemas.microsoft.com/office/drawing/2014/main" id="{B17579DF-B0E1-43AE-9AC2-479D9DB180A2}"/>
              </a:ext>
            </a:extLst>
          </p:cNvPr>
          <p:cNvSpPr/>
          <p:nvPr/>
        </p:nvSpPr>
        <p:spPr bwMode="auto">
          <a:xfrm>
            <a:off x="8832849" y="630555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0491C161-8F4A-4F80-AF2B-1CAF2F366C15}"/>
              </a:ext>
            </a:extLst>
          </p:cNvPr>
          <p:cNvSpPr/>
          <p:nvPr/>
        </p:nvSpPr>
        <p:spPr bwMode="auto">
          <a:xfrm>
            <a:off x="3492499" y="3295650"/>
            <a:ext cx="2552701" cy="3619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5461516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D29F5-B895-4949-8514-7D3363803EBA}"/>
              </a:ext>
            </a:extLst>
          </p:cNvPr>
          <p:cNvPicPr>
            <a:picLocks noChangeAspect="1"/>
          </p:cNvPicPr>
          <p:nvPr/>
        </p:nvPicPr>
        <p:blipFill>
          <a:blip r:embed="rId3"/>
          <a:stretch>
            <a:fillRect/>
          </a:stretch>
        </p:blipFill>
        <p:spPr>
          <a:xfrm>
            <a:off x="1246204" y="0"/>
            <a:ext cx="9699591" cy="6858000"/>
          </a:xfrm>
          <a:prstGeom prst="rect">
            <a:avLst/>
          </a:prstGeom>
        </p:spPr>
      </p:pic>
      <p:sp>
        <p:nvSpPr>
          <p:cNvPr id="7" name="Rectangle 6">
            <a:extLst>
              <a:ext uri="{FF2B5EF4-FFF2-40B4-BE49-F238E27FC236}">
                <a16:creationId xmlns:a16="http://schemas.microsoft.com/office/drawing/2014/main" id="{B17579DF-B0E1-43AE-9AC2-479D9DB180A2}"/>
              </a:ext>
            </a:extLst>
          </p:cNvPr>
          <p:cNvSpPr/>
          <p:nvPr/>
        </p:nvSpPr>
        <p:spPr bwMode="auto">
          <a:xfrm>
            <a:off x="8820149" y="628650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0491C161-8F4A-4F80-AF2B-1CAF2F366C15}"/>
              </a:ext>
            </a:extLst>
          </p:cNvPr>
          <p:cNvSpPr/>
          <p:nvPr/>
        </p:nvSpPr>
        <p:spPr bwMode="auto">
          <a:xfrm>
            <a:off x="3619499" y="2209800"/>
            <a:ext cx="6584951" cy="2857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D01E5023-180F-4D82-9A7F-F2F626EA0514}"/>
              </a:ext>
            </a:extLst>
          </p:cNvPr>
          <p:cNvSpPr/>
          <p:nvPr/>
        </p:nvSpPr>
        <p:spPr bwMode="auto">
          <a:xfrm>
            <a:off x="3619499" y="4362451"/>
            <a:ext cx="2203451" cy="2857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301178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C35A97-3234-43B0-BFF3-EBD4FC40B61D}"/>
              </a:ext>
            </a:extLst>
          </p:cNvPr>
          <p:cNvPicPr>
            <a:picLocks noChangeAspect="1"/>
          </p:cNvPicPr>
          <p:nvPr/>
        </p:nvPicPr>
        <p:blipFill>
          <a:blip r:embed="rId3"/>
          <a:stretch>
            <a:fillRect/>
          </a:stretch>
        </p:blipFill>
        <p:spPr>
          <a:xfrm>
            <a:off x="1235797" y="0"/>
            <a:ext cx="9720406" cy="6858000"/>
          </a:xfrm>
          <a:prstGeom prst="rect">
            <a:avLst/>
          </a:prstGeom>
        </p:spPr>
      </p:pic>
      <p:sp>
        <p:nvSpPr>
          <p:cNvPr id="5" name="Rectangle 4">
            <a:extLst>
              <a:ext uri="{FF2B5EF4-FFF2-40B4-BE49-F238E27FC236}">
                <a16:creationId xmlns:a16="http://schemas.microsoft.com/office/drawing/2014/main" id="{F854D9CB-8C6C-4645-801F-09E20B27C7B5}"/>
              </a:ext>
            </a:extLst>
          </p:cNvPr>
          <p:cNvSpPr/>
          <p:nvPr/>
        </p:nvSpPr>
        <p:spPr bwMode="auto">
          <a:xfrm>
            <a:off x="3704467" y="1898649"/>
            <a:ext cx="2461383" cy="236483"/>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FC1D13D8-9FD3-478E-A730-F0713C565C8B}"/>
              </a:ext>
            </a:extLst>
          </p:cNvPr>
          <p:cNvSpPr/>
          <p:nvPr/>
        </p:nvSpPr>
        <p:spPr bwMode="auto">
          <a:xfrm>
            <a:off x="4041017" y="2814582"/>
            <a:ext cx="2054983" cy="989067"/>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537658B5-5B9E-4EE4-9F44-B8595867A12F}"/>
              </a:ext>
            </a:extLst>
          </p:cNvPr>
          <p:cNvSpPr/>
          <p:nvPr/>
        </p:nvSpPr>
        <p:spPr bwMode="auto">
          <a:xfrm>
            <a:off x="3837817" y="2238373"/>
            <a:ext cx="499234" cy="236483"/>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91A7F59-BF94-420A-A45E-E7E22F0FC6E0}"/>
              </a:ext>
            </a:extLst>
          </p:cNvPr>
          <p:cNvSpPr/>
          <p:nvPr/>
        </p:nvSpPr>
        <p:spPr bwMode="auto">
          <a:xfrm>
            <a:off x="8826499" y="629285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10574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8FA38-639D-44D3-9FD2-9EC23935E49F}"/>
              </a:ext>
            </a:extLst>
          </p:cNvPr>
          <p:cNvSpPr/>
          <p:nvPr/>
        </p:nvSpPr>
        <p:spPr bwMode="auto">
          <a:xfrm>
            <a:off x="6112239" y="1999687"/>
            <a:ext cx="2928349" cy="3315697"/>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Title 3">
            <a:extLst>
              <a:ext uri="{FF2B5EF4-FFF2-40B4-BE49-F238E27FC236}">
                <a16:creationId xmlns:a16="http://schemas.microsoft.com/office/drawing/2014/main" id="{D6893325-C502-42E1-9963-DD5C5A0A90A6}"/>
              </a:ext>
            </a:extLst>
          </p:cNvPr>
          <p:cNvSpPr>
            <a:spLocks noGrp="1"/>
          </p:cNvSpPr>
          <p:nvPr>
            <p:ph type="title"/>
          </p:nvPr>
        </p:nvSpPr>
        <p:spPr/>
        <p:txBody>
          <a:bodyPr/>
          <a:lstStyle/>
          <a:p>
            <a:r>
              <a:rPr lang="en-US" dirty="0">
                <a:solidFill>
                  <a:schemeClr val="tx1"/>
                </a:solidFill>
              </a:rPr>
              <a:t>Deployment Step 3 | </a:t>
            </a:r>
            <a:r>
              <a:rPr lang="en-US" dirty="0">
                <a:solidFill>
                  <a:schemeClr val="accent1"/>
                </a:solidFill>
              </a:rPr>
              <a:t>Deploy &amp; Manage Windows 10 devices</a:t>
            </a:r>
          </a:p>
        </p:txBody>
      </p:sp>
      <p:grpSp>
        <p:nvGrpSpPr>
          <p:cNvPr id="46" name="Group 45">
            <a:extLst>
              <a:ext uri="{FF2B5EF4-FFF2-40B4-BE49-F238E27FC236}">
                <a16:creationId xmlns:a16="http://schemas.microsoft.com/office/drawing/2014/main" id="{4D934ED5-7DFE-4221-B8C7-E577C2940683}"/>
              </a:ext>
            </a:extLst>
          </p:cNvPr>
          <p:cNvGrpSpPr/>
          <p:nvPr/>
        </p:nvGrpSpPr>
        <p:grpSpPr>
          <a:xfrm>
            <a:off x="947942" y="2267214"/>
            <a:ext cx="1390758" cy="420423"/>
            <a:chOff x="997110" y="2086102"/>
            <a:chExt cx="1391352" cy="420602"/>
          </a:xfrm>
        </p:grpSpPr>
        <p:sp>
          <p:nvSpPr>
            <p:cNvPr id="47" name="TextBox 46">
              <a:extLst>
                <a:ext uri="{FF2B5EF4-FFF2-40B4-BE49-F238E27FC236}">
                  <a16:creationId xmlns:a16="http://schemas.microsoft.com/office/drawing/2014/main" id="{863270EF-5A2F-49BA-9502-7B1B2DB40A7B}"/>
                </a:ext>
              </a:extLst>
            </p:cNvPr>
            <p:cNvSpPr txBox="1"/>
            <p:nvPr/>
          </p:nvSpPr>
          <p:spPr>
            <a:xfrm>
              <a:off x="997110"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1</a:t>
              </a:r>
            </a:p>
          </p:txBody>
        </p:sp>
        <p:cxnSp>
          <p:nvCxnSpPr>
            <p:cNvPr id="52" name="Straight Connector 51">
              <a:extLst>
                <a:ext uri="{FF2B5EF4-FFF2-40B4-BE49-F238E27FC236}">
                  <a16:creationId xmlns:a16="http://schemas.microsoft.com/office/drawing/2014/main" id="{CC69642D-8A55-42F9-8580-274B0AA75E04}"/>
                </a:ext>
              </a:extLst>
            </p:cNvPr>
            <p:cNvCxnSpPr>
              <a:cxnSpLocks/>
            </p:cNvCxnSpPr>
            <p:nvPr/>
          </p:nvCxnSpPr>
          <p:spPr>
            <a:xfrm flipH="1">
              <a:off x="1295372"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D8EF1E6-877B-4C5A-A704-4EDEDFBDE765}"/>
              </a:ext>
            </a:extLst>
          </p:cNvPr>
          <p:cNvGrpSpPr/>
          <p:nvPr/>
        </p:nvGrpSpPr>
        <p:grpSpPr>
          <a:xfrm>
            <a:off x="3900027" y="2267214"/>
            <a:ext cx="1390758" cy="420423"/>
            <a:chOff x="3950451" y="2086102"/>
            <a:chExt cx="1391352" cy="420602"/>
          </a:xfrm>
        </p:grpSpPr>
        <p:sp>
          <p:nvSpPr>
            <p:cNvPr id="54" name="TextBox 53">
              <a:extLst>
                <a:ext uri="{FF2B5EF4-FFF2-40B4-BE49-F238E27FC236}">
                  <a16:creationId xmlns:a16="http://schemas.microsoft.com/office/drawing/2014/main" id="{3FD6FF0B-EC40-42B3-965C-E65A748623F0}"/>
                </a:ext>
              </a:extLst>
            </p:cNvPr>
            <p:cNvSpPr txBox="1"/>
            <p:nvPr/>
          </p:nvSpPr>
          <p:spPr>
            <a:xfrm>
              <a:off x="3950451"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2</a:t>
              </a:r>
            </a:p>
          </p:txBody>
        </p:sp>
        <p:cxnSp>
          <p:nvCxnSpPr>
            <p:cNvPr id="55" name="Straight Connector 54">
              <a:extLst>
                <a:ext uri="{FF2B5EF4-FFF2-40B4-BE49-F238E27FC236}">
                  <a16:creationId xmlns:a16="http://schemas.microsoft.com/office/drawing/2014/main" id="{881A25AA-F13D-43C6-AD97-A589386CFF90}"/>
                </a:ext>
              </a:extLst>
            </p:cNvPr>
            <p:cNvCxnSpPr>
              <a:cxnSpLocks/>
            </p:cNvCxnSpPr>
            <p:nvPr/>
          </p:nvCxnSpPr>
          <p:spPr>
            <a:xfrm flipH="1">
              <a:off x="4248713"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E229281-0746-4887-8C93-9971C0400A3F}"/>
              </a:ext>
            </a:extLst>
          </p:cNvPr>
          <p:cNvGrpSpPr/>
          <p:nvPr/>
        </p:nvGrpSpPr>
        <p:grpSpPr>
          <a:xfrm>
            <a:off x="6852113" y="2267214"/>
            <a:ext cx="1390758" cy="420423"/>
            <a:chOff x="6903792" y="2086102"/>
            <a:chExt cx="1391352" cy="420602"/>
          </a:xfrm>
        </p:grpSpPr>
        <p:sp>
          <p:nvSpPr>
            <p:cNvPr id="57" name="TextBox 56">
              <a:extLst>
                <a:ext uri="{FF2B5EF4-FFF2-40B4-BE49-F238E27FC236}">
                  <a16:creationId xmlns:a16="http://schemas.microsoft.com/office/drawing/2014/main" id="{FAECFD6B-F819-47CE-A3F7-DC0268D4FEDA}"/>
                </a:ext>
              </a:extLst>
            </p:cNvPr>
            <p:cNvSpPr txBox="1"/>
            <p:nvPr/>
          </p:nvSpPr>
          <p:spPr>
            <a:xfrm>
              <a:off x="6903792"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3</a:t>
              </a:r>
            </a:p>
          </p:txBody>
        </p:sp>
        <p:cxnSp>
          <p:nvCxnSpPr>
            <p:cNvPr id="58" name="Straight Connector 57">
              <a:extLst>
                <a:ext uri="{FF2B5EF4-FFF2-40B4-BE49-F238E27FC236}">
                  <a16:creationId xmlns:a16="http://schemas.microsoft.com/office/drawing/2014/main" id="{3CD5CF5D-5F91-4CD9-ADA0-6DA1BD428C25}"/>
                </a:ext>
              </a:extLst>
            </p:cNvPr>
            <p:cNvCxnSpPr>
              <a:cxnSpLocks/>
            </p:cNvCxnSpPr>
            <p:nvPr/>
          </p:nvCxnSpPr>
          <p:spPr>
            <a:xfrm flipH="1">
              <a:off x="7202054"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58C02FB6-86C2-4F05-A441-808DE080D228}"/>
              </a:ext>
            </a:extLst>
          </p:cNvPr>
          <p:cNvGrpSpPr/>
          <p:nvPr/>
        </p:nvGrpSpPr>
        <p:grpSpPr>
          <a:xfrm>
            <a:off x="9869768" y="2267214"/>
            <a:ext cx="1390758" cy="420423"/>
            <a:chOff x="9857133" y="2086102"/>
            <a:chExt cx="1391352" cy="420602"/>
          </a:xfrm>
        </p:grpSpPr>
        <p:sp>
          <p:nvSpPr>
            <p:cNvPr id="60" name="TextBox 59">
              <a:extLst>
                <a:ext uri="{FF2B5EF4-FFF2-40B4-BE49-F238E27FC236}">
                  <a16:creationId xmlns:a16="http://schemas.microsoft.com/office/drawing/2014/main" id="{43C38997-A171-4EAB-8D1F-F611E06B62EA}"/>
                </a:ext>
              </a:extLst>
            </p:cNvPr>
            <p:cNvSpPr txBox="1"/>
            <p:nvPr/>
          </p:nvSpPr>
          <p:spPr>
            <a:xfrm>
              <a:off x="9857133" y="2086102"/>
              <a:ext cx="1391352" cy="380662"/>
            </a:xfrm>
            <a:prstGeom prst="rect">
              <a:avLst/>
            </a:prstGeom>
            <a:noFill/>
          </p:spPr>
          <p:txBody>
            <a:bodyPr wrap="square" rtlCol="0">
              <a:spAutoFit/>
            </a:bodyPr>
            <a:lstStyle/>
            <a:p>
              <a:pPr algn="ctr" defTabSz="913841">
                <a:defRPr/>
              </a:pPr>
              <a:r>
                <a:rPr lang="en-US" sz="1836" dirty="0">
                  <a:solidFill>
                    <a:srgbClr val="0D0D0D"/>
                  </a:solidFill>
                  <a:latin typeface="Segoe UI Semibold"/>
                </a:rPr>
                <a:t>Step 4</a:t>
              </a:r>
            </a:p>
          </p:txBody>
        </p:sp>
        <p:cxnSp>
          <p:nvCxnSpPr>
            <p:cNvPr id="61" name="Straight Connector 60">
              <a:extLst>
                <a:ext uri="{FF2B5EF4-FFF2-40B4-BE49-F238E27FC236}">
                  <a16:creationId xmlns:a16="http://schemas.microsoft.com/office/drawing/2014/main" id="{86E6D421-491D-41DD-A681-E7D1E2284332}"/>
                </a:ext>
              </a:extLst>
            </p:cNvPr>
            <p:cNvCxnSpPr>
              <a:cxnSpLocks/>
            </p:cNvCxnSpPr>
            <p:nvPr/>
          </p:nvCxnSpPr>
          <p:spPr>
            <a:xfrm flipH="1">
              <a:off x="10155395"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8E15408-9FAF-4C4E-AC29-759F72D005D6}"/>
              </a:ext>
            </a:extLst>
          </p:cNvPr>
          <p:cNvGrpSpPr/>
          <p:nvPr/>
        </p:nvGrpSpPr>
        <p:grpSpPr>
          <a:xfrm>
            <a:off x="9409472" y="3205026"/>
            <a:ext cx="2311356" cy="1663206"/>
            <a:chOff x="9316955" y="3084515"/>
            <a:chExt cx="2358372" cy="1697039"/>
          </a:xfrm>
        </p:grpSpPr>
        <p:sp>
          <p:nvSpPr>
            <p:cNvPr id="66" name="TextBox 65">
              <a:extLst>
                <a:ext uri="{FF2B5EF4-FFF2-40B4-BE49-F238E27FC236}">
                  <a16:creationId xmlns:a16="http://schemas.microsoft.com/office/drawing/2014/main" id="{355FE08D-644A-4CB8-AE10-879E0F28508E}"/>
                </a:ext>
              </a:extLst>
            </p:cNvPr>
            <p:cNvSpPr txBox="1"/>
            <p:nvPr/>
          </p:nvSpPr>
          <p:spPr>
            <a:xfrm>
              <a:off x="9316955" y="4099273"/>
              <a:ext cx="2358372" cy="682281"/>
            </a:xfrm>
            <a:prstGeom prst="rect">
              <a:avLst/>
            </a:prstGeom>
            <a:noFill/>
          </p:spPr>
          <p:txBody>
            <a:bodyPr wrap="square" rtlCol="0">
              <a:spAutoFit/>
            </a:bodyPr>
            <a:lstStyle/>
            <a:p>
              <a:pPr algn="ctr" defTabSz="932239">
                <a:defRPr/>
              </a:pPr>
              <a:r>
                <a:rPr lang="en-US" sz="1836" b="1" dirty="0">
                  <a:solidFill>
                    <a:srgbClr val="2C292A"/>
                  </a:solidFill>
                  <a:latin typeface="Segoe UI Semibold"/>
                </a:rPr>
                <a:t>Management &amp; Troubleshooting</a:t>
              </a:r>
            </a:p>
          </p:txBody>
        </p:sp>
        <p:grpSp>
          <p:nvGrpSpPr>
            <p:cNvPr id="67" name="Group 4">
              <a:extLst>
                <a:ext uri="{FF2B5EF4-FFF2-40B4-BE49-F238E27FC236}">
                  <a16:creationId xmlns:a16="http://schemas.microsoft.com/office/drawing/2014/main" id="{1F6CED2F-F5C2-4E36-B080-A6F2A34997E9}"/>
                </a:ext>
              </a:extLst>
            </p:cNvPr>
            <p:cNvGrpSpPr>
              <a:grpSpLocks noChangeAspect="1"/>
            </p:cNvGrpSpPr>
            <p:nvPr/>
          </p:nvGrpSpPr>
          <p:grpSpPr bwMode="auto">
            <a:xfrm>
              <a:off x="10123078" y="3084515"/>
              <a:ext cx="746125" cy="741363"/>
              <a:chOff x="6552" y="1943"/>
              <a:chExt cx="470" cy="467"/>
            </a:xfrm>
          </p:grpSpPr>
          <p:sp>
            <p:nvSpPr>
              <p:cNvPr id="68" name="Freeform 5">
                <a:extLst>
                  <a:ext uri="{FF2B5EF4-FFF2-40B4-BE49-F238E27FC236}">
                    <a16:creationId xmlns:a16="http://schemas.microsoft.com/office/drawing/2014/main" id="{D477C12E-B7D7-44B6-8593-CE126CEB327B}"/>
                  </a:ext>
                </a:extLst>
              </p:cNvPr>
              <p:cNvSpPr>
                <a:spLocks noEditPoints="1"/>
              </p:cNvSpPr>
              <p:nvPr/>
            </p:nvSpPr>
            <p:spPr bwMode="auto">
              <a:xfrm>
                <a:off x="6553" y="2196"/>
                <a:ext cx="89" cy="162"/>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69" name="Freeform 6">
                <a:extLst>
                  <a:ext uri="{FF2B5EF4-FFF2-40B4-BE49-F238E27FC236}">
                    <a16:creationId xmlns:a16="http://schemas.microsoft.com/office/drawing/2014/main" id="{2FAAC813-4F39-4D08-B4D3-5F98588C04CB}"/>
                  </a:ext>
                </a:extLst>
              </p:cNvPr>
              <p:cNvSpPr>
                <a:spLocks noEditPoints="1"/>
              </p:cNvSpPr>
              <p:nvPr/>
            </p:nvSpPr>
            <p:spPr bwMode="auto">
              <a:xfrm>
                <a:off x="6809" y="2205"/>
                <a:ext cx="206" cy="147"/>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70" name="Freeform 7">
                <a:extLst>
                  <a:ext uri="{FF2B5EF4-FFF2-40B4-BE49-F238E27FC236}">
                    <a16:creationId xmlns:a16="http://schemas.microsoft.com/office/drawing/2014/main" id="{490E12CE-7252-43F5-8956-E9E5CA5CCF06}"/>
                  </a:ext>
                </a:extLst>
              </p:cNvPr>
              <p:cNvSpPr>
                <a:spLocks noEditPoints="1"/>
              </p:cNvSpPr>
              <p:nvPr/>
            </p:nvSpPr>
            <p:spPr bwMode="auto">
              <a:xfrm>
                <a:off x="6841" y="1943"/>
                <a:ext cx="181" cy="180"/>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71" name="Freeform 8">
                <a:extLst>
                  <a:ext uri="{FF2B5EF4-FFF2-40B4-BE49-F238E27FC236}">
                    <a16:creationId xmlns:a16="http://schemas.microsoft.com/office/drawing/2014/main" id="{1DB3DC26-156A-4B7B-AC40-B71BFEB76EEB}"/>
                  </a:ext>
                </a:extLst>
              </p:cNvPr>
              <p:cNvSpPr>
                <a:spLocks/>
              </p:cNvSpPr>
              <p:nvPr/>
            </p:nvSpPr>
            <p:spPr bwMode="auto">
              <a:xfrm>
                <a:off x="6552" y="2057"/>
                <a:ext cx="446" cy="353"/>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grpSp>
      </p:grpSp>
      <p:grpSp>
        <p:nvGrpSpPr>
          <p:cNvPr id="72" name="Group 71">
            <a:extLst>
              <a:ext uri="{FF2B5EF4-FFF2-40B4-BE49-F238E27FC236}">
                <a16:creationId xmlns:a16="http://schemas.microsoft.com/office/drawing/2014/main" id="{F8B0ABCE-F13F-4488-895A-03E977A2B11F}"/>
              </a:ext>
            </a:extLst>
          </p:cNvPr>
          <p:cNvGrpSpPr/>
          <p:nvPr/>
        </p:nvGrpSpPr>
        <p:grpSpPr>
          <a:xfrm>
            <a:off x="6393647" y="3267258"/>
            <a:ext cx="2307694" cy="1578441"/>
            <a:chOff x="6306689" y="3148015"/>
            <a:chExt cx="2354636" cy="1610549"/>
          </a:xfrm>
        </p:grpSpPr>
        <p:sp>
          <p:nvSpPr>
            <p:cNvPr id="73" name="TextBox 72">
              <a:extLst>
                <a:ext uri="{FF2B5EF4-FFF2-40B4-BE49-F238E27FC236}">
                  <a16:creationId xmlns:a16="http://schemas.microsoft.com/office/drawing/2014/main" id="{F679EE70-DFD3-44BD-9B05-618AF8FD7470}"/>
                </a:ext>
              </a:extLst>
            </p:cNvPr>
            <p:cNvSpPr txBox="1"/>
            <p:nvPr/>
          </p:nvSpPr>
          <p:spPr>
            <a:xfrm>
              <a:off x="6306689" y="4099273"/>
              <a:ext cx="2354636" cy="659291"/>
            </a:xfrm>
            <a:prstGeom prst="rect">
              <a:avLst/>
            </a:prstGeom>
            <a:noFill/>
          </p:spPr>
          <p:txBody>
            <a:bodyPr wrap="square" rtlCol="0">
              <a:spAutoFit/>
            </a:bodyPr>
            <a:lstStyle/>
            <a:p>
              <a:pPr algn="ctr" defTabSz="932060">
                <a:defRPr/>
              </a:pPr>
              <a:r>
                <a:rPr lang="en-US" sz="1765" b="1" dirty="0">
                  <a:solidFill>
                    <a:srgbClr val="2C292A"/>
                  </a:solidFill>
                  <a:latin typeface="Segoe UI Semibold"/>
                </a:rPr>
                <a:t>Deploy &amp; manage Windows 10</a:t>
              </a:r>
            </a:p>
          </p:txBody>
        </p:sp>
        <p:grpSp>
          <p:nvGrpSpPr>
            <p:cNvPr id="74" name="Group 11">
              <a:extLst>
                <a:ext uri="{FF2B5EF4-FFF2-40B4-BE49-F238E27FC236}">
                  <a16:creationId xmlns:a16="http://schemas.microsoft.com/office/drawing/2014/main" id="{1CC18447-A25A-4DFF-AAA3-1B35AC6EDE0D}"/>
                </a:ext>
              </a:extLst>
            </p:cNvPr>
            <p:cNvGrpSpPr>
              <a:grpSpLocks noChangeAspect="1"/>
            </p:cNvGrpSpPr>
            <p:nvPr/>
          </p:nvGrpSpPr>
          <p:grpSpPr bwMode="auto">
            <a:xfrm>
              <a:off x="7110150" y="3148015"/>
              <a:ext cx="747713" cy="671513"/>
              <a:chOff x="4101" y="1983"/>
              <a:chExt cx="471" cy="423"/>
            </a:xfrm>
          </p:grpSpPr>
          <p:sp>
            <p:nvSpPr>
              <p:cNvPr id="75" name="Freeform 12">
                <a:extLst>
                  <a:ext uri="{FF2B5EF4-FFF2-40B4-BE49-F238E27FC236}">
                    <a16:creationId xmlns:a16="http://schemas.microsoft.com/office/drawing/2014/main" id="{4893818A-5C47-46A0-A7E1-767B3669BAF6}"/>
                  </a:ext>
                </a:extLst>
              </p:cNvPr>
              <p:cNvSpPr>
                <a:spLocks/>
              </p:cNvSpPr>
              <p:nvPr/>
            </p:nvSpPr>
            <p:spPr bwMode="auto">
              <a:xfrm>
                <a:off x="4101" y="1983"/>
                <a:ext cx="417" cy="312"/>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76" name="Freeform 13">
                <a:extLst>
                  <a:ext uri="{FF2B5EF4-FFF2-40B4-BE49-F238E27FC236}">
                    <a16:creationId xmlns:a16="http://schemas.microsoft.com/office/drawing/2014/main" id="{E3405FBF-E215-43CE-A849-89AD1C418A07}"/>
                  </a:ext>
                </a:extLst>
              </p:cNvPr>
              <p:cNvSpPr>
                <a:spLocks/>
              </p:cNvSpPr>
              <p:nvPr/>
            </p:nvSpPr>
            <p:spPr bwMode="auto">
              <a:xfrm>
                <a:off x="4277" y="2207"/>
                <a:ext cx="54" cy="29"/>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0" name="Freeform 14">
                <a:extLst>
                  <a:ext uri="{FF2B5EF4-FFF2-40B4-BE49-F238E27FC236}">
                    <a16:creationId xmlns:a16="http://schemas.microsoft.com/office/drawing/2014/main" id="{5AE2F627-3C94-4FCA-936D-9BBFFE954AF1}"/>
                  </a:ext>
                </a:extLst>
              </p:cNvPr>
              <p:cNvSpPr>
                <a:spLocks/>
              </p:cNvSpPr>
              <p:nvPr/>
            </p:nvSpPr>
            <p:spPr bwMode="auto">
              <a:xfrm>
                <a:off x="4570" y="2268"/>
                <a:ext cx="2" cy="4"/>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1" name="Freeform 15">
                <a:extLst>
                  <a:ext uri="{FF2B5EF4-FFF2-40B4-BE49-F238E27FC236}">
                    <a16:creationId xmlns:a16="http://schemas.microsoft.com/office/drawing/2014/main" id="{3D99CB23-595F-41BC-9EE9-837EC3D251EA}"/>
                  </a:ext>
                </a:extLst>
              </p:cNvPr>
              <p:cNvSpPr>
                <a:spLocks noEditPoints="1"/>
              </p:cNvSpPr>
              <p:nvPr/>
            </p:nvSpPr>
            <p:spPr bwMode="auto">
              <a:xfrm>
                <a:off x="4317" y="2191"/>
                <a:ext cx="212" cy="21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2" name="Freeform 16">
                <a:extLst>
                  <a:ext uri="{FF2B5EF4-FFF2-40B4-BE49-F238E27FC236}">
                    <a16:creationId xmlns:a16="http://schemas.microsoft.com/office/drawing/2014/main" id="{9CA8C80E-8ED6-4899-8932-C4BE2A44894D}"/>
                  </a:ext>
                </a:extLst>
              </p:cNvPr>
              <p:cNvSpPr>
                <a:spLocks/>
              </p:cNvSpPr>
              <p:nvPr/>
            </p:nvSpPr>
            <p:spPr bwMode="auto">
              <a:xfrm>
                <a:off x="4409" y="2284"/>
                <a:ext cx="28" cy="29"/>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grpSp>
      </p:grpSp>
      <p:grpSp>
        <p:nvGrpSpPr>
          <p:cNvPr id="84" name="Group 83">
            <a:extLst>
              <a:ext uri="{FF2B5EF4-FFF2-40B4-BE49-F238E27FC236}">
                <a16:creationId xmlns:a16="http://schemas.microsoft.com/office/drawing/2014/main" id="{DCB49820-573C-499D-B686-0527F0CE3765}"/>
              </a:ext>
            </a:extLst>
          </p:cNvPr>
          <p:cNvGrpSpPr/>
          <p:nvPr/>
        </p:nvGrpSpPr>
        <p:grpSpPr>
          <a:xfrm>
            <a:off x="3416166" y="3279699"/>
            <a:ext cx="2358483" cy="1571509"/>
            <a:chOff x="3268643" y="3160713"/>
            <a:chExt cx="2406457" cy="1603476"/>
          </a:xfrm>
        </p:grpSpPr>
        <p:sp>
          <p:nvSpPr>
            <p:cNvPr id="85" name="TextBox 84">
              <a:extLst>
                <a:ext uri="{FF2B5EF4-FFF2-40B4-BE49-F238E27FC236}">
                  <a16:creationId xmlns:a16="http://schemas.microsoft.com/office/drawing/2014/main" id="{5681F513-8484-4666-8365-3F8992423DB8}"/>
                </a:ext>
              </a:extLst>
            </p:cNvPr>
            <p:cNvSpPr txBox="1"/>
            <p:nvPr/>
          </p:nvSpPr>
          <p:spPr>
            <a:xfrm>
              <a:off x="3268643" y="4099273"/>
              <a:ext cx="2406457" cy="664916"/>
            </a:xfrm>
            <a:prstGeom prst="rect">
              <a:avLst/>
            </a:prstGeom>
            <a:noFill/>
          </p:spPr>
          <p:txBody>
            <a:bodyPr wrap="square" rtlCol="0">
              <a:spAutoFit/>
            </a:bodyPr>
            <a:lstStyle/>
            <a:p>
              <a:pPr algn="ctr" defTabSz="932060">
                <a:defRPr/>
              </a:pPr>
              <a:r>
                <a:rPr lang="en-US" sz="1765" b="1" dirty="0">
                  <a:solidFill>
                    <a:srgbClr val="2C292A"/>
                  </a:solidFill>
                  <a:latin typeface="Segoe UI Semibold"/>
                </a:rPr>
                <a:t>Deploy Office 365 </a:t>
              </a:r>
              <a:r>
                <a:rPr lang="en-US" sz="1836" b="1" dirty="0">
                  <a:solidFill>
                    <a:srgbClr val="2C292A"/>
                  </a:solidFill>
                  <a:latin typeface="Segoe UI Semibold"/>
                </a:rPr>
                <a:t>Workloads &amp; Clients</a:t>
              </a:r>
              <a:endParaRPr lang="en-US" sz="1765" b="1" dirty="0">
                <a:solidFill>
                  <a:srgbClr val="2C292A"/>
                </a:solidFill>
                <a:latin typeface="Segoe UI Semibold"/>
              </a:endParaRPr>
            </a:p>
          </p:txBody>
        </p:sp>
        <p:grpSp>
          <p:nvGrpSpPr>
            <p:cNvPr id="86" name="Group 19">
              <a:extLst>
                <a:ext uri="{FF2B5EF4-FFF2-40B4-BE49-F238E27FC236}">
                  <a16:creationId xmlns:a16="http://schemas.microsoft.com/office/drawing/2014/main" id="{EFFEE7E7-5A28-4888-9613-26AFE4D8CF1D}"/>
                </a:ext>
              </a:extLst>
            </p:cNvPr>
            <p:cNvGrpSpPr>
              <a:grpSpLocks noChangeAspect="1"/>
            </p:cNvGrpSpPr>
            <p:nvPr/>
          </p:nvGrpSpPr>
          <p:grpSpPr bwMode="auto">
            <a:xfrm>
              <a:off x="4097221" y="3160713"/>
              <a:ext cx="749301" cy="635000"/>
              <a:chOff x="3278" y="1991"/>
              <a:chExt cx="472" cy="400"/>
            </a:xfrm>
          </p:grpSpPr>
          <p:sp>
            <p:nvSpPr>
              <p:cNvPr id="87" name="Freeform 20">
                <a:extLst>
                  <a:ext uri="{FF2B5EF4-FFF2-40B4-BE49-F238E27FC236}">
                    <a16:creationId xmlns:a16="http://schemas.microsoft.com/office/drawing/2014/main" id="{8D6529F9-5883-4811-921A-F3040997A21E}"/>
                  </a:ext>
                </a:extLst>
              </p:cNvPr>
              <p:cNvSpPr>
                <a:spLocks noEditPoints="1"/>
              </p:cNvSpPr>
              <p:nvPr/>
            </p:nvSpPr>
            <p:spPr bwMode="auto">
              <a:xfrm>
                <a:off x="3278" y="2096"/>
                <a:ext cx="413" cy="295"/>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8" name="Freeform 21">
                <a:extLst>
                  <a:ext uri="{FF2B5EF4-FFF2-40B4-BE49-F238E27FC236}">
                    <a16:creationId xmlns:a16="http://schemas.microsoft.com/office/drawing/2014/main" id="{09A64468-0382-4DE4-B79F-610EC2A568AF}"/>
                  </a:ext>
                </a:extLst>
              </p:cNvPr>
              <p:cNvSpPr>
                <a:spLocks noEditPoints="1"/>
              </p:cNvSpPr>
              <p:nvPr/>
            </p:nvSpPr>
            <p:spPr bwMode="auto">
              <a:xfrm>
                <a:off x="3587" y="1991"/>
                <a:ext cx="163" cy="285"/>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sp>
            <p:nvSpPr>
              <p:cNvPr id="89" name="Freeform 22">
                <a:extLst>
                  <a:ext uri="{FF2B5EF4-FFF2-40B4-BE49-F238E27FC236}">
                    <a16:creationId xmlns:a16="http://schemas.microsoft.com/office/drawing/2014/main" id="{4FAEB564-C38B-4EF5-A3B3-5FF75408B10C}"/>
                  </a:ext>
                </a:extLst>
              </p:cNvPr>
              <p:cNvSpPr>
                <a:spLocks/>
              </p:cNvSpPr>
              <p:nvPr/>
            </p:nvSpPr>
            <p:spPr bwMode="auto">
              <a:xfrm>
                <a:off x="3392" y="1994"/>
                <a:ext cx="148" cy="158"/>
              </a:xfrm>
              <a:custGeom>
                <a:avLst/>
                <a:gdLst>
                  <a:gd name="T0" fmla="*/ 133 w 133"/>
                  <a:gd name="T1" fmla="*/ 76 h 143"/>
                  <a:gd name="T2" fmla="*/ 133 w 133"/>
                  <a:gd name="T3" fmla="*/ 76 h 143"/>
                  <a:gd name="T4" fmla="*/ 132 w 133"/>
                  <a:gd name="T5" fmla="*/ 78 h 143"/>
                  <a:gd name="T6" fmla="*/ 117 w 133"/>
                  <a:gd name="T7" fmla="*/ 93 h 143"/>
                  <a:gd name="T8" fmla="*/ 66 w 133"/>
                  <a:gd name="T9" fmla="*/ 143 h 143"/>
                  <a:gd name="T10" fmla="*/ 16 w 133"/>
                  <a:gd name="T11" fmla="*/ 93 h 143"/>
                  <a:gd name="T12" fmla="*/ 1 w 133"/>
                  <a:gd name="T13" fmla="*/ 78 h 143"/>
                  <a:gd name="T14" fmla="*/ 0 w 133"/>
                  <a:gd name="T15" fmla="*/ 76 h 143"/>
                  <a:gd name="T16" fmla="*/ 20 w 133"/>
                  <a:gd name="T17" fmla="*/ 56 h 143"/>
                  <a:gd name="T18" fmla="*/ 41 w 133"/>
                  <a:gd name="T19" fmla="*/ 78 h 143"/>
                  <a:gd name="T20" fmla="*/ 52 w 133"/>
                  <a:gd name="T21" fmla="*/ 89 h 143"/>
                  <a:gd name="T22" fmla="*/ 52 w 133"/>
                  <a:gd name="T23" fmla="*/ 0 h 143"/>
                  <a:gd name="T24" fmla="*/ 81 w 133"/>
                  <a:gd name="T25" fmla="*/ 0 h 143"/>
                  <a:gd name="T26" fmla="*/ 81 w 133"/>
                  <a:gd name="T27" fmla="*/ 89 h 143"/>
                  <a:gd name="T28" fmla="*/ 92 w 133"/>
                  <a:gd name="T29" fmla="*/ 78 h 143"/>
                  <a:gd name="T30" fmla="*/ 113 w 133"/>
                  <a:gd name="T31" fmla="*/ 56 h 143"/>
                  <a:gd name="T32" fmla="*/ 133 w 133"/>
                  <a:gd name="T33"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133" y="76"/>
                    </a:moveTo>
                    <a:lnTo>
                      <a:pt x="133" y="76"/>
                    </a:lnTo>
                    <a:lnTo>
                      <a:pt x="132" y="78"/>
                    </a:lnTo>
                    <a:lnTo>
                      <a:pt x="117" y="93"/>
                    </a:lnTo>
                    <a:lnTo>
                      <a:pt x="66" y="143"/>
                    </a:lnTo>
                    <a:lnTo>
                      <a:pt x="16" y="93"/>
                    </a:lnTo>
                    <a:lnTo>
                      <a:pt x="1" y="78"/>
                    </a:lnTo>
                    <a:lnTo>
                      <a:pt x="0" y="76"/>
                    </a:lnTo>
                    <a:lnTo>
                      <a:pt x="20" y="56"/>
                    </a:lnTo>
                    <a:lnTo>
                      <a:pt x="41" y="78"/>
                    </a:lnTo>
                    <a:lnTo>
                      <a:pt x="52" y="89"/>
                    </a:lnTo>
                    <a:lnTo>
                      <a:pt x="52" y="0"/>
                    </a:lnTo>
                    <a:lnTo>
                      <a:pt x="81" y="0"/>
                    </a:lnTo>
                    <a:lnTo>
                      <a:pt x="81" y="89"/>
                    </a:lnTo>
                    <a:lnTo>
                      <a:pt x="92" y="78"/>
                    </a:lnTo>
                    <a:lnTo>
                      <a:pt x="113" y="56"/>
                    </a:lnTo>
                    <a:lnTo>
                      <a:pt x="133" y="76"/>
                    </a:ln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a:solidFill>
                    <a:srgbClr val="282828"/>
                  </a:solidFill>
                  <a:latin typeface="Segoe UI"/>
                </a:endParaRPr>
              </a:p>
            </p:txBody>
          </p:sp>
        </p:grpSp>
      </p:grpSp>
      <p:sp>
        <p:nvSpPr>
          <p:cNvPr id="63" name="TextBox 62">
            <a:extLst>
              <a:ext uri="{FF2B5EF4-FFF2-40B4-BE49-F238E27FC236}">
                <a16:creationId xmlns:a16="http://schemas.microsoft.com/office/drawing/2014/main" id="{DAA19508-4F1D-490B-98FF-AE4C3406B909}"/>
              </a:ext>
            </a:extLst>
          </p:cNvPr>
          <p:cNvSpPr txBox="1"/>
          <p:nvPr/>
        </p:nvSpPr>
        <p:spPr>
          <a:xfrm>
            <a:off x="571285" y="4199550"/>
            <a:ext cx="2144076" cy="646148"/>
          </a:xfrm>
          <a:prstGeom prst="rect">
            <a:avLst/>
          </a:prstGeom>
          <a:noFill/>
        </p:spPr>
        <p:txBody>
          <a:bodyPr wrap="square" rtlCol="0">
            <a:spAutoFit/>
          </a:bodyPr>
          <a:lstStyle/>
          <a:p>
            <a:pPr algn="ctr" defTabSz="932060">
              <a:defRPr/>
            </a:pPr>
            <a:r>
              <a:rPr lang="en-US" sz="1765" b="1" dirty="0">
                <a:solidFill>
                  <a:srgbClr val="2C292A"/>
                </a:solidFill>
                <a:latin typeface="Segoe UI Semibold"/>
              </a:rPr>
              <a:t>Configure users </a:t>
            </a:r>
            <a:br>
              <a:rPr lang="en-US" sz="1765" b="1" dirty="0">
                <a:solidFill>
                  <a:srgbClr val="2C292A"/>
                </a:solidFill>
                <a:latin typeface="Segoe UI Semibold"/>
              </a:rPr>
            </a:br>
            <a:r>
              <a:rPr lang="en-US" sz="1765" b="1" dirty="0">
                <a:solidFill>
                  <a:srgbClr val="2C292A"/>
                </a:solidFill>
                <a:latin typeface="Segoe UI Semibold"/>
              </a:rPr>
              <a:t>&amp; policies</a:t>
            </a:r>
          </a:p>
        </p:txBody>
      </p:sp>
      <p:grpSp>
        <p:nvGrpSpPr>
          <p:cNvPr id="11" name="Group 10">
            <a:extLst>
              <a:ext uri="{FF2B5EF4-FFF2-40B4-BE49-F238E27FC236}">
                <a16:creationId xmlns:a16="http://schemas.microsoft.com/office/drawing/2014/main" id="{981A167A-FE26-4D7F-A6C7-31DC9E910ADE}"/>
              </a:ext>
            </a:extLst>
          </p:cNvPr>
          <p:cNvGrpSpPr/>
          <p:nvPr/>
        </p:nvGrpSpPr>
        <p:grpSpPr>
          <a:xfrm>
            <a:off x="1137598" y="3267257"/>
            <a:ext cx="981949" cy="699003"/>
            <a:chOff x="1136190" y="3267209"/>
            <a:chExt cx="982227" cy="699201"/>
          </a:xfrm>
        </p:grpSpPr>
        <p:pic>
          <p:nvPicPr>
            <p:cNvPr id="64" name="Picture 63">
              <a:extLst>
                <a:ext uri="{FF2B5EF4-FFF2-40B4-BE49-F238E27FC236}">
                  <a16:creationId xmlns:a16="http://schemas.microsoft.com/office/drawing/2014/main" id="{F2A80A17-697D-4441-9B4C-8BA3BB4AEE04}"/>
                </a:ext>
              </a:extLst>
            </p:cNvPr>
            <p:cNvPicPr>
              <a:picLocks noChangeAspect="1"/>
            </p:cNvPicPr>
            <p:nvPr/>
          </p:nvPicPr>
          <p:blipFill>
            <a:blip r:embed="rId3"/>
            <a:stretch>
              <a:fillRect/>
            </a:stretch>
          </p:blipFill>
          <p:spPr>
            <a:xfrm>
              <a:off x="1136190" y="3267209"/>
              <a:ext cx="652293" cy="652293"/>
            </a:xfrm>
            <a:prstGeom prst="rect">
              <a:avLst/>
            </a:prstGeom>
          </p:spPr>
        </p:pic>
        <p:sp>
          <p:nvSpPr>
            <p:cNvPr id="90" name="Freeform 15">
              <a:extLst>
                <a:ext uri="{FF2B5EF4-FFF2-40B4-BE49-F238E27FC236}">
                  <a16:creationId xmlns:a16="http://schemas.microsoft.com/office/drawing/2014/main" id="{12F3FBE8-9B1A-4D6F-A7AC-8CF6277338EF}"/>
                </a:ext>
              </a:extLst>
            </p:cNvPr>
            <p:cNvSpPr>
              <a:spLocks noEditPoints="1"/>
            </p:cNvSpPr>
            <p:nvPr/>
          </p:nvSpPr>
          <p:spPr bwMode="auto">
            <a:xfrm>
              <a:off x="1788483" y="3632515"/>
              <a:ext cx="329934" cy="33389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3963"/>
              <a:endParaRPr lang="en-US" sz="1836" dirty="0">
                <a:solidFill>
                  <a:srgbClr val="282828"/>
                </a:solidFill>
                <a:latin typeface="Segoe UI"/>
              </a:endParaRPr>
            </a:p>
          </p:txBody>
        </p:sp>
      </p:grpSp>
    </p:spTree>
    <p:extLst>
      <p:ext uri="{BB962C8B-B14F-4D97-AF65-F5344CB8AC3E}">
        <p14:creationId xmlns:p14="http://schemas.microsoft.com/office/powerpoint/2010/main" val="80300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7B6870-C0A0-491E-A0C6-96C6F9C34390}"/>
              </a:ext>
            </a:extLst>
          </p:cNvPr>
          <p:cNvPicPr>
            <a:picLocks noChangeAspect="1"/>
          </p:cNvPicPr>
          <p:nvPr/>
        </p:nvPicPr>
        <p:blipFill>
          <a:blip r:embed="rId3"/>
          <a:stretch>
            <a:fillRect/>
          </a:stretch>
        </p:blipFill>
        <p:spPr>
          <a:xfrm>
            <a:off x="1234260" y="0"/>
            <a:ext cx="9723480" cy="6858000"/>
          </a:xfrm>
          <a:prstGeom prst="rect">
            <a:avLst/>
          </a:prstGeom>
        </p:spPr>
      </p:pic>
      <p:sp>
        <p:nvSpPr>
          <p:cNvPr id="5" name="Rectangle 4">
            <a:extLst>
              <a:ext uri="{FF2B5EF4-FFF2-40B4-BE49-F238E27FC236}">
                <a16:creationId xmlns:a16="http://schemas.microsoft.com/office/drawing/2014/main" id="{F854D9CB-8C6C-4645-801F-09E20B27C7B5}"/>
              </a:ext>
            </a:extLst>
          </p:cNvPr>
          <p:cNvSpPr/>
          <p:nvPr/>
        </p:nvSpPr>
        <p:spPr bwMode="auto">
          <a:xfrm>
            <a:off x="3558417" y="1606549"/>
            <a:ext cx="3769483" cy="236483"/>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91A7F59-BF94-420A-A45E-E7E22F0FC6E0}"/>
              </a:ext>
            </a:extLst>
          </p:cNvPr>
          <p:cNvSpPr/>
          <p:nvPr/>
        </p:nvSpPr>
        <p:spPr bwMode="auto">
          <a:xfrm>
            <a:off x="8820149" y="629920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13E3C83A-4C72-4C7E-B2FB-F6C379D3A9E6}"/>
              </a:ext>
            </a:extLst>
          </p:cNvPr>
          <p:cNvSpPr/>
          <p:nvPr/>
        </p:nvSpPr>
        <p:spPr bwMode="auto">
          <a:xfrm>
            <a:off x="3558417" y="4189412"/>
            <a:ext cx="3674233" cy="236483"/>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967921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CBA8B-9D88-4514-BF3E-9A48DC49B71B}"/>
              </a:ext>
            </a:extLst>
          </p:cNvPr>
          <p:cNvPicPr>
            <a:picLocks noChangeAspect="1"/>
          </p:cNvPicPr>
          <p:nvPr/>
        </p:nvPicPr>
        <p:blipFill>
          <a:blip r:embed="rId3"/>
          <a:stretch>
            <a:fillRect/>
          </a:stretch>
        </p:blipFill>
        <p:spPr>
          <a:xfrm>
            <a:off x="1246204" y="0"/>
            <a:ext cx="9699591" cy="6858000"/>
          </a:xfrm>
          <a:prstGeom prst="rect">
            <a:avLst/>
          </a:prstGeom>
        </p:spPr>
      </p:pic>
      <p:sp>
        <p:nvSpPr>
          <p:cNvPr id="5" name="Rectangle 4">
            <a:extLst>
              <a:ext uri="{FF2B5EF4-FFF2-40B4-BE49-F238E27FC236}">
                <a16:creationId xmlns:a16="http://schemas.microsoft.com/office/drawing/2014/main" id="{F854D9CB-8C6C-4645-801F-09E20B27C7B5}"/>
              </a:ext>
            </a:extLst>
          </p:cNvPr>
          <p:cNvSpPr/>
          <p:nvPr/>
        </p:nvSpPr>
        <p:spPr bwMode="auto">
          <a:xfrm>
            <a:off x="3558417" y="1860549"/>
            <a:ext cx="3769483" cy="236483"/>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91A7F59-BF94-420A-A45E-E7E22F0FC6E0}"/>
              </a:ext>
            </a:extLst>
          </p:cNvPr>
          <p:cNvSpPr/>
          <p:nvPr/>
        </p:nvSpPr>
        <p:spPr bwMode="auto">
          <a:xfrm>
            <a:off x="8820149" y="628015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0435609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2C7058-7DD1-4871-AB70-1B25A9648192}"/>
              </a:ext>
            </a:extLst>
          </p:cNvPr>
          <p:cNvPicPr>
            <a:picLocks noChangeAspect="1"/>
          </p:cNvPicPr>
          <p:nvPr/>
        </p:nvPicPr>
        <p:blipFill>
          <a:blip r:embed="rId3"/>
          <a:stretch>
            <a:fillRect/>
          </a:stretch>
        </p:blipFill>
        <p:spPr>
          <a:xfrm>
            <a:off x="1230577" y="0"/>
            <a:ext cx="9730846" cy="6858000"/>
          </a:xfrm>
          <a:prstGeom prst="rect">
            <a:avLst/>
          </a:prstGeom>
        </p:spPr>
      </p:pic>
      <p:sp>
        <p:nvSpPr>
          <p:cNvPr id="5" name="Rectangle 4">
            <a:extLst>
              <a:ext uri="{FF2B5EF4-FFF2-40B4-BE49-F238E27FC236}">
                <a16:creationId xmlns:a16="http://schemas.microsoft.com/office/drawing/2014/main" id="{F854D9CB-8C6C-4645-801F-09E20B27C7B5}"/>
              </a:ext>
            </a:extLst>
          </p:cNvPr>
          <p:cNvSpPr/>
          <p:nvPr/>
        </p:nvSpPr>
        <p:spPr bwMode="auto">
          <a:xfrm>
            <a:off x="3558417" y="2965449"/>
            <a:ext cx="3769483" cy="236483"/>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91A7F59-BF94-420A-A45E-E7E22F0FC6E0}"/>
              </a:ext>
            </a:extLst>
          </p:cNvPr>
          <p:cNvSpPr/>
          <p:nvPr/>
        </p:nvSpPr>
        <p:spPr bwMode="auto">
          <a:xfrm>
            <a:off x="8820149" y="628015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466614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9B92A3-CEDC-41B2-91C1-6E4996728663}"/>
              </a:ext>
            </a:extLst>
          </p:cNvPr>
          <p:cNvPicPr>
            <a:picLocks noChangeAspect="1"/>
          </p:cNvPicPr>
          <p:nvPr/>
        </p:nvPicPr>
        <p:blipFill>
          <a:blip r:embed="rId3"/>
          <a:stretch>
            <a:fillRect/>
          </a:stretch>
        </p:blipFill>
        <p:spPr>
          <a:xfrm>
            <a:off x="1239476" y="0"/>
            <a:ext cx="9713047" cy="6858000"/>
          </a:xfrm>
          <a:prstGeom prst="rect">
            <a:avLst/>
          </a:prstGeom>
        </p:spPr>
      </p:pic>
      <p:sp>
        <p:nvSpPr>
          <p:cNvPr id="5" name="Rectangle 4">
            <a:extLst>
              <a:ext uri="{FF2B5EF4-FFF2-40B4-BE49-F238E27FC236}">
                <a16:creationId xmlns:a16="http://schemas.microsoft.com/office/drawing/2014/main" id="{F854D9CB-8C6C-4645-801F-09E20B27C7B5}"/>
              </a:ext>
            </a:extLst>
          </p:cNvPr>
          <p:cNvSpPr/>
          <p:nvPr/>
        </p:nvSpPr>
        <p:spPr bwMode="auto">
          <a:xfrm>
            <a:off x="8108950" y="1638301"/>
            <a:ext cx="1511300" cy="299982"/>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91A7F59-BF94-420A-A45E-E7E22F0FC6E0}"/>
              </a:ext>
            </a:extLst>
          </p:cNvPr>
          <p:cNvSpPr/>
          <p:nvPr/>
        </p:nvSpPr>
        <p:spPr bwMode="auto">
          <a:xfrm>
            <a:off x="8813799" y="628650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789052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25F1E-9083-4C15-B1C3-3A99ED17D16B}"/>
              </a:ext>
            </a:extLst>
          </p:cNvPr>
          <p:cNvPicPr>
            <a:picLocks noChangeAspect="1"/>
          </p:cNvPicPr>
          <p:nvPr/>
        </p:nvPicPr>
        <p:blipFill>
          <a:blip r:embed="rId3"/>
          <a:stretch>
            <a:fillRect/>
          </a:stretch>
        </p:blipFill>
        <p:spPr>
          <a:xfrm>
            <a:off x="1229032" y="0"/>
            <a:ext cx="9733935" cy="6858000"/>
          </a:xfrm>
          <a:prstGeom prst="rect">
            <a:avLst/>
          </a:prstGeom>
        </p:spPr>
      </p:pic>
      <p:sp>
        <p:nvSpPr>
          <p:cNvPr id="5" name="Rectangle 4">
            <a:extLst>
              <a:ext uri="{FF2B5EF4-FFF2-40B4-BE49-F238E27FC236}">
                <a16:creationId xmlns:a16="http://schemas.microsoft.com/office/drawing/2014/main" id="{F854D9CB-8C6C-4645-801F-09E20B27C7B5}"/>
              </a:ext>
            </a:extLst>
          </p:cNvPr>
          <p:cNvSpPr/>
          <p:nvPr/>
        </p:nvSpPr>
        <p:spPr bwMode="auto">
          <a:xfrm>
            <a:off x="3543300" y="2247901"/>
            <a:ext cx="4432300" cy="299982"/>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91A7F59-BF94-420A-A45E-E7E22F0FC6E0}"/>
              </a:ext>
            </a:extLst>
          </p:cNvPr>
          <p:cNvSpPr/>
          <p:nvPr/>
        </p:nvSpPr>
        <p:spPr bwMode="auto">
          <a:xfrm>
            <a:off x="8813799" y="628650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283285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Business—existing device</a:t>
            </a:r>
          </a:p>
        </p:txBody>
      </p:sp>
      <p:grpSp>
        <p:nvGrpSpPr>
          <p:cNvPr id="3" name="Group 2"/>
          <p:cNvGrpSpPr>
            <a:grpSpLocks noChangeAspect="1"/>
          </p:cNvGrpSpPr>
          <p:nvPr/>
        </p:nvGrpSpPr>
        <p:grpSpPr>
          <a:xfrm>
            <a:off x="619383" y="1247708"/>
            <a:ext cx="10801010" cy="5530552"/>
            <a:chOff x="246491" y="1023566"/>
            <a:chExt cx="11515310" cy="5896301"/>
          </a:xfrm>
        </p:grpSpPr>
        <p:pic>
          <p:nvPicPr>
            <p:cNvPr id="4" name="Picture 3" descr="A screen shot of a computer&#10;&#10;Description generated with very high confidence">
              <a:extLst>
                <a:ext uri="{FF2B5EF4-FFF2-40B4-BE49-F238E27FC236}">
                  <a16:creationId xmlns:a16="http://schemas.microsoft.com/office/drawing/2014/main" id="{5541BDF8-206D-4584-96F0-D6622B403C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t="17216"/>
            <a:stretch/>
          </p:blipFill>
          <p:spPr>
            <a:xfrm>
              <a:off x="1948070" y="1534602"/>
              <a:ext cx="8388625" cy="4638440"/>
            </a:xfrm>
            <a:prstGeom prst="rect">
              <a:avLst/>
            </a:prstGeom>
          </p:spPr>
        </p:pic>
        <p:pic>
          <p:nvPicPr>
            <p:cNvPr id="21" name="Device">
              <a:extLst>
                <a:ext uri="{FF2B5EF4-FFF2-40B4-BE49-F238E27FC236}">
                  <a16:creationId xmlns:a16="http://schemas.microsoft.com/office/drawing/2014/main" id="{FE75BCC2-1472-44B9-9112-950FFAF524E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9535" y="1023566"/>
              <a:ext cx="11332266" cy="5896301"/>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6F8A9EE3-E825-46B5-A345-0E06FAB5708B}"/>
                </a:ext>
              </a:extLst>
            </p:cNvPr>
            <p:cNvSpPr/>
            <p:nvPr/>
          </p:nvSpPr>
          <p:spPr bwMode="auto">
            <a:xfrm>
              <a:off x="246491" y="4142630"/>
              <a:ext cx="1279497" cy="690298"/>
            </a:xfrm>
            <a:prstGeom prst="wedgeRectCallout">
              <a:avLst>
                <a:gd name="adj1" fmla="val 85528"/>
                <a:gd name="adj2" fmla="val 144983"/>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ea typeface="Segoe UI" pitchFamily="34" charset="0"/>
                  <a:cs typeface="Segoe UI" pitchFamily="34" charset="0"/>
                </a:rPr>
                <a:t>Click  </a:t>
              </a:r>
              <a:r>
                <a:rPr lang="en-US" sz="1175" dirty="0">
                  <a:solidFill>
                    <a:srgbClr val="FFFFFF"/>
                  </a:solidFill>
                  <a:latin typeface="Segoe UI Semibold"/>
                  <a:ea typeface="Segoe UI" pitchFamily="34" charset="0"/>
                  <a:cs typeface="Segoe UI" pitchFamily="34" charset="0"/>
                </a:rPr>
                <a:t>Settings</a:t>
              </a:r>
            </a:p>
          </p:txBody>
        </p:sp>
      </p:grpSp>
    </p:spTree>
    <p:extLst>
      <p:ext uri="{BB962C8B-B14F-4D97-AF65-F5344CB8AC3E}">
        <p14:creationId xmlns:p14="http://schemas.microsoft.com/office/powerpoint/2010/main" val="404466154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Business—existing device</a:t>
            </a:r>
          </a:p>
        </p:txBody>
      </p:sp>
      <p:grpSp>
        <p:nvGrpSpPr>
          <p:cNvPr id="3" name="Group 2"/>
          <p:cNvGrpSpPr>
            <a:grpSpLocks noChangeAspect="1"/>
          </p:cNvGrpSpPr>
          <p:nvPr/>
        </p:nvGrpSpPr>
        <p:grpSpPr>
          <a:xfrm>
            <a:off x="2203344" y="1719358"/>
            <a:ext cx="7868898" cy="4362365"/>
            <a:chOff x="1947406" y="1522183"/>
            <a:chExt cx="8389289" cy="4650859"/>
          </a:xfrm>
        </p:grpSpPr>
        <p:grpSp>
          <p:nvGrpSpPr>
            <p:cNvPr id="29" name="Group 28">
              <a:extLst>
                <a:ext uri="{FF2B5EF4-FFF2-40B4-BE49-F238E27FC236}">
                  <a16:creationId xmlns:a16="http://schemas.microsoft.com/office/drawing/2014/main" id="{7B5731E9-684C-4420-9945-19E39FC3E699}"/>
                </a:ext>
              </a:extLst>
            </p:cNvPr>
            <p:cNvGrpSpPr/>
            <p:nvPr/>
          </p:nvGrpSpPr>
          <p:grpSpPr>
            <a:xfrm>
              <a:off x="1947406" y="1522183"/>
              <a:ext cx="8389289" cy="4650859"/>
              <a:chOff x="1947406" y="1522183"/>
              <a:chExt cx="8389289" cy="4650859"/>
            </a:xfrm>
          </p:grpSpPr>
          <p:pic>
            <p:nvPicPr>
              <p:cNvPr id="4" name="Picture 3" descr="A screen shot of a computer&#10;&#10;Description generated with very high confidence">
                <a:extLst>
                  <a:ext uri="{FF2B5EF4-FFF2-40B4-BE49-F238E27FC236}">
                    <a16:creationId xmlns:a16="http://schemas.microsoft.com/office/drawing/2014/main" id="{5541BDF8-206D-4584-96F0-D6622B403C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t="17216"/>
              <a:stretch/>
            </p:blipFill>
            <p:spPr>
              <a:xfrm>
                <a:off x="1948070" y="1534602"/>
                <a:ext cx="8388625" cy="4638440"/>
              </a:xfrm>
              <a:prstGeom prst="rect">
                <a:avLst/>
              </a:prstGeom>
            </p:spPr>
          </p:pic>
          <p:pic>
            <p:nvPicPr>
              <p:cNvPr id="15" name="Picture 14">
                <a:extLst>
                  <a:ext uri="{FF2B5EF4-FFF2-40B4-BE49-F238E27FC236}">
                    <a16:creationId xmlns:a16="http://schemas.microsoft.com/office/drawing/2014/main" id="{3106B338-E51B-420D-97A3-0D6B6C4B334C}"/>
                  </a:ext>
                </a:extLst>
              </p:cNvPr>
              <p:cNvPicPr>
                <a:picLocks noChangeAspect="1"/>
              </p:cNvPicPr>
              <p:nvPr/>
            </p:nvPicPr>
            <p:blipFill>
              <a:blip r:embed="rId4"/>
              <a:stretch>
                <a:fillRect/>
              </a:stretch>
            </p:blipFill>
            <p:spPr>
              <a:xfrm>
                <a:off x="1947406" y="1522183"/>
                <a:ext cx="5256476" cy="4411029"/>
              </a:xfrm>
              <a:prstGeom prst="rect">
                <a:avLst/>
              </a:prstGeom>
            </p:spPr>
          </p:pic>
        </p:grpSp>
        <p:sp>
          <p:nvSpPr>
            <p:cNvPr id="30" name="Speech Bubble: Rectangle 29">
              <a:extLst>
                <a:ext uri="{FF2B5EF4-FFF2-40B4-BE49-F238E27FC236}">
                  <a16:creationId xmlns:a16="http://schemas.microsoft.com/office/drawing/2014/main" id="{DFDFDD9F-6648-4082-AAB2-EB3EA4F78C68}"/>
                </a:ext>
              </a:extLst>
            </p:cNvPr>
            <p:cNvSpPr/>
            <p:nvPr/>
          </p:nvSpPr>
          <p:spPr bwMode="auto">
            <a:xfrm>
              <a:off x="4301656" y="3101009"/>
              <a:ext cx="1415332" cy="699714"/>
            </a:xfrm>
            <a:prstGeom prst="wedgeRectCallout">
              <a:avLst>
                <a:gd name="adj1" fmla="val -63581"/>
                <a:gd name="adj2" fmla="val 89878"/>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Click  </a:t>
              </a:r>
              <a:r>
                <a:rPr lang="en-US" sz="1175" dirty="0">
                  <a:solidFill>
                    <a:srgbClr val="FFFFFF"/>
                  </a:solidFill>
                  <a:latin typeface="Segoe UI Semibold"/>
                  <a:cs typeface="Segoe UI" pitchFamily="34" charset="0"/>
                </a:rPr>
                <a:t>Accounts</a:t>
              </a:r>
            </a:p>
          </p:txBody>
        </p:sp>
      </p:grpSp>
      <p:pic>
        <p:nvPicPr>
          <p:cNvPr id="11" name="Device">
            <a:extLst>
              <a:ext uri="{FF2B5EF4-FFF2-40B4-BE49-F238E27FC236}">
                <a16:creationId xmlns:a16="http://schemas.microsoft.com/office/drawing/2014/main" id="{09E7CB7C-7B78-4E23-8873-D54E5DEE017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34272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BDE9F1-B5FA-4A36-9E22-C97CF48EA827}"/>
              </a:ext>
            </a:extLst>
          </p:cNvPr>
          <p:cNvGrpSpPr/>
          <p:nvPr/>
        </p:nvGrpSpPr>
        <p:grpSpPr>
          <a:xfrm>
            <a:off x="2204692" y="1737801"/>
            <a:ext cx="7868275" cy="4350716"/>
            <a:chOff x="1948070" y="1419922"/>
            <a:chExt cx="8388625" cy="4638440"/>
          </a:xfrm>
        </p:grpSpPr>
        <p:pic>
          <p:nvPicPr>
            <p:cNvPr id="4" name="Picture 3" descr="A screen shot of a computer&#10;&#10;Description generated with very high confidence">
              <a:extLst>
                <a:ext uri="{FF2B5EF4-FFF2-40B4-BE49-F238E27FC236}">
                  <a16:creationId xmlns:a16="http://schemas.microsoft.com/office/drawing/2014/main" id="{5541BDF8-206D-4584-96F0-D6622B403C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t="17216"/>
            <a:stretch/>
          </p:blipFill>
          <p:spPr>
            <a:xfrm>
              <a:off x="1948070" y="1419922"/>
              <a:ext cx="8388625" cy="4638440"/>
            </a:xfrm>
            <a:prstGeom prst="rect">
              <a:avLst/>
            </a:prstGeom>
          </p:spPr>
        </p:pic>
        <p:grpSp>
          <p:nvGrpSpPr>
            <p:cNvPr id="8" name="Group 7">
              <a:extLst>
                <a:ext uri="{FF2B5EF4-FFF2-40B4-BE49-F238E27FC236}">
                  <a16:creationId xmlns:a16="http://schemas.microsoft.com/office/drawing/2014/main" id="{00448688-DCDC-462C-A1A1-AA29594E77EF}"/>
                </a:ext>
              </a:extLst>
            </p:cNvPr>
            <p:cNvGrpSpPr/>
            <p:nvPr/>
          </p:nvGrpSpPr>
          <p:grpSpPr>
            <a:xfrm>
              <a:off x="1956026" y="1419922"/>
              <a:ext cx="5237132" cy="4388658"/>
              <a:chOff x="1956026" y="1419922"/>
              <a:chExt cx="5237132" cy="4388658"/>
            </a:xfrm>
          </p:grpSpPr>
          <p:pic>
            <p:nvPicPr>
              <p:cNvPr id="12" name="Picture 11">
                <a:extLst>
                  <a:ext uri="{FF2B5EF4-FFF2-40B4-BE49-F238E27FC236}">
                    <a16:creationId xmlns:a16="http://schemas.microsoft.com/office/drawing/2014/main" id="{F3644542-554D-436F-A177-F3CB75B8CC08}"/>
                  </a:ext>
                </a:extLst>
              </p:cNvPr>
              <p:cNvPicPr>
                <a:picLocks noChangeAspect="1"/>
              </p:cNvPicPr>
              <p:nvPr/>
            </p:nvPicPr>
            <p:blipFill>
              <a:blip r:embed="rId4"/>
              <a:stretch>
                <a:fillRect/>
              </a:stretch>
            </p:blipFill>
            <p:spPr>
              <a:xfrm>
                <a:off x="1956026" y="1419922"/>
                <a:ext cx="5237132" cy="4388658"/>
              </a:xfrm>
              <a:prstGeom prst="rect">
                <a:avLst/>
              </a:prstGeom>
            </p:spPr>
          </p:pic>
          <p:sp>
            <p:nvSpPr>
              <p:cNvPr id="6" name="Rectangle 5">
                <a:extLst>
                  <a:ext uri="{FF2B5EF4-FFF2-40B4-BE49-F238E27FC236}">
                    <a16:creationId xmlns:a16="http://schemas.microsoft.com/office/drawing/2014/main" id="{560B5211-04F9-4C3F-A301-D760013EA62F}"/>
                  </a:ext>
                </a:extLst>
              </p:cNvPr>
              <p:cNvSpPr/>
              <p:nvPr/>
            </p:nvSpPr>
            <p:spPr bwMode="auto">
              <a:xfrm>
                <a:off x="3697357" y="3193065"/>
                <a:ext cx="2250219" cy="62020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11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pic>
        <p:nvPicPr>
          <p:cNvPr id="14" name="Device">
            <a:extLst>
              <a:ext uri="{FF2B5EF4-FFF2-40B4-BE49-F238E27FC236}">
                <a16:creationId xmlns:a16="http://schemas.microsoft.com/office/drawing/2014/main" id="{F480A2C3-4C8D-40BC-BC63-40E36C9D0F3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8" name="Speech Bubble: Rectangle 17">
            <a:extLst>
              <a:ext uri="{FF2B5EF4-FFF2-40B4-BE49-F238E27FC236}">
                <a16:creationId xmlns:a16="http://schemas.microsoft.com/office/drawing/2014/main" id="{7482E8E0-914A-4C30-9801-F009E3BF4B03}"/>
              </a:ext>
            </a:extLst>
          </p:cNvPr>
          <p:cNvSpPr/>
          <p:nvPr/>
        </p:nvSpPr>
        <p:spPr bwMode="auto">
          <a:xfrm>
            <a:off x="867987" y="2635920"/>
            <a:ext cx="1449467" cy="768183"/>
          </a:xfrm>
          <a:prstGeom prst="wedgeRectCallout">
            <a:avLst>
              <a:gd name="adj1" fmla="val 47705"/>
              <a:gd name="adj2" fmla="val 96456"/>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First, click  </a:t>
            </a:r>
            <a:r>
              <a:rPr lang="en-US" sz="1175" dirty="0">
                <a:solidFill>
                  <a:srgbClr val="FFFFFF"/>
                </a:solidFill>
                <a:latin typeface="Segoe UI Semibold"/>
                <a:cs typeface="Segoe UI" pitchFamily="34" charset="0"/>
              </a:rPr>
              <a:t>Access work or school …</a:t>
            </a:r>
          </a:p>
        </p:txBody>
      </p:sp>
      <p:sp>
        <p:nvSpPr>
          <p:cNvPr id="19" name="Speech Bubble: Rectangle 18">
            <a:extLst>
              <a:ext uri="{FF2B5EF4-FFF2-40B4-BE49-F238E27FC236}">
                <a16:creationId xmlns:a16="http://schemas.microsoft.com/office/drawing/2014/main" id="{8894AA9F-1F17-4871-B573-A284CF79CEB8}"/>
              </a:ext>
            </a:extLst>
          </p:cNvPr>
          <p:cNvSpPr/>
          <p:nvPr/>
        </p:nvSpPr>
        <p:spPr bwMode="auto">
          <a:xfrm>
            <a:off x="4900789" y="3238160"/>
            <a:ext cx="1449467" cy="768183"/>
          </a:xfrm>
          <a:prstGeom prst="wedgeRectCallout">
            <a:avLst>
              <a:gd name="adj1" fmla="val -96366"/>
              <a:gd name="adj2" fmla="val -34612"/>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 and then click </a:t>
            </a:r>
            <a:r>
              <a:rPr lang="en-US" sz="1175" dirty="0">
                <a:solidFill>
                  <a:srgbClr val="FFFFFF"/>
                </a:solidFill>
                <a:latin typeface="Segoe UI Semibold"/>
                <a:cs typeface="Segoe UI" pitchFamily="34" charset="0"/>
              </a:rPr>
              <a:t>Connect</a:t>
            </a:r>
          </a:p>
        </p:txBody>
      </p:sp>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Business—existing device</a:t>
            </a:r>
          </a:p>
        </p:txBody>
      </p:sp>
    </p:spTree>
    <p:extLst>
      <p:ext uri="{BB962C8B-B14F-4D97-AF65-F5344CB8AC3E}">
        <p14:creationId xmlns:p14="http://schemas.microsoft.com/office/powerpoint/2010/main" val="359145203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Business—existing device</a:t>
            </a:r>
          </a:p>
        </p:txBody>
      </p:sp>
      <p:grpSp>
        <p:nvGrpSpPr>
          <p:cNvPr id="3" name="Group 2"/>
          <p:cNvGrpSpPr>
            <a:grpSpLocks noChangeAspect="1"/>
          </p:cNvGrpSpPr>
          <p:nvPr/>
        </p:nvGrpSpPr>
        <p:grpSpPr>
          <a:xfrm>
            <a:off x="2141208" y="1709014"/>
            <a:ext cx="7988670" cy="4508943"/>
            <a:chOff x="1881050" y="1528354"/>
            <a:chExt cx="8516983" cy="4807132"/>
          </a:xfrm>
        </p:grpSpPr>
        <p:sp>
          <p:nvSpPr>
            <p:cNvPr id="8" name="Rectangle 7">
              <a:extLst>
                <a:ext uri="{FF2B5EF4-FFF2-40B4-BE49-F238E27FC236}">
                  <a16:creationId xmlns:a16="http://schemas.microsoft.com/office/drawing/2014/main" id="{FE9430DA-8F77-4209-B049-AA10E166799F}"/>
                </a:ext>
              </a:extLst>
            </p:cNvPr>
            <p:cNvSpPr/>
            <p:nvPr/>
          </p:nvSpPr>
          <p:spPr bwMode="auto">
            <a:xfrm>
              <a:off x="1881050" y="1528354"/>
              <a:ext cx="8516983" cy="4807132"/>
            </a:xfrm>
            <a:prstGeom prst="rect">
              <a:avLst/>
            </a:prstGeom>
            <a:solidFill>
              <a:srgbClr val="0042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1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DA5A5EE4-A270-4EC2-96D4-946A09A49A38}"/>
                </a:ext>
              </a:extLst>
            </p:cNvPr>
            <p:cNvGrpSpPr/>
            <p:nvPr/>
          </p:nvGrpSpPr>
          <p:grpSpPr>
            <a:xfrm>
              <a:off x="1956955" y="1663089"/>
              <a:ext cx="4344612" cy="3956476"/>
              <a:chOff x="1956955" y="1663089"/>
              <a:chExt cx="4344612" cy="3956476"/>
            </a:xfrm>
          </p:grpSpPr>
          <p:pic>
            <p:nvPicPr>
              <p:cNvPr id="12" name="Picture 8" descr="Click Join this device to Azure Active Directory">
                <a:extLst>
                  <a:ext uri="{FF2B5EF4-FFF2-40B4-BE49-F238E27FC236}">
                    <a16:creationId xmlns:a16="http://schemas.microsoft.com/office/drawing/2014/main" id="{E49E4EB8-7758-4DDC-9565-5B03994A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955" y="1663089"/>
                <a:ext cx="4344612" cy="3956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193C97-F94E-4356-A927-EF15E889F5AC}"/>
                  </a:ext>
                </a:extLst>
              </p:cNvPr>
              <p:cNvSpPr/>
              <p:nvPr/>
            </p:nvSpPr>
            <p:spPr bwMode="auto">
              <a:xfrm>
                <a:off x="3986074" y="4669654"/>
                <a:ext cx="2109926" cy="59480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11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1" name="Speech Bubble: Rectangle 10">
              <a:extLst>
                <a:ext uri="{FF2B5EF4-FFF2-40B4-BE49-F238E27FC236}">
                  <a16:creationId xmlns:a16="http://schemas.microsoft.com/office/drawing/2014/main" id="{5237BCE0-3507-4ACE-B38B-329D2AAB89B0}"/>
                </a:ext>
              </a:extLst>
            </p:cNvPr>
            <p:cNvSpPr/>
            <p:nvPr/>
          </p:nvSpPr>
          <p:spPr bwMode="auto">
            <a:xfrm>
              <a:off x="4268374" y="2649626"/>
              <a:ext cx="1545325" cy="1353865"/>
            </a:xfrm>
            <a:prstGeom prst="wedgeRectCallout">
              <a:avLst>
                <a:gd name="adj1" fmla="val -72812"/>
                <a:gd name="adj2" fmla="val 109933"/>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 and then click </a:t>
              </a:r>
              <a:r>
                <a:rPr lang="en-US" sz="1175" dirty="0">
                  <a:solidFill>
                    <a:srgbClr val="FFFFFF"/>
                  </a:solidFill>
                  <a:latin typeface="Segoe UI Semibold"/>
                  <a:cs typeface="Segoe UI" pitchFamily="34" charset="0"/>
                </a:rPr>
                <a:t>Join this device to Azure Active Directory</a:t>
              </a:r>
            </a:p>
          </p:txBody>
        </p:sp>
      </p:grpSp>
      <p:pic>
        <p:nvPicPr>
          <p:cNvPr id="14" name="Device">
            <a:extLst>
              <a:ext uri="{FF2B5EF4-FFF2-40B4-BE49-F238E27FC236}">
                <a16:creationId xmlns:a16="http://schemas.microsoft.com/office/drawing/2014/main" id="{58FD0B51-FB63-4A2B-A58C-3C8C5E2BC2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68537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Business—existing device</a:t>
            </a:r>
          </a:p>
        </p:txBody>
      </p:sp>
      <p:grpSp>
        <p:nvGrpSpPr>
          <p:cNvPr id="3" name="Group 2">
            <a:extLst>
              <a:ext uri="{FF2B5EF4-FFF2-40B4-BE49-F238E27FC236}">
                <a16:creationId xmlns:a16="http://schemas.microsoft.com/office/drawing/2014/main" id="{AE754B8B-70E8-48E3-BC6C-7F3FC9A19CA8}"/>
              </a:ext>
            </a:extLst>
          </p:cNvPr>
          <p:cNvGrpSpPr/>
          <p:nvPr/>
        </p:nvGrpSpPr>
        <p:grpSpPr>
          <a:xfrm>
            <a:off x="2204069" y="1727050"/>
            <a:ext cx="7868900" cy="4350716"/>
            <a:chOff x="2878175" y="2241931"/>
            <a:chExt cx="6504145" cy="3596143"/>
          </a:xfrm>
        </p:grpSpPr>
        <p:pic>
          <p:nvPicPr>
            <p:cNvPr id="12" name="Picture 11" descr="A screen shot of a computer&#10;&#10;Description generated with very high confidence">
              <a:extLst>
                <a:ext uri="{FF2B5EF4-FFF2-40B4-BE49-F238E27FC236}">
                  <a16:creationId xmlns:a16="http://schemas.microsoft.com/office/drawing/2014/main" id="{6BED4367-A5C8-49A9-853C-CF92AF427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t="17216"/>
            <a:stretch/>
          </p:blipFill>
          <p:spPr>
            <a:xfrm>
              <a:off x="2878691" y="2241931"/>
              <a:ext cx="6503629" cy="3596143"/>
            </a:xfrm>
            <a:prstGeom prst="rect">
              <a:avLst/>
            </a:prstGeom>
          </p:spPr>
        </p:pic>
        <p:pic>
          <p:nvPicPr>
            <p:cNvPr id="14" name="Picture 13">
              <a:extLst>
                <a:ext uri="{FF2B5EF4-FFF2-40B4-BE49-F238E27FC236}">
                  <a16:creationId xmlns:a16="http://schemas.microsoft.com/office/drawing/2014/main" id="{38F3D3AC-FB72-4B89-9AFE-E172F5934293}"/>
                </a:ext>
              </a:extLst>
            </p:cNvPr>
            <p:cNvPicPr>
              <a:picLocks noChangeAspect="1"/>
            </p:cNvPicPr>
            <p:nvPr/>
          </p:nvPicPr>
          <p:blipFill>
            <a:blip r:embed="rId4"/>
            <a:stretch>
              <a:fillRect/>
            </a:stretch>
          </p:blipFill>
          <p:spPr>
            <a:xfrm>
              <a:off x="2878175" y="2241931"/>
              <a:ext cx="4081754" cy="3420926"/>
            </a:xfrm>
            <a:prstGeom prst="rect">
              <a:avLst/>
            </a:prstGeom>
          </p:spPr>
        </p:pic>
        <p:grpSp>
          <p:nvGrpSpPr>
            <p:cNvPr id="5" name="Group 4"/>
            <p:cNvGrpSpPr>
              <a:grpSpLocks noChangeAspect="1"/>
            </p:cNvGrpSpPr>
            <p:nvPr/>
          </p:nvGrpSpPr>
          <p:grpSpPr>
            <a:xfrm>
              <a:off x="4340165" y="3100520"/>
              <a:ext cx="2533027" cy="1627686"/>
              <a:chOff x="3832529" y="2679283"/>
              <a:chExt cx="3268068" cy="2099451"/>
            </a:xfrm>
          </p:grpSpPr>
          <p:sp>
            <p:nvSpPr>
              <p:cNvPr id="6" name="Rectangle 5">
                <a:extLst>
                  <a:ext uri="{FF2B5EF4-FFF2-40B4-BE49-F238E27FC236}">
                    <a16:creationId xmlns:a16="http://schemas.microsoft.com/office/drawing/2014/main" id="{7DD34B25-4C4D-40C6-B517-2F5B834E83C2}"/>
                  </a:ext>
                </a:extLst>
              </p:cNvPr>
              <p:cNvSpPr/>
              <p:nvPr/>
            </p:nvSpPr>
            <p:spPr bwMode="auto">
              <a:xfrm>
                <a:off x="3832529" y="4238045"/>
                <a:ext cx="1694687" cy="54068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11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Speech Bubble: Rectangle 7">
                <a:extLst>
                  <a:ext uri="{FF2B5EF4-FFF2-40B4-BE49-F238E27FC236}">
                    <a16:creationId xmlns:a16="http://schemas.microsoft.com/office/drawing/2014/main" id="{6493B453-36D8-466B-BEE1-6ACCE0860360}"/>
                  </a:ext>
                </a:extLst>
              </p:cNvPr>
              <p:cNvSpPr/>
              <p:nvPr/>
            </p:nvSpPr>
            <p:spPr bwMode="auto">
              <a:xfrm>
                <a:off x="4965822" y="2679283"/>
                <a:ext cx="2134775" cy="1174539"/>
              </a:xfrm>
              <a:prstGeom prst="wedgeRectCallout">
                <a:avLst>
                  <a:gd name="adj1" fmla="val -140896"/>
                  <a:gd name="adj2" fmla="val -20345"/>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Enter the user email address with the Microsoft 365 Business domain</a:t>
                </a:r>
              </a:p>
            </p:txBody>
          </p:sp>
        </p:grpSp>
      </p:grpSp>
      <p:pic>
        <p:nvPicPr>
          <p:cNvPr id="13" name="Device">
            <a:extLst>
              <a:ext uri="{FF2B5EF4-FFF2-40B4-BE49-F238E27FC236}">
                <a16:creationId xmlns:a16="http://schemas.microsoft.com/office/drawing/2014/main" id="{79CE56BA-3672-4D06-B577-D83F77E4B31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143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410973-CCB5-4E67-AA4A-848B4490EA7E}"/>
              </a:ext>
            </a:extLst>
          </p:cNvPr>
          <p:cNvSpPr>
            <a:spLocks noGrp="1"/>
          </p:cNvSpPr>
          <p:nvPr>
            <p:ph type="title"/>
          </p:nvPr>
        </p:nvSpPr>
        <p:spPr/>
        <p:txBody>
          <a:bodyPr/>
          <a:lstStyle/>
          <a:p>
            <a:r>
              <a:rPr lang="en-US" dirty="0"/>
              <a:t>Key takeaways</a:t>
            </a:r>
          </a:p>
        </p:txBody>
      </p:sp>
      <p:sp>
        <p:nvSpPr>
          <p:cNvPr id="2" name="Rectangle 1">
            <a:extLst>
              <a:ext uri="{FF2B5EF4-FFF2-40B4-BE49-F238E27FC236}">
                <a16:creationId xmlns:a16="http://schemas.microsoft.com/office/drawing/2014/main" id="{80078C5F-3D41-40EB-BBD9-6C4B0A8F0695}"/>
              </a:ext>
            </a:extLst>
          </p:cNvPr>
          <p:cNvSpPr/>
          <p:nvPr/>
        </p:nvSpPr>
        <p:spPr>
          <a:xfrm>
            <a:off x="427229" y="1596261"/>
            <a:ext cx="5868443" cy="1755873"/>
          </a:xfrm>
          <a:prstGeom prst="rect">
            <a:avLst/>
          </a:prstGeom>
        </p:spPr>
        <p:txBody>
          <a:bodyPr wrap="square" lIns="0">
            <a:spAutoFit/>
          </a:bodyPr>
          <a:lstStyle/>
          <a:p>
            <a:pPr defTabSz="914314">
              <a:lnSpc>
                <a:spcPct val="90000"/>
              </a:lnSpc>
              <a:spcBef>
                <a:spcPts val="2400"/>
              </a:spcBef>
            </a:pPr>
            <a:r>
              <a:rPr lang="en-US" sz="2000" dirty="0">
                <a:solidFill>
                  <a:srgbClr val="0078D4"/>
                </a:solidFill>
                <a:latin typeface="Segoe UI Semibold"/>
              </a:rPr>
              <a:t>Microsoft 365 Business supports On-premises </a:t>
            </a:r>
            <a:br>
              <a:rPr lang="en-US" sz="2000" dirty="0">
                <a:solidFill>
                  <a:srgbClr val="0078D4"/>
                </a:solidFill>
                <a:latin typeface="Segoe UI Semibold"/>
              </a:rPr>
            </a:br>
            <a:r>
              <a:rPr lang="en-US" sz="2000" dirty="0">
                <a:solidFill>
                  <a:srgbClr val="0078D4"/>
                </a:solidFill>
                <a:latin typeface="Segoe UI Semibold"/>
              </a:rPr>
              <a:t>Active Directory</a:t>
            </a:r>
          </a:p>
          <a:p>
            <a:pPr marL="9524" lvl="1" defTabSz="932563">
              <a:lnSpc>
                <a:spcPct val="90000"/>
              </a:lnSpc>
              <a:spcBef>
                <a:spcPts val="1200"/>
              </a:spcBef>
              <a:buSzPct val="90000"/>
            </a:pPr>
            <a:r>
              <a:rPr lang="en-US" sz="1400" dirty="0">
                <a:solidFill>
                  <a:srgbClr val="282828"/>
                </a:solidFill>
                <a:latin typeface="Segoe UI"/>
              </a:rPr>
              <a:t>You can deploy Microsoft 365 Business for customers with on premises Active Directory and local resources. For that, you can configure the Windows device in two ways:</a:t>
            </a:r>
          </a:p>
          <a:p>
            <a:pPr marL="9524" lvl="1" defTabSz="932563">
              <a:lnSpc>
                <a:spcPct val="90000"/>
              </a:lnSpc>
              <a:spcBef>
                <a:spcPts val="1200"/>
              </a:spcBef>
              <a:buSzPct val="90000"/>
            </a:pPr>
            <a:endParaRPr lang="en-US" sz="1400" dirty="0">
              <a:solidFill>
                <a:srgbClr val="282828"/>
              </a:solidFill>
              <a:latin typeface="Segoe UI"/>
            </a:endParaRPr>
          </a:p>
        </p:txBody>
      </p:sp>
      <p:sp>
        <p:nvSpPr>
          <p:cNvPr id="3" name="Rectangle 2">
            <a:extLst>
              <a:ext uri="{FF2B5EF4-FFF2-40B4-BE49-F238E27FC236}">
                <a16:creationId xmlns:a16="http://schemas.microsoft.com/office/drawing/2014/main" id="{36E166B1-DC81-4CCD-8135-02C75A88FEDC}"/>
              </a:ext>
            </a:extLst>
          </p:cNvPr>
          <p:cNvSpPr/>
          <p:nvPr/>
        </p:nvSpPr>
        <p:spPr>
          <a:xfrm>
            <a:off x="3752086" y="3333696"/>
            <a:ext cx="3007442" cy="1375761"/>
          </a:xfrm>
          <a:prstGeom prst="rect">
            <a:avLst/>
          </a:prstGeom>
        </p:spPr>
        <p:txBody>
          <a:bodyPr wrap="square" lIns="0" rIns="0">
            <a:spAutoFit/>
          </a:bodyPr>
          <a:lstStyle/>
          <a:p>
            <a:pPr marL="0" lvl="1" indent="-228540" defTabSz="914314">
              <a:lnSpc>
                <a:spcPct val="90000"/>
              </a:lnSpc>
              <a:spcBef>
                <a:spcPts val="1200"/>
              </a:spcBef>
            </a:pPr>
            <a:r>
              <a:rPr lang="en-US" sz="1400" dirty="0">
                <a:solidFill>
                  <a:srgbClr val="0078D4"/>
                </a:solidFill>
                <a:latin typeface="Segoe UI Semibold"/>
              </a:rPr>
              <a:t>Option 2</a:t>
            </a:r>
          </a:p>
          <a:p>
            <a:pPr marL="0" lvl="1" indent="-228540" defTabSz="914314">
              <a:lnSpc>
                <a:spcPct val="90000"/>
              </a:lnSpc>
              <a:spcBef>
                <a:spcPts val="1200"/>
              </a:spcBef>
            </a:pPr>
            <a:r>
              <a:rPr lang="en-US" sz="1400" dirty="0">
                <a:solidFill>
                  <a:srgbClr val="282828"/>
                </a:solidFill>
                <a:latin typeface="Segoe UI Semibold"/>
              </a:rPr>
              <a:t>Hybrid Azure AD Joined Device</a:t>
            </a:r>
          </a:p>
          <a:p>
            <a:pPr marL="3191" lvl="1" defTabSz="742808">
              <a:lnSpc>
                <a:spcPct val="90000"/>
              </a:lnSpc>
              <a:spcBef>
                <a:spcPts val="600"/>
              </a:spcBef>
            </a:pPr>
            <a:r>
              <a:rPr lang="en-US" sz="1200" dirty="0">
                <a:solidFill>
                  <a:srgbClr val="282828"/>
                </a:solidFill>
                <a:latin typeface="Segoe UI"/>
              </a:rPr>
              <a:t>A configuration where the Windows 10 device is joined to both Azure AD and on-prem AD while Azure AAD Connect is enabled</a:t>
            </a:r>
            <a:endParaRPr lang="en-US" sz="1600" dirty="0">
              <a:solidFill>
                <a:srgbClr val="282828"/>
              </a:solidFill>
              <a:latin typeface="Segoe UI"/>
            </a:endParaRPr>
          </a:p>
        </p:txBody>
      </p:sp>
      <p:sp>
        <p:nvSpPr>
          <p:cNvPr id="8" name="Rectangle 7">
            <a:extLst>
              <a:ext uri="{FF2B5EF4-FFF2-40B4-BE49-F238E27FC236}">
                <a16:creationId xmlns:a16="http://schemas.microsoft.com/office/drawing/2014/main" id="{C17630E4-7ABE-4C3D-ACD5-806C139169D8}"/>
              </a:ext>
            </a:extLst>
          </p:cNvPr>
          <p:cNvSpPr/>
          <p:nvPr/>
        </p:nvSpPr>
        <p:spPr>
          <a:xfrm>
            <a:off x="427229" y="3333697"/>
            <a:ext cx="2851350" cy="1227085"/>
          </a:xfrm>
          <a:prstGeom prst="rect">
            <a:avLst/>
          </a:prstGeom>
        </p:spPr>
        <p:txBody>
          <a:bodyPr wrap="square" lIns="0" rIns="0">
            <a:spAutoFit/>
          </a:bodyPr>
          <a:lstStyle/>
          <a:p>
            <a:pPr marL="0" lvl="1" indent="-228540" defTabSz="914314">
              <a:lnSpc>
                <a:spcPct val="90000"/>
              </a:lnSpc>
              <a:spcBef>
                <a:spcPts val="1200"/>
              </a:spcBef>
            </a:pPr>
            <a:r>
              <a:rPr lang="en-US" sz="1400" dirty="0">
                <a:solidFill>
                  <a:srgbClr val="0078D4"/>
                </a:solidFill>
                <a:latin typeface="Segoe UI Semibold"/>
              </a:rPr>
              <a:t>Option 1</a:t>
            </a:r>
          </a:p>
          <a:p>
            <a:pPr marL="0" lvl="1" indent="-228540" defTabSz="914314">
              <a:lnSpc>
                <a:spcPct val="90000"/>
              </a:lnSpc>
              <a:spcBef>
                <a:spcPts val="1200"/>
              </a:spcBef>
            </a:pPr>
            <a:r>
              <a:rPr lang="en-US" sz="1400" dirty="0">
                <a:solidFill>
                  <a:srgbClr val="282828"/>
                </a:solidFill>
                <a:latin typeface="Segoe UI Semibold"/>
              </a:rPr>
              <a:t>Azure AD Joined Device</a:t>
            </a:r>
          </a:p>
          <a:p>
            <a:pPr marL="3191" lvl="1" defTabSz="914314">
              <a:lnSpc>
                <a:spcPct val="90000"/>
              </a:lnSpc>
              <a:spcBef>
                <a:spcPts val="600"/>
              </a:spcBef>
            </a:pPr>
            <a:r>
              <a:rPr lang="en-US" sz="1200" dirty="0">
                <a:solidFill>
                  <a:srgbClr val="282828"/>
                </a:solidFill>
                <a:latin typeface="Segoe UI"/>
              </a:rPr>
              <a:t>A configuration where the Windows 10 device is joined to Azure AD while Azure AAD Connect is enabled</a:t>
            </a:r>
          </a:p>
        </p:txBody>
      </p:sp>
      <p:pic>
        <p:nvPicPr>
          <p:cNvPr id="10" name="Picture 9" descr="A group of people sitting at a table&#10;&#10;Description generated with very high confidence">
            <a:extLst>
              <a:ext uri="{FF2B5EF4-FFF2-40B4-BE49-F238E27FC236}">
                <a16:creationId xmlns:a16="http://schemas.microsoft.com/office/drawing/2014/main" id="{E326A727-C696-4948-B73F-252204BFD620}"/>
              </a:ext>
            </a:extLst>
          </p:cNvPr>
          <p:cNvPicPr>
            <a:picLocks noChangeAspect="1"/>
          </p:cNvPicPr>
          <p:nvPr/>
        </p:nvPicPr>
        <p:blipFill rotWithShape="1">
          <a:blip r:embed="rId3">
            <a:extLst>
              <a:ext uri="{28A0092B-C50C-407E-A947-70E740481C1C}">
                <a14:useLocalDpi xmlns:a14="http://schemas.microsoft.com/office/drawing/2010/main" val="0"/>
              </a:ext>
            </a:extLst>
          </a:blip>
          <a:srcRect l="18399" r="30701"/>
          <a:stretch/>
        </p:blipFill>
        <p:spPr>
          <a:xfrm flipH="1">
            <a:off x="6954470" y="487"/>
            <a:ext cx="5236665" cy="6857027"/>
          </a:xfrm>
          <a:prstGeom prst="rect">
            <a:avLst/>
          </a:prstGeom>
        </p:spPr>
      </p:pic>
    </p:spTree>
    <p:extLst>
      <p:ext uri="{BB962C8B-B14F-4D97-AF65-F5344CB8AC3E}">
        <p14:creationId xmlns:p14="http://schemas.microsoft.com/office/powerpoint/2010/main" val="3724519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5" presetClass="path" presetSubtype="0" decel="100000" fill="hold" grpId="1" nodeType="withEffect">
                                  <p:stCondLst>
                                    <p:cond delay="0"/>
                                  </p:stCondLst>
                                  <p:childTnLst>
                                    <p:animMotion origin="layout" path="M -1.04167E-6 3.7037E-6 L -0.03646 3.7037E-6 " pathEditMode="relative" rAng="0" ptsTypes="AA">
                                      <p:cBhvr>
                                        <p:cTn id="9" dur="750" spd="-100000" fill="hold"/>
                                        <p:tgtEl>
                                          <p:spTgt spid="2"/>
                                        </p:tgtEl>
                                        <p:attrNameLst>
                                          <p:attrName>ppt_x</p:attrName>
                                          <p:attrName>ppt_y</p:attrName>
                                        </p:attrNameLst>
                                      </p:cBhvr>
                                      <p:rCtr x="-1823" y="0"/>
                                    </p:animMotion>
                                  </p:childTnLst>
                                </p:cTn>
                              </p:par>
                              <p:par>
                                <p:cTn id="10" presetID="10" presetClass="entr" presetSubtype="0"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250"/>
                                  </p:stCondLst>
                                  <p:childTnLst>
                                    <p:animMotion origin="layout" path="M -3.125E-6 4.44444E-6 L -3.125E-6 0.04166 " pathEditMode="relative" rAng="0" ptsTypes="AA">
                                      <p:cBhvr>
                                        <p:cTn id="14" dur="750" spd="-100000" fill="hold"/>
                                        <p:tgtEl>
                                          <p:spTgt spid="8"/>
                                        </p:tgtEl>
                                        <p:attrNameLst>
                                          <p:attrName>ppt_x</p:attrName>
                                          <p:attrName>ppt_y</p:attrName>
                                        </p:attrNameLst>
                                      </p:cBhvr>
                                      <p:rCtr x="0" y="2083"/>
                                    </p:animMotion>
                                  </p:childTnLst>
                                </p:cTn>
                              </p:par>
                              <p:par>
                                <p:cTn id="15" presetID="10" presetClass="entr" presetSubtype="0"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500"/>
                                  </p:stCondLst>
                                  <p:childTnLst>
                                    <p:animMotion origin="layout" path="M 2.08333E-7 -2.59259E-6 L 2.08333E-7 0.04167 " pathEditMode="relative" rAng="0" ptsTypes="AA">
                                      <p:cBhvr>
                                        <p:cTn id="19" dur="750" spd="-100000" fill="hold"/>
                                        <p:tgtEl>
                                          <p:spTgt spid="3"/>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8" grpId="0"/>
      <p:bldP spid="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 shot of a computer&#10;&#10;Description generated with very high confidence">
            <a:extLst>
              <a:ext uri="{FF2B5EF4-FFF2-40B4-BE49-F238E27FC236}">
                <a16:creationId xmlns:a16="http://schemas.microsoft.com/office/drawing/2014/main" id="{857FABB0-792E-4758-B781-80C00DBAD0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t="17216"/>
          <a:stretch/>
        </p:blipFill>
        <p:spPr>
          <a:xfrm>
            <a:off x="2204693" y="1727050"/>
            <a:ext cx="7868276" cy="4350716"/>
          </a:xfrm>
          <a:prstGeom prst="rect">
            <a:avLst/>
          </a:prstGeom>
        </p:spPr>
      </p:pic>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Business—existing device</a:t>
            </a:r>
          </a:p>
        </p:txBody>
      </p:sp>
      <p:sp>
        <p:nvSpPr>
          <p:cNvPr id="6" name="Rectangle 5">
            <a:extLst>
              <a:ext uri="{FF2B5EF4-FFF2-40B4-BE49-F238E27FC236}">
                <a16:creationId xmlns:a16="http://schemas.microsoft.com/office/drawing/2014/main" id="{7DD34B25-4C4D-40C6-B517-2F5B834E83C2}"/>
              </a:ext>
            </a:extLst>
          </p:cNvPr>
          <p:cNvSpPr/>
          <p:nvPr/>
        </p:nvSpPr>
        <p:spPr bwMode="auto">
          <a:xfrm>
            <a:off x="4339946" y="4337758"/>
            <a:ext cx="1399161" cy="41913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1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 name="Group 15">
            <a:extLst>
              <a:ext uri="{FF2B5EF4-FFF2-40B4-BE49-F238E27FC236}">
                <a16:creationId xmlns:a16="http://schemas.microsoft.com/office/drawing/2014/main" id="{253241B9-8256-4F0E-9EC9-D2E792691CD2}"/>
              </a:ext>
            </a:extLst>
          </p:cNvPr>
          <p:cNvGrpSpPr/>
          <p:nvPr/>
        </p:nvGrpSpPr>
        <p:grpSpPr>
          <a:xfrm>
            <a:off x="2195794" y="1724729"/>
            <a:ext cx="5609391" cy="4138733"/>
            <a:chOff x="2878175" y="2241931"/>
            <a:chExt cx="4636518" cy="3420926"/>
          </a:xfrm>
        </p:grpSpPr>
        <p:grpSp>
          <p:nvGrpSpPr>
            <p:cNvPr id="19" name="Group 18">
              <a:extLst>
                <a:ext uri="{FF2B5EF4-FFF2-40B4-BE49-F238E27FC236}">
                  <a16:creationId xmlns:a16="http://schemas.microsoft.com/office/drawing/2014/main" id="{FC349BEC-1610-4582-8C60-BB37CFDB91FA}"/>
                </a:ext>
              </a:extLst>
            </p:cNvPr>
            <p:cNvGrpSpPr/>
            <p:nvPr/>
          </p:nvGrpSpPr>
          <p:grpSpPr>
            <a:xfrm>
              <a:off x="2878175" y="2241931"/>
              <a:ext cx="4081754" cy="3420926"/>
              <a:chOff x="1947406" y="1534602"/>
              <a:chExt cx="5264800" cy="4412439"/>
            </a:xfrm>
          </p:grpSpPr>
          <p:pic>
            <p:nvPicPr>
              <p:cNvPr id="21" name="Picture 20">
                <a:extLst>
                  <a:ext uri="{FF2B5EF4-FFF2-40B4-BE49-F238E27FC236}">
                    <a16:creationId xmlns:a16="http://schemas.microsoft.com/office/drawing/2014/main" id="{7F83F1DB-C8B6-452C-BF73-6ECFBC9372F3}"/>
                  </a:ext>
                </a:extLst>
              </p:cNvPr>
              <p:cNvPicPr>
                <a:picLocks noChangeAspect="1"/>
              </p:cNvPicPr>
              <p:nvPr/>
            </p:nvPicPr>
            <p:blipFill>
              <a:blip r:embed="rId4"/>
              <a:stretch>
                <a:fillRect/>
              </a:stretch>
            </p:blipFill>
            <p:spPr>
              <a:xfrm>
                <a:off x="1947406" y="1534602"/>
                <a:ext cx="5264800" cy="4412439"/>
              </a:xfrm>
              <a:prstGeom prst="rect">
                <a:avLst/>
              </a:prstGeom>
            </p:spPr>
          </p:pic>
          <p:pic>
            <p:nvPicPr>
              <p:cNvPr id="22" name="Picture 21">
                <a:extLst>
                  <a:ext uri="{FF2B5EF4-FFF2-40B4-BE49-F238E27FC236}">
                    <a16:creationId xmlns:a16="http://schemas.microsoft.com/office/drawing/2014/main" id="{509B34F1-DF24-46B3-9F01-EC9C0D3AEE2A}"/>
                  </a:ext>
                </a:extLst>
              </p:cNvPr>
              <p:cNvPicPr>
                <a:picLocks noChangeAspect="1"/>
              </p:cNvPicPr>
              <p:nvPr/>
            </p:nvPicPr>
            <p:blipFill>
              <a:blip r:embed="rId5">
                <a:duotone>
                  <a:prstClr val="black"/>
                  <a:schemeClr val="bg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5000"/>
                        </a14:imgEffect>
                      </a14:imgLayer>
                    </a14:imgProps>
                  </a:ext>
                </a:extLst>
              </a:blip>
              <a:stretch>
                <a:fillRect/>
              </a:stretch>
            </p:blipFill>
            <p:spPr>
              <a:xfrm>
                <a:off x="1998932" y="1610121"/>
                <a:ext cx="4050314" cy="3550275"/>
              </a:xfrm>
              <a:prstGeom prst="rect">
                <a:avLst/>
              </a:prstGeom>
              <a:solidFill>
                <a:schemeClr val="bg2"/>
              </a:solidFill>
              <a:ln>
                <a:solidFill>
                  <a:schemeClr val="bg2"/>
                </a:solidFill>
              </a:ln>
            </p:spPr>
          </p:pic>
        </p:grpSp>
        <p:sp>
          <p:nvSpPr>
            <p:cNvPr id="20" name="Speech Bubble: Rectangle 19">
              <a:extLst>
                <a:ext uri="{FF2B5EF4-FFF2-40B4-BE49-F238E27FC236}">
                  <a16:creationId xmlns:a16="http://schemas.microsoft.com/office/drawing/2014/main" id="{2A775A1C-E1A0-4338-9BE8-1D25E112F299}"/>
                </a:ext>
              </a:extLst>
            </p:cNvPr>
            <p:cNvSpPr/>
            <p:nvPr/>
          </p:nvSpPr>
          <p:spPr bwMode="auto">
            <a:xfrm>
              <a:off x="5897239" y="3324222"/>
              <a:ext cx="1617454" cy="910610"/>
            </a:xfrm>
            <a:prstGeom prst="wedgeRectCallout">
              <a:avLst>
                <a:gd name="adj1" fmla="val -103175"/>
                <a:gd name="adj2" fmla="val 52328"/>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Confirm the device is connected to Azure Active Directory</a:t>
              </a:r>
            </a:p>
          </p:txBody>
        </p:sp>
      </p:grpSp>
      <p:pic>
        <p:nvPicPr>
          <p:cNvPr id="13" name="Device">
            <a:extLst>
              <a:ext uri="{FF2B5EF4-FFF2-40B4-BE49-F238E27FC236}">
                <a16:creationId xmlns:a16="http://schemas.microsoft.com/office/drawing/2014/main" id="{2E5E694D-B2F1-4B6F-A3C6-7E540A5E7D7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12564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 shot of a computer&#10;&#10;Description generated with very high confidence">
            <a:extLst>
              <a:ext uri="{FF2B5EF4-FFF2-40B4-BE49-F238E27FC236}">
                <a16:creationId xmlns:a16="http://schemas.microsoft.com/office/drawing/2014/main" id="{01A1D6B5-09AC-440D-86DA-3CFDC140A6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t="17216"/>
          <a:stretch/>
        </p:blipFill>
        <p:spPr>
          <a:xfrm>
            <a:off x="2204693" y="1727050"/>
            <a:ext cx="7868276" cy="4350716"/>
          </a:xfrm>
          <a:prstGeom prst="rect">
            <a:avLst/>
          </a:prstGeom>
        </p:spPr>
      </p:pic>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Business—existing device</a:t>
            </a:r>
          </a:p>
        </p:txBody>
      </p:sp>
      <p:grpSp>
        <p:nvGrpSpPr>
          <p:cNvPr id="2" name="Group 1"/>
          <p:cNvGrpSpPr>
            <a:grpSpLocks noChangeAspect="1"/>
          </p:cNvGrpSpPr>
          <p:nvPr/>
        </p:nvGrpSpPr>
        <p:grpSpPr>
          <a:xfrm>
            <a:off x="2209540" y="1720213"/>
            <a:ext cx="6148408" cy="4139405"/>
            <a:chOff x="1950651" y="1529789"/>
            <a:chExt cx="6555019" cy="4413154"/>
          </a:xfrm>
        </p:grpSpPr>
        <p:grpSp>
          <p:nvGrpSpPr>
            <p:cNvPr id="11" name="Group 10">
              <a:extLst>
                <a:ext uri="{FF2B5EF4-FFF2-40B4-BE49-F238E27FC236}">
                  <a16:creationId xmlns:a16="http://schemas.microsoft.com/office/drawing/2014/main" id="{E02F9C55-154C-4798-8308-218C086F8F82}"/>
                </a:ext>
              </a:extLst>
            </p:cNvPr>
            <p:cNvGrpSpPr/>
            <p:nvPr/>
          </p:nvGrpSpPr>
          <p:grpSpPr>
            <a:xfrm>
              <a:off x="1950651" y="1529789"/>
              <a:ext cx="5253230" cy="4413154"/>
              <a:chOff x="1950651" y="1529789"/>
              <a:chExt cx="5253230" cy="4413154"/>
            </a:xfrm>
          </p:grpSpPr>
          <p:grpSp>
            <p:nvGrpSpPr>
              <p:cNvPr id="7" name="Group 6">
                <a:extLst>
                  <a:ext uri="{FF2B5EF4-FFF2-40B4-BE49-F238E27FC236}">
                    <a16:creationId xmlns:a16="http://schemas.microsoft.com/office/drawing/2014/main" id="{FC12BA24-4A0C-4AC9-A525-EF94D146E8ED}"/>
                  </a:ext>
                </a:extLst>
              </p:cNvPr>
              <p:cNvGrpSpPr/>
              <p:nvPr/>
            </p:nvGrpSpPr>
            <p:grpSpPr>
              <a:xfrm>
                <a:off x="1950651" y="1529789"/>
                <a:ext cx="5253230" cy="4413154"/>
                <a:chOff x="1950651" y="1529789"/>
                <a:chExt cx="5253230" cy="4413154"/>
              </a:xfrm>
            </p:grpSpPr>
            <p:pic>
              <p:nvPicPr>
                <p:cNvPr id="9" name="Picture 8">
                  <a:extLst>
                    <a:ext uri="{FF2B5EF4-FFF2-40B4-BE49-F238E27FC236}">
                      <a16:creationId xmlns:a16="http://schemas.microsoft.com/office/drawing/2014/main" id="{D7E85072-8B1C-4486-9E07-A0BEAC906315}"/>
                    </a:ext>
                  </a:extLst>
                </p:cNvPr>
                <p:cNvPicPr>
                  <a:picLocks noChangeAspect="1"/>
                </p:cNvPicPr>
                <p:nvPr/>
              </p:nvPicPr>
              <p:blipFill>
                <a:blip r:embed="rId4"/>
                <a:stretch>
                  <a:fillRect/>
                </a:stretch>
              </p:blipFill>
              <p:spPr>
                <a:xfrm>
                  <a:off x="1950651" y="1529789"/>
                  <a:ext cx="5253230" cy="4413154"/>
                </a:xfrm>
                <a:prstGeom prst="rect">
                  <a:avLst/>
                </a:prstGeom>
              </p:spPr>
            </p:pic>
            <p:sp>
              <p:nvSpPr>
                <p:cNvPr id="5" name="TextBox 4">
                  <a:extLst>
                    <a:ext uri="{FF2B5EF4-FFF2-40B4-BE49-F238E27FC236}">
                      <a16:creationId xmlns:a16="http://schemas.microsoft.com/office/drawing/2014/main" id="{9CC1EAE0-90D4-48BE-A873-7770FC0F5EE2}"/>
                    </a:ext>
                  </a:extLst>
                </p:cNvPr>
                <p:cNvSpPr txBox="1">
                  <a:spLocks noChangeAspect="1"/>
                </p:cNvSpPr>
                <p:nvPr/>
              </p:nvSpPr>
              <p:spPr>
                <a:xfrm>
                  <a:off x="4497742" y="2703900"/>
                  <a:ext cx="665283" cy="103362"/>
                </a:xfrm>
                <a:prstGeom prst="rect">
                  <a:avLst/>
                </a:prstGeom>
                <a:solidFill>
                  <a:schemeClr val="bg2"/>
                </a:solidFill>
              </p:spPr>
              <p:txBody>
                <a:bodyPr wrap="square" lIns="0" tIns="0" rIns="0" bIns="0" rtlCol="0">
                  <a:spAutoFit/>
                </a:bodyPr>
                <a:lstStyle/>
                <a:p>
                  <a:pPr defTabSz="914139">
                    <a:lnSpc>
                      <a:spcPct val="90000"/>
                    </a:lnSpc>
                    <a:spcAft>
                      <a:spcPts val="600"/>
                    </a:spcAft>
                  </a:pPr>
                  <a:r>
                    <a:rPr lang="en-US" sz="700" dirty="0">
                      <a:gradFill>
                        <a:gsLst>
                          <a:gs pos="2917">
                            <a:srgbClr val="2F2F2F"/>
                          </a:gs>
                          <a:gs pos="30000">
                            <a:srgbClr val="2F2F2F"/>
                          </a:gs>
                        </a:gsLst>
                        <a:lin ang="5400000" scaled="0"/>
                      </a:gradFill>
                      <a:latin typeface="Segoe UI Semibold"/>
                    </a:rPr>
                    <a:t>Alice’s PC</a:t>
                  </a:r>
                </a:p>
              </p:txBody>
            </p:sp>
          </p:grpSp>
          <p:sp>
            <p:nvSpPr>
              <p:cNvPr id="12" name="TextBox 11">
                <a:extLst>
                  <a:ext uri="{FF2B5EF4-FFF2-40B4-BE49-F238E27FC236}">
                    <a16:creationId xmlns:a16="http://schemas.microsoft.com/office/drawing/2014/main" id="{7823F14A-F840-4D13-989D-6C5AAC69805A}"/>
                  </a:ext>
                </a:extLst>
              </p:cNvPr>
              <p:cNvSpPr txBox="1"/>
              <p:nvPr/>
            </p:nvSpPr>
            <p:spPr>
              <a:xfrm>
                <a:off x="4497742" y="3203985"/>
                <a:ext cx="1175513" cy="103362"/>
              </a:xfrm>
              <a:prstGeom prst="rect">
                <a:avLst/>
              </a:prstGeom>
              <a:solidFill>
                <a:schemeClr val="bg2"/>
              </a:solidFill>
            </p:spPr>
            <p:txBody>
              <a:bodyPr wrap="square" lIns="0" tIns="0" rIns="0" bIns="0" rtlCol="0">
                <a:spAutoFit/>
              </a:bodyPr>
              <a:lstStyle/>
              <a:p>
                <a:pPr defTabSz="914139">
                  <a:lnSpc>
                    <a:spcPct val="90000"/>
                  </a:lnSpc>
                  <a:spcAft>
                    <a:spcPts val="600"/>
                  </a:spcAft>
                </a:pPr>
                <a:r>
                  <a:rPr lang="en-US" sz="700" dirty="0">
                    <a:gradFill>
                      <a:gsLst>
                        <a:gs pos="2917">
                          <a:srgbClr val="2F2F2F"/>
                        </a:gs>
                        <a:gs pos="30000">
                          <a:srgbClr val="2F2F2F"/>
                        </a:gs>
                      </a:gsLst>
                      <a:lin ang="5400000" scaled="0"/>
                    </a:gradFill>
                    <a:latin typeface="Segoe UI Semibold"/>
                  </a:rPr>
                  <a:t>ContosoArts.com</a:t>
                </a:r>
              </a:p>
            </p:txBody>
          </p:sp>
          <p:sp>
            <p:nvSpPr>
              <p:cNvPr id="13" name="TextBox 12">
                <a:extLst>
                  <a:ext uri="{FF2B5EF4-FFF2-40B4-BE49-F238E27FC236}">
                    <a16:creationId xmlns:a16="http://schemas.microsoft.com/office/drawing/2014/main" id="{EB79C3BC-892C-4B48-805D-22C5884485F5}"/>
                  </a:ext>
                </a:extLst>
              </p:cNvPr>
              <p:cNvSpPr txBox="1"/>
              <p:nvPr/>
            </p:nvSpPr>
            <p:spPr>
              <a:xfrm>
                <a:off x="4952317" y="3593249"/>
                <a:ext cx="665283" cy="103362"/>
              </a:xfrm>
              <a:prstGeom prst="rect">
                <a:avLst/>
              </a:prstGeom>
              <a:solidFill>
                <a:schemeClr val="bg2"/>
              </a:solidFill>
            </p:spPr>
            <p:txBody>
              <a:bodyPr wrap="square" lIns="0" tIns="0" rIns="0" bIns="0" rtlCol="0">
                <a:spAutoFit/>
              </a:bodyPr>
              <a:lstStyle/>
              <a:p>
                <a:pPr defTabSz="914139">
                  <a:lnSpc>
                    <a:spcPct val="90000"/>
                  </a:lnSpc>
                  <a:spcAft>
                    <a:spcPts val="600"/>
                  </a:spcAft>
                </a:pPr>
                <a:r>
                  <a:rPr lang="en-US" sz="700" dirty="0">
                    <a:gradFill>
                      <a:gsLst>
                        <a:gs pos="2917">
                          <a:srgbClr val="2F2F2F"/>
                        </a:gs>
                        <a:gs pos="30000">
                          <a:srgbClr val="2F2F2F"/>
                        </a:gs>
                      </a:gsLst>
                      <a:lin ang="5400000" scaled="0"/>
                    </a:gradFill>
                    <a:latin typeface="Segoe UI Semibold"/>
                  </a:rPr>
                  <a:t>Business</a:t>
                </a:r>
              </a:p>
            </p:txBody>
          </p:sp>
        </p:grpSp>
        <p:sp>
          <p:nvSpPr>
            <p:cNvPr id="8" name="Speech Bubble: Rectangle 7">
              <a:extLst>
                <a:ext uri="{FF2B5EF4-FFF2-40B4-BE49-F238E27FC236}">
                  <a16:creationId xmlns:a16="http://schemas.microsoft.com/office/drawing/2014/main" id="{6493B453-36D8-466B-BEE1-6ACCE0860360}"/>
                </a:ext>
              </a:extLst>
            </p:cNvPr>
            <p:cNvSpPr/>
            <p:nvPr/>
          </p:nvSpPr>
          <p:spPr bwMode="auto">
            <a:xfrm>
              <a:off x="6370895" y="2425149"/>
              <a:ext cx="2134775" cy="1322686"/>
            </a:xfrm>
            <a:prstGeom prst="wedgeRectCallout">
              <a:avLst>
                <a:gd name="adj1" fmla="val -97962"/>
                <a:gd name="adj2" fmla="val 42850"/>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Once the upgrade is complete, Edition should show as Windows 10 Business</a:t>
              </a:r>
            </a:p>
          </p:txBody>
        </p:sp>
      </p:grpSp>
      <p:pic>
        <p:nvPicPr>
          <p:cNvPr id="16" name="Device">
            <a:extLst>
              <a:ext uri="{FF2B5EF4-FFF2-40B4-BE49-F238E27FC236}">
                <a16:creationId xmlns:a16="http://schemas.microsoft.com/office/drawing/2014/main" id="{C7F3D590-0FD4-43E3-9B9C-E7E4FA704D1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AAE3954-AFC6-4B24-8A5B-2143919E6B81}"/>
              </a:ext>
            </a:extLst>
          </p:cNvPr>
          <p:cNvPicPr>
            <a:picLocks noChangeAspect="1"/>
          </p:cNvPicPr>
          <p:nvPr/>
        </p:nvPicPr>
        <p:blipFill>
          <a:blip r:embed="rId6"/>
          <a:stretch>
            <a:fillRect/>
          </a:stretch>
        </p:blipFill>
        <p:spPr>
          <a:xfrm>
            <a:off x="2171595" y="1679033"/>
            <a:ext cx="7868276" cy="4446749"/>
          </a:xfrm>
          <a:prstGeom prst="rect">
            <a:avLst/>
          </a:prstGeom>
        </p:spPr>
      </p:pic>
      <p:sp>
        <p:nvSpPr>
          <p:cNvPr id="18" name="Speech Bubble: Rectangle 17">
            <a:extLst>
              <a:ext uri="{FF2B5EF4-FFF2-40B4-BE49-F238E27FC236}">
                <a16:creationId xmlns:a16="http://schemas.microsoft.com/office/drawing/2014/main" id="{8203496C-AA15-4EC3-AF9D-7C79EBDB351B}"/>
              </a:ext>
            </a:extLst>
          </p:cNvPr>
          <p:cNvSpPr/>
          <p:nvPr/>
        </p:nvSpPr>
        <p:spPr bwMode="auto">
          <a:xfrm>
            <a:off x="7266091" y="2633585"/>
            <a:ext cx="1449467" cy="768183"/>
          </a:xfrm>
          <a:prstGeom prst="wedgeRectCallout">
            <a:avLst>
              <a:gd name="adj1" fmla="val -133507"/>
              <a:gd name="adj2" fmla="val 168537"/>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Changed to Windows 10 Business</a:t>
            </a:r>
            <a:endParaRPr lang="en-US" sz="1175" dirty="0">
              <a:solidFill>
                <a:srgbClr val="FFFFFF"/>
              </a:solidFill>
              <a:latin typeface="Segoe UI Semibold"/>
              <a:cs typeface="Segoe UI" pitchFamily="34" charset="0"/>
            </a:endParaRPr>
          </a:p>
        </p:txBody>
      </p:sp>
    </p:spTree>
    <p:extLst>
      <p:ext uri="{BB962C8B-B14F-4D97-AF65-F5344CB8AC3E}">
        <p14:creationId xmlns:p14="http://schemas.microsoft.com/office/powerpoint/2010/main" val="416913820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133449" y="1653511"/>
            <a:ext cx="7988670" cy="4508943"/>
            <a:chOff x="1881050" y="1528354"/>
            <a:chExt cx="8516983" cy="4807132"/>
          </a:xfrm>
        </p:grpSpPr>
        <p:sp>
          <p:nvSpPr>
            <p:cNvPr id="3" name="Rectangle 2">
              <a:extLst>
                <a:ext uri="{FF2B5EF4-FFF2-40B4-BE49-F238E27FC236}">
                  <a16:creationId xmlns:a16="http://schemas.microsoft.com/office/drawing/2014/main" id="{4F6E5103-31B6-444A-B6A0-12EF092D27A1}"/>
                </a:ext>
              </a:extLst>
            </p:cNvPr>
            <p:cNvSpPr/>
            <p:nvPr/>
          </p:nvSpPr>
          <p:spPr bwMode="auto">
            <a:xfrm>
              <a:off x="1881050" y="1528354"/>
              <a:ext cx="8516983" cy="4807132"/>
            </a:xfrm>
            <a:prstGeom prst="rect">
              <a:avLst/>
            </a:prstGeom>
            <a:solidFill>
              <a:srgbClr val="0042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9" name="Picture 2" descr="On the How would you like to set up page, choose Set up for an organization">
              <a:extLst>
                <a:ext uri="{FF2B5EF4-FFF2-40B4-BE49-F238E27FC236}">
                  <a16:creationId xmlns:a16="http://schemas.microsoft.com/office/drawing/2014/main" id="{C66597AC-2A3F-463F-8902-1D4A6F0C63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2" t="4680" r="1323" b="1873"/>
            <a:stretch/>
          </p:blipFill>
          <p:spPr bwMode="auto">
            <a:xfrm>
              <a:off x="3842788" y="1881051"/>
              <a:ext cx="5734595" cy="427155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2" name="Title 3">
            <a:extLst>
              <a:ext uri="{FF2B5EF4-FFF2-40B4-BE49-F238E27FC236}">
                <a16:creationId xmlns:a16="http://schemas.microsoft.com/office/drawing/2014/main" id="{5D46AFD8-D182-4F45-867E-14FC0E80AF36}"/>
              </a:ext>
            </a:extLst>
          </p:cNvPr>
          <p:cNvSpPr>
            <a:spLocks noGrp="1"/>
          </p:cNvSpPr>
          <p:nvPr>
            <p:ph type="title"/>
          </p:nvPr>
        </p:nvSpPr>
        <p:spPr/>
        <p:txBody>
          <a:bodyPr/>
          <a:lstStyle/>
          <a:p>
            <a:r>
              <a:rPr lang="en-US" dirty="0"/>
              <a:t>Activating Windows 10 Business—new device</a:t>
            </a:r>
          </a:p>
        </p:txBody>
      </p:sp>
      <p:pic>
        <p:nvPicPr>
          <p:cNvPr id="7" name="Device">
            <a:extLst>
              <a:ext uri="{FF2B5EF4-FFF2-40B4-BE49-F238E27FC236}">
                <a16:creationId xmlns:a16="http://schemas.microsoft.com/office/drawing/2014/main" id="{23DB39F5-D50E-4A61-A0D8-07943F88FD5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8464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screen shot of a computer&#10;&#10;Description generated with very high confidence">
            <a:extLst>
              <a:ext uri="{FF2B5EF4-FFF2-40B4-BE49-F238E27FC236}">
                <a16:creationId xmlns:a16="http://schemas.microsoft.com/office/drawing/2014/main" id="{10E61BB0-20EB-4BDB-95A9-ED2800CBC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t="17216"/>
          <a:stretch/>
        </p:blipFill>
        <p:spPr>
          <a:xfrm>
            <a:off x="2204693" y="1727050"/>
            <a:ext cx="7868276" cy="4350716"/>
          </a:xfrm>
          <a:prstGeom prst="rect">
            <a:avLst/>
          </a:prstGeom>
        </p:spPr>
      </p:pic>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Business—new device</a:t>
            </a:r>
          </a:p>
        </p:txBody>
      </p:sp>
      <p:grpSp>
        <p:nvGrpSpPr>
          <p:cNvPr id="7" name="Group 6"/>
          <p:cNvGrpSpPr>
            <a:grpSpLocks noChangeAspect="1"/>
          </p:cNvGrpSpPr>
          <p:nvPr/>
        </p:nvGrpSpPr>
        <p:grpSpPr>
          <a:xfrm>
            <a:off x="2190680" y="1713967"/>
            <a:ext cx="5609388" cy="4138734"/>
            <a:chOff x="1947406" y="1534602"/>
            <a:chExt cx="5980353" cy="4412439"/>
          </a:xfrm>
        </p:grpSpPr>
        <p:sp>
          <p:nvSpPr>
            <p:cNvPr id="6" name="Rectangle 5">
              <a:extLst>
                <a:ext uri="{FF2B5EF4-FFF2-40B4-BE49-F238E27FC236}">
                  <a16:creationId xmlns:a16="http://schemas.microsoft.com/office/drawing/2014/main" id="{7DD34B25-4C4D-40C6-B517-2F5B834E83C2}"/>
                </a:ext>
              </a:extLst>
            </p:cNvPr>
            <p:cNvSpPr/>
            <p:nvPr/>
          </p:nvSpPr>
          <p:spPr bwMode="auto">
            <a:xfrm>
              <a:off x="3832529" y="4238045"/>
              <a:ext cx="1804946" cy="54068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 name="Group 2">
              <a:extLst>
                <a:ext uri="{FF2B5EF4-FFF2-40B4-BE49-F238E27FC236}">
                  <a16:creationId xmlns:a16="http://schemas.microsoft.com/office/drawing/2014/main" id="{9260F88F-5187-4F4D-8192-F8E914E7E86F}"/>
                </a:ext>
              </a:extLst>
            </p:cNvPr>
            <p:cNvGrpSpPr/>
            <p:nvPr/>
          </p:nvGrpSpPr>
          <p:grpSpPr>
            <a:xfrm>
              <a:off x="1947406" y="1534602"/>
              <a:ext cx="5264800" cy="4412439"/>
              <a:chOff x="1947406" y="1534602"/>
              <a:chExt cx="5264800" cy="4412439"/>
            </a:xfrm>
          </p:grpSpPr>
          <p:pic>
            <p:nvPicPr>
              <p:cNvPr id="2" name="Picture 1">
                <a:extLst>
                  <a:ext uri="{FF2B5EF4-FFF2-40B4-BE49-F238E27FC236}">
                    <a16:creationId xmlns:a16="http://schemas.microsoft.com/office/drawing/2014/main" id="{29717CE3-BF1B-4523-B888-12F7181EA870}"/>
                  </a:ext>
                </a:extLst>
              </p:cNvPr>
              <p:cNvPicPr>
                <a:picLocks noChangeAspect="1"/>
              </p:cNvPicPr>
              <p:nvPr/>
            </p:nvPicPr>
            <p:blipFill>
              <a:blip r:embed="rId4"/>
              <a:stretch>
                <a:fillRect/>
              </a:stretch>
            </p:blipFill>
            <p:spPr>
              <a:xfrm>
                <a:off x="1947406" y="1534602"/>
                <a:ext cx="5264800" cy="4412439"/>
              </a:xfrm>
              <a:prstGeom prst="rect">
                <a:avLst/>
              </a:prstGeom>
            </p:spPr>
          </p:pic>
          <p:pic>
            <p:nvPicPr>
              <p:cNvPr id="5" name="Picture 4">
                <a:extLst>
                  <a:ext uri="{FF2B5EF4-FFF2-40B4-BE49-F238E27FC236}">
                    <a16:creationId xmlns:a16="http://schemas.microsoft.com/office/drawing/2014/main" id="{582BC5FD-DC36-434C-A14D-49F55E2123FF}"/>
                  </a:ext>
                </a:extLst>
              </p:cNvPr>
              <p:cNvPicPr>
                <a:picLocks noChangeAspect="1"/>
              </p:cNvPicPr>
              <p:nvPr/>
            </p:nvPicPr>
            <p:blipFill>
              <a:blip r:embed="rId5">
                <a:duotone>
                  <a:prstClr val="black"/>
                  <a:schemeClr val="bg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5000"/>
                        </a14:imgEffect>
                      </a14:imgLayer>
                    </a14:imgProps>
                  </a:ext>
                </a:extLst>
              </a:blip>
              <a:stretch>
                <a:fillRect/>
              </a:stretch>
            </p:blipFill>
            <p:spPr>
              <a:xfrm>
                <a:off x="1998933" y="1610121"/>
                <a:ext cx="4050315" cy="3550276"/>
              </a:xfrm>
              <a:prstGeom prst="rect">
                <a:avLst/>
              </a:prstGeom>
              <a:solidFill>
                <a:schemeClr val="bg2"/>
              </a:solidFill>
              <a:ln>
                <a:solidFill>
                  <a:schemeClr val="bg2"/>
                </a:solidFill>
              </a:ln>
            </p:spPr>
          </p:pic>
        </p:grpSp>
        <p:sp>
          <p:nvSpPr>
            <p:cNvPr id="11" name="Speech Bubble: Rectangle 10">
              <a:extLst>
                <a:ext uri="{FF2B5EF4-FFF2-40B4-BE49-F238E27FC236}">
                  <a16:creationId xmlns:a16="http://schemas.microsoft.com/office/drawing/2014/main" id="{D9AACA28-44E4-4CCF-8BA8-886879E0DC0E}"/>
                </a:ext>
              </a:extLst>
            </p:cNvPr>
            <p:cNvSpPr/>
            <p:nvPr/>
          </p:nvSpPr>
          <p:spPr bwMode="auto">
            <a:xfrm>
              <a:off x="5841507" y="2930583"/>
              <a:ext cx="2086252" cy="1174539"/>
            </a:xfrm>
            <a:prstGeom prst="wedgeRectCallout">
              <a:avLst>
                <a:gd name="adj1" fmla="val -103175"/>
                <a:gd name="adj2" fmla="val 52328"/>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1175" dirty="0">
                  <a:solidFill>
                    <a:srgbClr val="FFFFFF"/>
                  </a:solidFill>
                  <a:latin typeface="Segoe UI"/>
                  <a:cs typeface="Segoe UI" pitchFamily="34" charset="0"/>
                </a:rPr>
                <a:t>Confirm the device is connected to Azure Active Directory</a:t>
              </a:r>
            </a:p>
          </p:txBody>
        </p:sp>
      </p:grpSp>
      <p:pic>
        <p:nvPicPr>
          <p:cNvPr id="21" name="Device">
            <a:extLst>
              <a:ext uri="{FF2B5EF4-FFF2-40B4-BE49-F238E27FC236}">
                <a16:creationId xmlns:a16="http://schemas.microsoft.com/office/drawing/2014/main" id="{026DEA45-CB18-4EDD-A242-A0401CF913D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1073" y="1247708"/>
            <a:ext cx="10629320" cy="55305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4928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277DC-E750-493D-ABBF-F623659F2046}"/>
              </a:ext>
            </a:extLst>
          </p:cNvPr>
          <p:cNvPicPr>
            <a:picLocks noChangeAspect="1"/>
          </p:cNvPicPr>
          <p:nvPr/>
        </p:nvPicPr>
        <p:blipFill>
          <a:blip r:embed="rId3"/>
          <a:stretch>
            <a:fillRect/>
          </a:stretch>
        </p:blipFill>
        <p:spPr>
          <a:xfrm>
            <a:off x="2863850" y="2269842"/>
            <a:ext cx="6519964" cy="3576062"/>
          </a:xfrm>
          <a:prstGeom prst="rect">
            <a:avLst/>
          </a:prstGeom>
        </p:spPr>
      </p:pic>
      <p:pic>
        <p:nvPicPr>
          <p:cNvPr id="14" name="Device">
            <a:extLst>
              <a:ext uri="{FF2B5EF4-FFF2-40B4-BE49-F238E27FC236}">
                <a16:creationId xmlns:a16="http://schemas.microsoft.com/office/drawing/2014/main" id="{43A2ACC7-2C20-4D0D-A332-CC101B645A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97930" y="1845728"/>
            <a:ext cx="8785808" cy="45713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3CEB4A11-F771-480B-8167-B54E28070C9C}"/>
              </a:ext>
            </a:extLst>
          </p:cNvPr>
          <p:cNvSpPr>
            <a:spLocks noGrp="1"/>
          </p:cNvSpPr>
          <p:nvPr>
            <p:ph type="title"/>
          </p:nvPr>
        </p:nvSpPr>
        <p:spPr/>
        <p:txBody>
          <a:bodyPr/>
          <a:lstStyle/>
          <a:p>
            <a:r>
              <a:rPr lang="en-US" dirty="0"/>
              <a:t>Activating Windows 10 Business—new device</a:t>
            </a:r>
          </a:p>
        </p:txBody>
      </p:sp>
      <p:pic>
        <p:nvPicPr>
          <p:cNvPr id="16" name="Picture 15">
            <a:extLst>
              <a:ext uri="{FF2B5EF4-FFF2-40B4-BE49-F238E27FC236}">
                <a16:creationId xmlns:a16="http://schemas.microsoft.com/office/drawing/2014/main" id="{7325C5FF-5D35-4911-82E5-EF586C854B66}"/>
              </a:ext>
            </a:extLst>
          </p:cNvPr>
          <p:cNvPicPr>
            <a:picLocks noChangeAspect="1"/>
          </p:cNvPicPr>
          <p:nvPr/>
        </p:nvPicPr>
        <p:blipFill>
          <a:blip r:embed="rId5"/>
          <a:stretch>
            <a:fillRect/>
          </a:stretch>
        </p:blipFill>
        <p:spPr>
          <a:xfrm>
            <a:off x="7113267" y="3081754"/>
            <a:ext cx="3552825" cy="971550"/>
          </a:xfrm>
          <a:prstGeom prst="rect">
            <a:avLst/>
          </a:prstGeom>
          <a:ln w="19050">
            <a:solidFill>
              <a:schemeClr val="accent1"/>
            </a:solidFill>
          </a:ln>
        </p:spPr>
      </p:pic>
      <p:sp>
        <p:nvSpPr>
          <p:cNvPr id="17" name="Rectangle 16">
            <a:extLst>
              <a:ext uri="{FF2B5EF4-FFF2-40B4-BE49-F238E27FC236}">
                <a16:creationId xmlns:a16="http://schemas.microsoft.com/office/drawing/2014/main" id="{D9A476D6-2E9B-4F46-8E7C-F17057EE7756}"/>
              </a:ext>
            </a:extLst>
          </p:cNvPr>
          <p:cNvSpPr/>
          <p:nvPr/>
        </p:nvSpPr>
        <p:spPr bwMode="auto">
          <a:xfrm>
            <a:off x="4145755" y="4749417"/>
            <a:ext cx="1556546" cy="36868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63C821EF-F2AF-4B10-A261-3781B2484899}"/>
              </a:ext>
            </a:extLst>
          </p:cNvPr>
          <p:cNvCxnSpPr/>
          <p:nvPr/>
        </p:nvCxnSpPr>
        <p:spPr>
          <a:xfrm flipV="1">
            <a:off x="4159250" y="3081754"/>
            <a:ext cx="2954017" cy="166169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190346-D5B8-40F7-9D37-2406F856257C}"/>
              </a:ext>
            </a:extLst>
          </p:cNvPr>
          <p:cNvCxnSpPr>
            <a:cxnSpLocks/>
          </p:cNvCxnSpPr>
          <p:nvPr/>
        </p:nvCxnSpPr>
        <p:spPr>
          <a:xfrm flipV="1">
            <a:off x="5702301" y="4080146"/>
            <a:ext cx="4963418" cy="103795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10426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667E1071-93A3-437E-8780-4CBA3DEA40FF}"/>
              </a:ext>
            </a:extLst>
          </p:cNvPr>
          <p:cNvGrpSpPr/>
          <p:nvPr/>
        </p:nvGrpSpPr>
        <p:grpSpPr>
          <a:xfrm>
            <a:off x="1729" y="4982968"/>
            <a:ext cx="12188537" cy="1207174"/>
            <a:chOff x="-1" y="4983408"/>
            <a:chExt cx="12191995" cy="1207516"/>
          </a:xfrm>
        </p:grpSpPr>
        <p:sp>
          <p:nvSpPr>
            <p:cNvPr id="5" name="Rectangle 4">
              <a:extLst>
                <a:ext uri="{FF2B5EF4-FFF2-40B4-BE49-F238E27FC236}">
                  <a16:creationId xmlns:a16="http://schemas.microsoft.com/office/drawing/2014/main" id="{13CABF44-903D-4EF7-97A6-13E5CAC13C8A}"/>
                </a:ext>
              </a:extLst>
            </p:cNvPr>
            <p:cNvSpPr/>
            <p:nvPr/>
          </p:nvSpPr>
          <p:spPr bwMode="auto">
            <a:xfrm>
              <a:off x="-1" y="4983408"/>
              <a:ext cx="12191995" cy="120751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2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 name="TextBox 47">
              <a:extLst>
                <a:ext uri="{FF2B5EF4-FFF2-40B4-BE49-F238E27FC236}">
                  <a16:creationId xmlns:a16="http://schemas.microsoft.com/office/drawing/2014/main" id="{260E78D1-8912-4C8F-BDEA-FBDFE4C774FA}"/>
                </a:ext>
              </a:extLst>
            </p:cNvPr>
            <p:cNvSpPr txBox="1"/>
            <p:nvPr/>
          </p:nvSpPr>
          <p:spPr>
            <a:xfrm>
              <a:off x="317902" y="5266832"/>
              <a:ext cx="2232568" cy="469103"/>
            </a:xfrm>
            <a:prstGeom prst="rect">
              <a:avLst/>
            </a:prstGeom>
            <a:noFill/>
          </p:spPr>
          <p:txBody>
            <a:bodyPr wrap="square" rtlCol="0">
              <a:spAutoFit/>
            </a:bodyPr>
            <a:lstStyle/>
            <a:p>
              <a:pPr defTabSz="914016">
                <a:defRPr/>
              </a:pPr>
              <a:r>
                <a:rPr lang="en-US" sz="1200" dirty="0">
                  <a:solidFill>
                    <a:srgbClr val="0078D4"/>
                  </a:solidFill>
                  <a:latin typeface="Segoe UI Semibold"/>
                </a:rPr>
                <a:t>Caveats of Azure AD Joined Device Deployment Method</a:t>
              </a:r>
            </a:p>
          </p:txBody>
        </p:sp>
        <p:grpSp>
          <p:nvGrpSpPr>
            <p:cNvPr id="101" name="Group 100">
              <a:extLst>
                <a:ext uri="{FF2B5EF4-FFF2-40B4-BE49-F238E27FC236}">
                  <a16:creationId xmlns:a16="http://schemas.microsoft.com/office/drawing/2014/main" id="{3863E421-A294-45BA-9F8A-B4263EF937A6}"/>
                </a:ext>
              </a:extLst>
            </p:cNvPr>
            <p:cNvGrpSpPr/>
            <p:nvPr/>
          </p:nvGrpSpPr>
          <p:grpSpPr>
            <a:xfrm>
              <a:off x="6333379" y="5215109"/>
              <a:ext cx="1646345" cy="600934"/>
              <a:chOff x="6709427" y="5422326"/>
              <a:chExt cx="1646345" cy="600934"/>
            </a:xfrm>
          </p:grpSpPr>
          <p:sp>
            <p:nvSpPr>
              <p:cNvPr id="54" name="TextBox 53">
                <a:extLst>
                  <a:ext uri="{FF2B5EF4-FFF2-40B4-BE49-F238E27FC236}">
                    <a16:creationId xmlns:a16="http://schemas.microsoft.com/office/drawing/2014/main" id="{A987A964-1B4C-492E-9699-2B0077E711E2}"/>
                  </a:ext>
                </a:extLst>
              </p:cNvPr>
              <p:cNvSpPr txBox="1"/>
              <p:nvPr/>
            </p:nvSpPr>
            <p:spPr>
              <a:xfrm>
                <a:off x="7144512" y="5422326"/>
                <a:ext cx="1211260" cy="600934"/>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Some GPOs may not map to Intune</a:t>
                </a:r>
              </a:p>
            </p:txBody>
          </p:sp>
          <p:sp>
            <p:nvSpPr>
              <p:cNvPr id="98" name="gear_3">
                <a:extLst>
                  <a:ext uri="{FF2B5EF4-FFF2-40B4-BE49-F238E27FC236}">
                    <a16:creationId xmlns:a16="http://schemas.microsoft.com/office/drawing/2014/main" id="{E337AE70-B7E9-40F7-B6EA-8FFA04C2E11F}"/>
                  </a:ext>
                </a:extLst>
              </p:cNvPr>
              <p:cNvSpPr>
                <a:spLocks noChangeAspect="1" noEditPoints="1"/>
              </p:cNvSpPr>
              <p:nvPr/>
            </p:nvSpPr>
            <p:spPr bwMode="auto">
              <a:xfrm>
                <a:off x="6709427" y="553112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nvGrpSpPr>
            <p:cNvPr id="102" name="Group 101">
              <a:extLst>
                <a:ext uri="{FF2B5EF4-FFF2-40B4-BE49-F238E27FC236}">
                  <a16:creationId xmlns:a16="http://schemas.microsoft.com/office/drawing/2014/main" id="{A52C587C-3311-43A0-BD1F-6FA88DE3CAB9}"/>
                </a:ext>
              </a:extLst>
            </p:cNvPr>
            <p:cNvGrpSpPr/>
            <p:nvPr/>
          </p:nvGrpSpPr>
          <p:grpSpPr>
            <a:xfrm>
              <a:off x="8206625" y="5198734"/>
              <a:ext cx="1751794" cy="940001"/>
              <a:chOff x="8557078" y="5405951"/>
              <a:chExt cx="1751794" cy="940001"/>
            </a:xfrm>
          </p:grpSpPr>
          <p:sp>
            <p:nvSpPr>
              <p:cNvPr id="55" name="TextBox 54">
                <a:extLst>
                  <a:ext uri="{FF2B5EF4-FFF2-40B4-BE49-F238E27FC236}">
                    <a16:creationId xmlns:a16="http://schemas.microsoft.com/office/drawing/2014/main" id="{490B1B2A-5E76-4423-A9C2-134595336FB0}"/>
                  </a:ext>
                </a:extLst>
              </p:cNvPr>
              <p:cNvSpPr txBox="1"/>
              <p:nvPr/>
            </p:nvSpPr>
            <p:spPr>
              <a:xfrm>
                <a:off x="9002659" y="5405951"/>
                <a:ext cx="1306213" cy="940001"/>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Win 32 apps relying on machine authentication won’t work</a:t>
                </a:r>
              </a:p>
            </p:txBody>
          </p:sp>
          <p:sp>
            <p:nvSpPr>
              <p:cNvPr id="99" name="gear_3">
                <a:extLst>
                  <a:ext uri="{FF2B5EF4-FFF2-40B4-BE49-F238E27FC236}">
                    <a16:creationId xmlns:a16="http://schemas.microsoft.com/office/drawing/2014/main" id="{BF3B4B6F-9C79-4325-8F9D-8BC61AB5D5D6}"/>
                  </a:ext>
                </a:extLst>
              </p:cNvPr>
              <p:cNvSpPr>
                <a:spLocks noChangeAspect="1" noEditPoints="1"/>
              </p:cNvSpPr>
              <p:nvPr/>
            </p:nvSpPr>
            <p:spPr bwMode="auto">
              <a:xfrm>
                <a:off x="8557078"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nvGrpSpPr>
            <p:cNvPr id="103" name="Group 102">
              <a:extLst>
                <a:ext uri="{FF2B5EF4-FFF2-40B4-BE49-F238E27FC236}">
                  <a16:creationId xmlns:a16="http://schemas.microsoft.com/office/drawing/2014/main" id="{8D1F966C-04C4-4C5C-AE65-C7D7287CD831}"/>
                </a:ext>
              </a:extLst>
            </p:cNvPr>
            <p:cNvGrpSpPr/>
            <p:nvPr/>
          </p:nvGrpSpPr>
          <p:grpSpPr>
            <a:xfrm>
              <a:off x="10001312" y="5202199"/>
              <a:ext cx="1760490" cy="755535"/>
              <a:chOff x="10266081" y="5409416"/>
              <a:chExt cx="1760490" cy="755535"/>
            </a:xfrm>
          </p:grpSpPr>
          <p:sp>
            <p:nvSpPr>
              <p:cNvPr id="56" name="TextBox 55">
                <a:extLst>
                  <a:ext uri="{FF2B5EF4-FFF2-40B4-BE49-F238E27FC236}">
                    <a16:creationId xmlns:a16="http://schemas.microsoft.com/office/drawing/2014/main" id="{664BC0B2-E0E0-429B-8812-A485AB845E50}"/>
                  </a:ext>
                </a:extLst>
              </p:cNvPr>
              <p:cNvSpPr txBox="1"/>
              <p:nvPr/>
            </p:nvSpPr>
            <p:spPr>
              <a:xfrm>
                <a:off x="10720358" y="5409416"/>
                <a:ext cx="1306213" cy="755535"/>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Printer path works; AD Printer discovery does not work</a:t>
                </a:r>
              </a:p>
            </p:txBody>
          </p:sp>
          <p:sp>
            <p:nvSpPr>
              <p:cNvPr id="100" name="gear_3">
                <a:extLst>
                  <a:ext uri="{FF2B5EF4-FFF2-40B4-BE49-F238E27FC236}">
                    <a16:creationId xmlns:a16="http://schemas.microsoft.com/office/drawing/2014/main" id="{4D6D553B-58ED-4FA7-AEED-43BCAB69A841}"/>
                  </a:ext>
                </a:extLst>
              </p:cNvPr>
              <p:cNvSpPr>
                <a:spLocks noChangeAspect="1" noEditPoints="1"/>
              </p:cNvSpPr>
              <p:nvPr/>
            </p:nvSpPr>
            <p:spPr bwMode="auto">
              <a:xfrm>
                <a:off x="10266081"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sp>
        <p:nvSpPr>
          <p:cNvPr id="2" name="Title 1">
            <a:extLst>
              <a:ext uri="{FF2B5EF4-FFF2-40B4-BE49-F238E27FC236}">
                <a16:creationId xmlns:a16="http://schemas.microsoft.com/office/drawing/2014/main" id="{C2499D9F-8D58-4BE7-A135-64604918E95F}"/>
              </a:ext>
            </a:extLst>
          </p:cNvPr>
          <p:cNvSpPr>
            <a:spLocks noGrp="1"/>
          </p:cNvSpPr>
          <p:nvPr>
            <p:ph type="title"/>
          </p:nvPr>
        </p:nvSpPr>
        <p:spPr/>
        <p:txBody>
          <a:bodyPr/>
          <a:lstStyle/>
          <a:p>
            <a:r>
              <a:rPr lang="en-US" dirty="0"/>
              <a:t>For Customers with AD - Device Deployment steps for</a:t>
            </a:r>
            <a:br>
              <a:rPr lang="en-US" dirty="0"/>
            </a:br>
            <a:r>
              <a:rPr lang="en-US" dirty="0">
                <a:solidFill>
                  <a:schemeClr val="accent1"/>
                </a:solidFill>
              </a:rPr>
              <a:t>Option A: </a:t>
            </a:r>
            <a:r>
              <a:rPr lang="en-US" dirty="0">
                <a:solidFill>
                  <a:schemeClr val="tx1"/>
                </a:solidFill>
              </a:rPr>
              <a:t>Azure AD joined device (With AAD Connect)</a:t>
            </a:r>
          </a:p>
        </p:txBody>
      </p:sp>
      <p:sp>
        <p:nvSpPr>
          <p:cNvPr id="53" name="TextBox 52">
            <a:extLst>
              <a:ext uri="{FF2B5EF4-FFF2-40B4-BE49-F238E27FC236}">
                <a16:creationId xmlns:a16="http://schemas.microsoft.com/office/drawing/2014/main" id="{BFA7117E-4109-4A41-9D5F-57616830BEC6}"/>
              </a:ext>
            </a:extLst>
          </p:cNvPr>
          <p:cNvSpPr txBox="1"/>
          <p:nvPr/>
        </p:nvSpPr>
        <p:spPr>
          <a:xfrm>
            <a:off x="4569107" y="5193410"/>
            <a:ext cx="1605017" cy="770249"/>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AAD Join creates a new profile; Profile needs to be manually migrated </a:t>
            </a:r>
          </a:p>
        </p:txBody>
      </p:sp>
      <p:sp>
        <p:nvSpPr>
          <p:cNvPr id="94" name="gear_3">
            <a:extLst>
              <a:ext uri="{FF2B5EF4-FFF2-40B4-BE49-F238E27FC236}">
                <a16:creationId xmlns:a16="http://schemas.microsoft.com/office/drawing/2014/main" id="{9EA42A47-D455-4D87-83BD-ED7FF4B6E03E}"/>
              </a:ext>
            </a:extLst>
          </p:cNvPr>
          <p:cNvSpPr>
            <a:spLocks noChangeAspect="1" noEditPoints="1"/>
          </p:cNvSpPr>
          <p:nvPr/>
        </p:nvSpPr>
        <p:spPr bwMode="auto">
          <a:xfrm>
            <a:off x="4169716" y="5314653"/>
            <a:ext cx="370096" cy="373228"/>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sp>
        <p:nvSpPr>
          <p:cNvPr id="57" name="Text Placeholder 5">
            <a:extLst>
              <a:ext uri="{FF2B5EF4-FFF2-40B4-BE49-F238E27FC236}">
                <a16:creationId xmlns:a16="http://schemas.microsoft.com/office/drawing/2014/main" id="{886A0C2F-605B-471D-9FF7-21C21C7E98BC}"/>
              </a:ext>
            </a:extLst>
          </p:cNvPr>
          <p:cNvSpPr txBox="1">
            <a:spLocks/>
          </p:cNvSpPr>
          <p:nvPr/>
        </p:nvSpPr>
        <p:spPr>
          <a:xfrm>
            <a:off x="2447285" y="3968977"/>
            <a:ext cx="1645965" cy="415893"/>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Enable AAD Connect</a:t>
            </a:r>
          </a:p>
          <a:p>
            <a:pPr lvl="1" defTabSz="913841">
              <a:lnSpc>
                <a:spcPct val="90000"/>
              </a:lnSpc>
              <a:spcBef>
                <a:spcPts val="600"/>
              </a:spcBef>
              <a:defRPr/>
            </a:pPr>
            <a:r>
              <a:rPr lang="en-US" sz="1200" dirty="0">
                <a:solidFill>
                  <a:srgbClr val="2F2F2F"/>
                </a:solidFill>
                <a:latin typeface="Segoe UI"/>
              </a:rPr>
              <a:t>Synchronize identities</a:t>
            </a:r>
          </a:p>
        </p:txBody>
      </p:sp>
      <p:sp>
        <p:nvSpPr>
          <p:cNvPr id="58" name="Text Placeholder 5">
            <a:extLst>
              <a:ext uri="{FF2B5EF4-FFF2-40B4-BE49-F238E27FC236}">
                <a16:creationId xmlns:a16="http://schemas.microsoft.com/office/drawing/2014/main" id="{7E525BE5-94C5-46F4-B30B-5B1D5759F009}"/>
              </a:ext>
            </a:extLst>
          </p:cNvPr>
          <p:cNvSpPr txBox="1">
            <a:spLocks/>
          </p:cNvSpPr>
          <p:nvPr/>
        </p:nvSpPr>
        <p:spPr>
          <a:xfrm>
            <a:off x="4427196" y="3968977"/>
            <a:ext cx="1953638" cy="585379"/>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Join device to Azure AD </a:t>
            </a:r>
          </a:p>
          <a:p>
            <a:pPr lvl="1" defTabSz="913841">
              <a:lnSpc>
                <a:spcPct val="90000"/>
              </a:lnSpc>
              <a:spcBef>
                <a:spcPts val="600"/>
              </a:spcBef>
              <a:defRPr/>
            </a:pPr>
            <a:r>
              <a:rPr lang="en-US" sz="1200" dirty="0">
                <a:solidFill>
                  <a:srgbClr val="2F2F2F"/>
                </a:solidFill>
                <a:latin typeface="Segoe UI"/>
              </a:rPr>
              <a:t>Sign in and verify Microsoft 365 Business credentials</a:t>
            </a:r>
          </a:p>
        </p:txBody>
      </p:sp>
      <p:sp>
        <p:nvSpPr>
          <p:cNvPr id="59" name="Text Placeholder 5">
            <a:extLst>
              <a:ext uri="{FF2B5EF4-FFF2-40B4-BE49-F238E27FC236}">
                <a16:creationId xmlns:a16="http://schemas.microsoft.com/office/drawing/2014/main" id="{6FCEAEF5-A291-4EDA-B6F9-AB5D41015D58}"/>
              </a:ext>
            </a:extLst>
          </p:cNvPr>
          <p:cNvSpPr txBox="1">
            <a:spLocks/>
          </p:cNvSpPr>
          <p:nvPr/>
        </p:nvSpPr>
        <p:spPr>
          <a:xfrm>
            <a:off x="6768274" y="3968978"/>
            <a:ext cx="1641785" cy="664797"/>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Run MMAT Tool </a:t>
            </a:r>
            <a:r>
              <a:rPr lang="en-US" sz="1200" b="0" dirty="0">
                <a:solidFill>
                  <a:srgbClr val="2F2F2F"/>
                </a:solidFill>
                <a:latin typeface="Segoe UI"/>
              </a:rPr>
              <a:t>to get Configuration Service Providers (CSPs) for existing GPOs</a:t>
            </a:r>
          </a:p>
        </p:txBody>
      </p:sp>
      <p:sp>
        <p:nvSpPr>
          <p:cNvPr id="60" name="Text Placeholder 5">
            <a:extLst>
              <a:ext uri="{FF2B5EF4-FFF2-40B4-BE49-F238E27FC236}">
                <a16:creationId xmlns:a16="http://schemas.microsoft.com/office/drawing/2014/main" id="{45613A5F-0F53-431B-AC26-9281BCD06946}"/>
              </a:ext>
            </a:extLst>
          </p:cNvPr>
          <p:cNvSpPr txBox="1">
            <a:spLocks/>
          </p:cNvSpPr>
          <p:nvPr/>
        </p:nvSpPr>
        <p:spPr>
          <a:xfrm>
            <a:off x="438779" y="3968977"/>
            <a:ext cx="1645964" cy="585379"/>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Upgrade to Win 10 Pro</a:t>
            </a:r>
          </a:p>
          <a:p>
            <a:pPr lvl="1" defTabSz="913841">
              <a:lnSpc>
                <a:spcPct val="90000"/>
              </a:lnSpc>
              <a:spcBef>
                <a:spcPts val="600"/>
              </a:spcBef>
              <a:defRPr/>
            </a:pPr>
            <a:r>
              <a:rPr lang="en-US" sz="1200" dirty="0">
                <a:solidFill>
                  <a:srgbClr val="2F2F2F"/>
                </a:solidFill>
                <a:latin typeface="Segoe UI"/>
              </a:rPr>
              <a:t>Upgrade OD to Win 10 Pro creators update</a:t>
            </a:r>
          </a:p>
        </p:txBody>
      </p:sp>
      <p:sp>
        <p:nvSpPr>
          <p:cNvPr id="61" name="Text Placeholder 5">
            <a:extLst>
              <a:ext uri="{FF2B5EF4-FFF2-40B4-BE49-F238E27FC236}">
                <a16:creationId xmlns:a16="http://schemas.microsoft.com/office/drawing/2014/main" id="{50289B23-3C1B-46AA-9783-0A7855330B2A}"/>
              </a:ext>
            </a:extLst>
          </p:cNvPr>
          <p:cNvSpPr txBox="1">
            <a:spLocks/>
          </p:cNvSpPr>
          <p:nvPr/>
        </p:nvSpPr>
        <p:spPr>
          <a:xfrm>
            <a:off x="8985202" y="3968976"/>
            <a:ext cx="2589655" cy="470898"/>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sz="1200" dirty="0">
                <a:solidFill>
                  <a:srgbClr val="2D78D7"/>
                </a:solidFill>
                <a:latin typeface="Segoe UI Semibold"/>
              </a:rPr>
              <a:t>Devices can access local resources</a:t>
            </a:r>
            <a:r>
              <a:rPr lang="en-US" sz="1100" dirty="0">
                <a:solidFill>
                  <a:srgbClr val="1A1A1A"/>
                </a:solidFill>
                <a:latin typeface="Segoe UI" panose="020B0502040204020203" pitchFamily="34" charset="0"/>
                <a:cs typeface="Segoe UI" panose="020B0502040204020203" pitchFamily="34" charset="0"/>
              </a:rPr>
              <a:t> </a:t>
            </a:r>
            <a:r>
              <a:rPr lang="en-US" sz="1100" b="0" dirty="0">
                <a:solidFill>
                  <a:srgbClr val="1A1A1A"/>
                </a:solidFill>
                <a:latin typeface="Segoe UI" panose="020B0502040204020203" pitchFamily="34" charset="0"/>
                <a:cs typeface="Segoe UI" panose="020B0502040204020203" pitchFamily="34" charset="0"/>
              </a:rPr>
              <a:t>like LOB apps, file shares, printers when Azure AD Connect is enabled</a:t>
            </a:r>
          </a:p>
        </p:txBody>
      </p:sp>
      <p:grpSp>
        <p:nvGrpSpPr>
          <p:cNvPr id="74" name="Group 73">
            <a:extLst>
              <a:ext uri="{FF2B5EF4-FFF2-40B4-BE49-F238E27FC236}">
                <a16:creationId xmlns:a16="http://schemas.microsoft.com/office/drawing/2014/main" id="{717F89EF-8F7D-469A-B497-30C483CFEEB1}"/>
              </a:ext>
            </a:extLst>
          </p:cNvPr>
          <p:cNvGrpSpPr/>
          <p:nvPr/>
        </p:nvGrpSpPr>
        <p:grpSpPr>
          <a:xfrm>
            <a:off x="387280" y="2098855"/>
            <a:ext cx="1390956" cy="415714"/>
            <a:chOff x="588263" y="2449687"/>
            <a:chExt cx="1391352" cy="415832"/>
          </a:xfrm>
        </p:grpSpPr>
        <p:sp>
          <p:nvSpPr>
            <p:cNvPr id="95" name="TextBox 94">
              <a:extLst>
                <a:ext uri="{FF2B5EF4-FFF2-40B4-BE49-F238E27FC236}">
                  <a16:creationId xmlns:a16="http://schemas.microsoft.com/office/drawing/2014/main" id="{672F57D6-E88E-4BAB-A4E1-4FA90EDDA9D9}"/>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1</a:t>
              </a:r>
            </a:p>
          </p:txBody>
        </p:sp>
        <p:cxnSp>
          <p:nvCxnSpPr>
            <p:cNvPr id="96" name="Straight Connector 95">
              <a:extLst>
                <a:ext uri="{FF2B5EF4-FFF2-40B4-BE49-F238E27FC236}">
                  <a16:creationId xmlns:a16="http://schemas.microsoft.com/office/drawing/2014/main" id="{12B4F8C3-891F-4340-83B6-CDB43007CD04}"/>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3AE1F3A-73BD-42E0-9CF9-BB630BBDE298}"/>
              </a:ext>
            </a:extLst>
          </p:cNvPr>
          <p:cNvGrpSpPr/>
          <p:nvPr/>
        </p:nvGrpSpPr>
        <p:grpSpPr>
          <a:xfrm>
            <a:off x="2418705" y="2098855"/>
            <a:ext cx="1390956" cy="415714"/>
            <a:chOff x="588263" y="2449687"/>
            <a:chExt cx="1391352" cy="415832"/>
          </a:xfrm>
        </p:grpSpPr>
        <p:sp>
          <p:nvSpPr>
            <p:cNvPr id="104" name="TextBox 103">
              <a:extLst>
                <a:ext uri="{FF2B5EF4-FFF2-40B4-BE49-F238E27FC236}">
                  <a16:creationId xmlns:a16="http://schemas.microsoft.com/office/drawing/2014/main" id="{98488E1F-4E5F-4ED7-A26E-1ACB86C06A2B}"/>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2</a:t>
              </a:r>
            </a:p>
          </p:txBody>
        </p:sp>
        <p:cxnSp>
          <p:nvCxnSpPr>
            <p:cNvPr id="107" name="Straight Connector 106">
              <a:extLst>
                <a:ext uri="{FF2B5EF4-FFF2-40B4-BE49-F238E27FC236}">
                  <a16:creationId xmlns:a16="http://schemas.microsoft.com/office/drawing/2014/main" id="{1C722A23-21EF-4F37-B25A-96316AC4110E}"/>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840A8EF4-0C48-4FEB-8338-15417BACCE2B}"/>
              </a:ext>
            </a:extLst>
          </p:cNvPr>
          <p:cNvGrpSpPr/>
          <p:nvPr/>
        </p:nvGrpSpPr>
        <p:grpSpPr>
          <a:xfrm>
            <a:off x="4370890" y="2098855"/>
            <a:ext cx="1390956" cy="415714"/>
            <a:chOff x="588263" y="2449687"/>
            <a:chExt cx="1391352" cy="415832"/>
          </a:xfrm>
        </p:grpSpPr>
        <p:sp>
          <p:nvSpPr>
            <p:cNvPr id="109" name="TextBox 108">
              <a:extLst>
                <a:ext uri="{FF2B5EF4-FFF2-40B4-BE49-F238E27FC236}">
                  <a16:creationId xmlns:a16="http://schemas.microsoft.com/office/drawing/2014/main" id="{F3F024DA-FCD3-4F29-B9B2-1D124E288E6D}"/>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3</a:t>
              </a:r>
            </a:p>
          </p:txBody>
        </p:sp>
        <p:cxnSp>
          <p:nvCxnSpPr>
            <p:cNvPr id="110" name="Straight Connector 109">
              <a:extLst>
                <a:ext uri="{FF2B5EF4-FFF2-40B4-BE49-F238E27FC236}">
                  <a16:creationId xmlns:a16="http://schemas.microsoft.com/office/drawing/2014/main" id="{F57202F2-4A30-4935-B135-BF614F72039B}"/>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FE08936F-98A6-4DF6-895D-9561E1412D94}"/>
              </a:ext>
            </a:extLst>
          </p:cNvPr>
          <p:cNvGrpSpPr/>
          <p:nvPr/>
        </p:nvGrpSpPr>
        <p:grpSpPr>
          <a:xfrm>
            <a:off x="6481555" y="2098855"/>
            <a:ext cx="1866570" cy="415714"/>
            <a:chOff x="350389" y="2449687"/>
            <a:chExt cx="1867100" cy="415832"/>
          </a:xfrm>
        </p:grpSpPr>
        <p:sp>
          <p:nvSpPr>
            <p:cNvPr id="112" name="TextBox 111">
              <a:extLst>
                <a:ext uri="{FF2B5EF4-FFF2-40B4-BE49-F238E27FC236}">
                  <a16:creationId xmlns:a16="http://schemas.microsoft.com/office/drawing/2014/main" id="{CD70C774-9719-49B6-8ABB-3EA3FA2A5F49}"/>
                </a:ext>
              </a:extLst>
            </p:cNvPr>
            <p:cNvSpPr txBox="1"/>
            <p:nvPr/>
          </p:nvSpPr>
          <p:spPr>
            <a:xfrm>
              <a:off x="350389" y="2449687"/>
              <a:ext cx="1867100"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4 (optional)</a:t>
              </a:r>
            </a:p>
          </p:txBody>
        </p:sp>
        <p:cxnSp>
          <p:nvCxnSpPr>
            <p:cNvPr id="113" name="Straight Connector 112">
              <a:extLst>
                <a:ext uri="{FF2B5EF4-FFF2-40B4-BE49-F238E27FC236}">
                  <a16:creationId xmlns:a16="http://schemas.microsoft.com/office/drawing/2014/main" id="{98B4BBFC-09D5-4B1F-9E45-9D1601F06B3E}"/>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17" name="Picture 116">
            <a:extLst>
              <a:ext uri="{FF2B5EF4-FFF2-40B4-BE49-F238E27FC236}">
                <a16:creationId xmlns:a16="http://schemas.microsoft.com/office/drawing/2014/main" id="{4F636D82-C8AD-4B27-951F-0E4CCD245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759" y="2900368"/>
            <a:ext cx="547221" cy="547221"/>
          </a:xfrm>
          <a:prstGeom prst="rect">
            <a:avLst/>
          </a:prstGeom>
          <a:ln w="28575">
            <a:noFill/>
          </a:ln>
        </p:spPr>
      </p:pic>
      <p:cxnSp>
        <p:nvCxnSpPr>
          <p:cNvPr id="118" name="Straight Connector 117">
            <a:extLst>
              <a:ext uri="{FF2B5EF4-FFF2-40B4-BE49-F238E27FC236}">
                <a16:creationId xmlns:a16="http://schemas.microsoft.com/office/drawing/2014/main" id="{6D70DCF2-AAE4-4183-A18D-541008285B5D}"/>
              </a:ext>
            </a:extLst>
          </p:cNvPr>
          <p:cNvCxnSpPr>
            <a:cxnSpLocks/>
          </p:cNvCxnSpPr>
          <p:nvPr/>
        </p:nvCxnSpPr>
        <p:spPr>
          <a:xfrm>
            <a:off x="8662756" y="2514570"/>
            <a:ext cx="0" cy="2113140"/>
          </a:xfrm>
          <a:prstGeom prst="line">
            <a:avLst/>
          </a:prstGeom>
          <a:ln w="19050">
            <a:solidFill>
              <a:schemeClr val="bg2">
                <a:lumMod val="90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695C496E-4B77-46DF-A7C2-456FB61A438C}"/>
              </a:ext>
            </a:extLst>
          </p:cNvPr>
          <p:cNvGrpSpPr/>
          <p:nvPr/>
        </p:nvGrpSpPr>
        <p:grpSpPr>
          <a:xfrm>
            <a:off x="553204" y="2824419"/>
            <a:ext cx="1070634" cy="777238"/>
            <a:chOff x="769540" y="3825721"/>
            <a:chExt cx="708044" cy="514012"/>
          </a:xfrm>
        </p:grpSpPr>
        <p:sp>
          <p:nvSpPr>
            <p:cNvPr id="120" name="Freeform 5">
              <a:extLst>
                <a:ext uri="{FF2B5EF4-FFF2-40B4-BE49-F238E27FC236}">
                  <a16:creationId xmlns:a16="http://schemas.microsoft.com/office/drawing/2014/main" id="{F07A30D6-6165-4BF2-B95D-366F6D6EECB2}"/>
                </a:ext>
              </a:extLst>
            </p:cNvPr>
            <p:cNvSpPr>
              <a:spLocks/>
            </p:cNvSpPr>
            <p:nvPr/>
          </p:nvSpPr>
          <p:spPr bwMode="auto">
            <a:xfrm>
              <a:off x="806639" y="3825721"/>
              <a:ext cx="657865" cy="514012"/>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371">
                <a:solidFill>
                  <a:srgbClr val="282828"/>
                </a:solidFill>
                <a:latin typeface="Segoe UI"/>
              </a:endParaRPr>
            </a:p>
          </p:txBody>
        </p:sp>
        <p:sp>
          <p:nvSpPr>
            <p:cNvPr id="121" name="Rectangle 120">
              <a:extLst>
                <a:ext uri="{FF2B5EF4-FFF2-40B4-BE49-F238E27FC236}">
                  <a16:creationId xmlns:a16="http://schemas.microsoft.com/office/drawing/2014/main" id="{C2D29414-4314-4948-A715-6053E3A8B81A}"/>
                </a:ext>
              </a:extLst>
            </p:cNvPr>
            <p:cNvSpPr/>
            <p:nvPr/>
          </p:nvSpPr>
          <p:spPr>
            <a:xfrm>
              <a:off x="769540" y="3927603"/>
              <a:ext cx="708044" cy="203429"/>
            </a:xfrm>
            <a:prstGeom prst="rect">
              <a:avLst/>
            </a:prstGeom>
          </p:spPr>
          <p:txBody>
            <a:bodyPr wrap="square">
              <a:spAutoFit/>
            </a:bodyPr>
            <a:lstStyle/>
            <a:p>
              <a:pPr algn="ctr" defTabSz="932205">
                <a:defRPr/>
              </a:pPr>
              <a:r>
                <a:rPr lang="en-US" sz="1371" dirty="0">
                  <a:solidFill>
                    <a:srgbClr val="FFFFFF"/>
                  </a:solidFill>
                  <a:latin typeface="Segoe UI Semibold"/>
                </a:rPr>
                <a:t>10 Pro</a:t>
              </a:r>
            </a:p>
          </p:txBody>
        </p:sp>
      </p:grpSp>
      <p:grpSp>
        <p:nvGrpSpPr>
          <p:cNvPr id="122" name="Group 4">
            <a:extLst>
              <a:ext uri="{FF2B5EF4-FFF2-40B4-BE49-F238E27FC236}">
                <a16:creationId xmlns:a16="http://schemas.microsoft.com/office/drawing/2014/main" id="{F9B89C87-0713-452D-ACF4-06E5E4618F0C}"/>
              </a:ext>
            </a:extLst>
          </p:cNvPr>
          <p:cNvGrpSpPr>
            <a:grpSpLocks noChangeAspect="1"/>
          </p:cNvGrpSpPr>
          <p:nvPr/>
        </p:nvGrpSpPr>
        <p:grpSpPr bwMode="auto">
          <a:xfrm>
            <a:off x="7140879" y="2848589"/>
            <a:ext cx="549290" cy="598999"/>
            <a:chOff x="4425" y="1830"/>
            <a:chExt cx="221" cy="241"/>
          </a:xfrm>
        </p:grpSpPr>
        <p:sp>
          <p:nvSpPr>
            <p:cNvPr id="123" name="Freeform 5">
              <a:extLst>
                <a:ext uri="{FF2B5EF4-FFF2-40B4-BE49-F238E27FC236}">
                  <a16:creationId xmlns:a16="http://schemas.microsoft.com/office/drawing/2014/main" id="{B585B166-1ACF-4D89-B144-A1743317B6E6}"/>
                </a:ext>
              </a:extLst>
            </p:cNvPr>
            <p:cNvSpPr>
              <a:spLocks/>
            </p:cNvSpPr>
            <p:nvPr/>
          </p:nvSpPr>
          <p:spPr bwMode="auto">
            <a:xfrm>
              <a:off x="4562" y="1939"/>
              <a:ext cx="67" cy="66"/>
            </a:xfrm>
            <a:custGeom>
              <a:avLst/>
              <a:gdLst>
                <a:gd name="T0" fmla="*/ 4 w 108"/>
                <a:gd name="T1" fmla="*/ 33 h 107"/>
                <a:gd name="T2" fmla="*/ 4 w 108"/>
                <a:gd name="T3" fmla="*/ 33 h 107"/>
                <a:gd name="T4" fmla="*/ 0 w 108"/>
                <a:gd name="T5" fmla="*/ 54 h 107"/>
                <a:gd name="T6" fmla="*/ 4 w 108"/>
                <a:gd name="T7" fmla="*/ 75 h 107"/>
                <a:gd name="T8" fmla="*/ 16 w 108"/>
                <a:gd name="T9" fmla="*/ 93 h 107"/>
                <a:gd name="T10" fmla="*/ 33 w 108"/>
                <a:gd name="T11" fmla="*/ 104 h 107"/>
                <a:gd name="T12" fmla="*/ 42 w 108"/>
                <a:gd name="T13" fmla="*/ 107 h 107"/>
                <a:gd name="T14" fmla="*/ 66 w 108"/>
                <a:gd name="T15" fmla="*/ 107 h 107"/>
                <a:gd name="T16" fmla="*/ 75 w 108"/>
                <a:gd name="T17" fmla="*/ 104 h 107"/>
                <a:gd name="T18" fmla="*/ 92 w 108"/>
                <a:gd name="T19" fmla="*/ 93 h 107"/>
                <a:gd name="T20" fmla="*/ 104 w 108"/>
                <a:gd name="T21" fmla="*/ 75 h 107"/>
                <a:gd name="T22" fmla="*/ 108 w 108"/>
                <a:gd name="T23" fmla="*/ 54 h 107"/>
                <a:gd name="T24" fmla="*/ 104 w 108"/>
                <a:gd name="T25" fmla="*/ 33 h 107"/>
                <a:gd name="T26" fmla="*/ 92 w 108"/>
                <a:gd name="T27" fmla="*/ 16 h 107"/>
                <a:gd name="T28" fmla="*/ 75 w 108"/>
                <a:gd name="T29" fmla="*/ 5 h 107"/>
                <a:gd name="T30" fmla="*/ 54 w 108"/>
                <a:gd name="T31" fmla="*/ 0 h 107"/>
                <a:gd name="T32" fmla="*/ 33 w 108"/>
                <a:gd name="T33" fmla="*/ 5 h 107"/>
                <a:gd name="T34" fmla="*/ 16 w 108"/>
                <a:gd name="T35" fmla="*/ 16 h 107"/>
                <a:gd name="T36" fmla="*/ 4 w 108"/>
                <a:gd name="T3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07">
                  <a:moveTo>
                    <a:pt x="4" y="33"/>
                  </a:moveTo>
                  <a:lnTo>
                    <a:pt x="4" y="33"/>
                  </a:lnTo>
                  <a:cubicBezTo>
                    <a:pt x="1" y="40"/>
                    <a:pt x="0" y="47"/>
                    <a:pt x="0" y="54"/>
                  </a:cubicBezTo>
                  <a:cubicBezTo>
                    <a:pt x="0" y="62"/>
                    <a:pt x="1" y="69"/>
                    <a:pt x="4" y="75"/>
                  </a:cubicBezTo>
                  <a:cubicBezTo>
                    <a:pt x="7" y="82"/>
                    <a:pt x="11" y="88"/>
                    <a:pt x="16" y="93"/>
                  </a:cubicBezTo>
                  <a:cubicBezTo>
                    <a:pt x="21" y="97"/>
                    <a:pt x="27" y="101"/>
                    <a:pt x="33" y="104"/>
                  </a:cubicBezTo>
                  <a:cubicBezTo>
                    <a:pt x="36" y="105"/>
                    <a:pt x="39" y="106"/>
                    <a:pt x="42" y="107"/>
                  </a:cubicBezTo>
                  <a:lnTo>
                    <a:pt x="66" y="107"/>
                  </a:lnTo>
                  <a:cubicBezTo>
                    <a:pt x="69" y="106"/>
                    <a:pt x="72" y="105"/>
                    <a:pt x="75" y="104"/>
                  </a:cubicBezTo>
                  <a:cubicBezTo>
                    <a:pt x="82" y="101"/>
                    <a:pt x="87" y="97"/>
                    <a:pt x="92" y="93"/>
                  </a:cubicBezTo>
                  <a:cubicBezTo>
                    <a:pt x="97" y="88"/>
                    <a:pt x="101" y="82"/>
                    <a:pt x="104" y="75"/>
                  </a:cubicBezTo>
                  <a:cubicBezTo>
                    <a:pt x="107" y="69"/>
                    <a:pt x="108" y="62"/>
                    <a:pt x="108" y="54"/>
                  </a:cubicBezTo>
                  <a:cubicBezTo>
                    <a:pt x="108" y="47"/>
                    <a:pt x="107" y="40"/>
                    <a:pt x="104" y="33"/>
                  </a:cubicBezTo>
                  <a:cubicBezTo>
                    <a:pt x="101" y="27"/>
                    <a:pt x="97" y="21"/>
                    <a:pt x="92" y="16"/>
                  </a:cubicBezTo>
                  <a:cubicBezTo>
                    <a:pt x="87" y="11"/>
                    <a:pt x="82" y="7"/>
                    <a:pt x="75" y="5"/>
                  </a:cubicBezTo>
                  <a:cubicBezTo>
                    <a:pt x="68" y="2"/>
                    <a:pt x="61" y="0"/>
                    <a:pt x="54" y="0"/>
                  </a:cubicBezTo>
                  <a:cubicBezTo>
                    <a:pt x="47" y="0"/>
                    <a:pt x="40" y="2"/>
                    <a:pt x="33" y="5"/>
                  </a:cubicBezTo>
                  <a:cubicBezTo>
                    <a:pt x="27" y="7"/>
                    <a:pt x="21" y="11"/>
                    <a:pt x="16" y="16"/>
                  </a:cubicBezTo>
                  <a:cubicBezTo>
                    <a:pt x="11" y="21"/>
                    <a:pt x="7" y="27"/>
                    <a:pt x="4" y="33"/>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24" name="Freeform 6">
              <a:extLst>
                <a:ext uri="{FF2B5EF4-FFF2-40B4-BE49-F238E27FC236}">
                  <a16:creationId xmlns:a16="http://schemas.microsoft.com/office/drawing/2014/main" id="{3BD83EAD-3E87-4681-8B76-27D7F996B04E}"/>
                </a:ext>
              </a:extLst>
            </p:cNvPr>
            <p:cNvSpPr>
              <a:spLocks/>
            </p:cNvSpPr>
            <p:nvPr/>
          </p:nvSpPr>
          <p:spPr bwMode="auto">
            <a:xfrm>
              <a:off x="4545" y="2023"/>
              <a:ext cx="101" cy="48"/>
            </a:xfrm>
            <a:custGeom>
              <a:avLst/>
              <a:gdLst>
                <a:gd name="T0" fmla="*/ 156 w 162"/>
                <a:gd name="T1" fmla="*/ 49 h 76"/>
                <a:gd name="T2" fmla="*/ 156 w 162"/>
                <a:gd name="T3" fmla="*/ 49 h 76"/>
                <a:gd name="T4" fmla="*/ 139 w 162"/>
                <a:gd name="T5" fmla="*/ 23 h 76"/>
                <a:gd name="T6" fmla="*/ 113 w 162"/>
                <a:gd name="T7" fmla="*/ 6 h 76"/>
                <a:gd name="T8" fmla="*/ 81 w 162"/>
                <a:gd name="T9" fmla="*/ 0 h 76"/>
                <a:gd name="T10" fmla="*/ 49 w 162"/>
                <a:gd name="T11" fmla="*/ 6 h 76"/>
                <a:gd name="T12" fmla="*/ 23 w 162"/>
                <a:gd name="T13" fmla="*/ 23 h 76"/>
                <a:gd name="T14" fmla="*/ 6 w 162"/>
                <a:gd name="T15" fmla="*/ 49 h 76"/>
                <a:gd name="T16" fmla="*/ 0 w 162"/>
                <a:gd name="T17" fmla="*/ 76 h 76"/>
                <a:gd name="T18" fmla="*/ 162 w 162"/>
                <a:gd name="T19" fmla="*/ 76 h 76"/>
                <a:gd name="T20" fmla="*/ 156 w 162"/>
                <a:gd name="T21"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6">
                  <a:moveTo>
                    <a:pt x="156" y="49"/>
                  </a:moveTo>
                  <a:lnTo>
                    <a:pt x="156" y="49"/>
                  </a:lnTo>
                  <a:cubicBezTo>
                    <a:pt x="152" y="39"/>
                    <a:pt x="146" y="30"/>
                    <a:pt x="139" y="23"/>
                  </a:cubicBezTo>
                  <a:cubicBezTo>
                    <a:pt x="132" y="16"/>
                    <a:pt x="123" y="10"/>
                    <a:pt x="113" y="6"/>
                  </a:cubicBezTo>
                  <a:cubicBezTo>
                    <a:pt x="103" y="2"/>
                    <a:pt x="93" y="0"/>
                    <a:pt x="81" y="0"/>
                  </a:cubicBezTo>
                  <a:cubicBezTo>
                    <a:pt x="70" y="0"/>
                    <a:pt x="59" y="2"/>
                    <a:pt x="49" y="6"/>
                  </a:cubicBezTo>
                  <a:cubicBezTo>
                    <a:pt x="39" y="10"/>
                    <a:pt x="31" y="16"/>
                    <a:pt x="23" y="23"/>
                  </a:cubicBezTo>
                  <a:cubicBezTo>
                    <a:pt x="16" y="30"/>
                    <a:pt x="10" y="39"/>
                    <a:pt x="6" y="49"/>
                  </a:cubicBezTo>
                  <a:cubicBezTo>
                    <a:pt x="3" y="57"/>
                    <a:pt x="1" y="67"/>
                    <a:pt x="0" y="76"/>
                  </a:cubicBezTo>
                  <a:lnTo>
                    <a:pt x="162" y="76"/>
                  </a:lnTo>
                  <a:cubicBezTo>
                    <a:pt x="162" y="66"/>
                    <a:pt x="160" y="57"/>
                    <a:pt x="156" y="49"/>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25" name="Freeform 7">
              <a:extLst>
                <a:ext uri="{FF2B5EF4-FFF2-40B4-BE49-F238E27FC236}">
                  <a16:creationId xmlns:a16="http://schemas.microsoft.com/office/drawing/2014/main" id="{311866E2-7DA6-481B-A478-49AC251DBCBB}"/>
                </a:ext>
              </a:extLst>
            </p:cNvPr>
            <p:cNvSpPr>
              <a:spLocks/>
            </p:cNvSpPr>
            <p:nvPr/>
          </p:nvSpPr>
          <p:spPr bwMode="auto">
            <a:xfrm>
              <a:off x="4425" y="1833"/>
              <a:ext cx="49" cy="225"/>
            </a:xfrm>
            <a:custGeom>
              <a:avLst/>
              <a:gdLst>
                <a:gd name="T0" fmla="*/ 80 w 80"/>
                <a:gd name="T1" fmla="*/ 80 h 363"/>
                <a:gd name="T2" fmla="*/ 80 w 80"/>
                <a:gd name="T3" fmla="*/ 80 h 363"/>
                <a:gd name="T4" fmla="*/ 0 w 80"/>
                <a:gd name="T5" fmla="*/ 0 h 363"/>
                <a:gd name="T6" fmla="*/ 0 w 80"/>
                <a:gd name="T7" fmla="*/ 310 h 363"/>
                <a:gd name="T8" fmla="*/ 53 w 80"/>
                <a:gd name="T9" fmla="*/ 363 h 363"/>
                <a:gd name="T10" fmla="*/ 53 w 80"/>
                <a:gd name="T11" fmla="*/ 283 h 363"/>
                <a:gd name="T12" fmla="*/ 57 w 80"/>
                <a:gd name="T13" fmla="*/ 267 h 363"/>
                <a:gd name="T14" fmla="*/ 66 w 80"/>
                <a:gd name="T15" fmla="*/ 256 h 363"/>
                <a:gd name="T16" fmla="*/ 75 w 80"/>
                <a:gd name="T17" fmla="*/ 247 h 363"/>
                <a:gd name="T18" fmla="*/ 80 w 80"/>
                <a:gd name="T19" fmla="*/ 240 h 363"/>
                <a:gd name="T20" fmla="*/ 80 w 80"/>
                <a:gd name="T21" fmla="*/ 8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363">
                  <a:moveTo>
                    <a:pt x="80" y="80"/>
                  </a:moveTo>
                  <a:lnTo>
                    <a:pt x="80" y="80"/>
                  </a:lnTo>
                  <a:lnTo>
                    <a:pt x="0" y="0"/>
                  </a:lnTo>
                  <a:lnTo>
                    <a:pt x="0" y="310"/>
                  </a:lnTo>
                  <a:lnTo>
                    <a:pt x="53" y="363"/>
                  </a:lnTo>
                  <a:lnTo>
                    <a:pt x="53" y="283"/>
                  </a:lnTo>
                  <a:cubicBezTo>
                    <a:pt x="53" y="277"/>
                    <a:pt x="54" y="272"/>
                    <a:pt x="57" y="267"/>
                  </a:cubicBezTo>
                  <a:cubicBezTo>
                    <a:pt x="60" y="263"/>
                    <a:pt x="63" y="259"/>
                    <a:pt x="66" y="256"/>
                  </a:cubicBezTo>
                  <a:cubicBezTo>
                    <a:pt x="70" y="253"/>
                    <a:pt x="73" y="250"/>
                    <a:pt x="75" y="247"/>
                  </a:cubicBezTo>
                  <a:cubicBezTo>
                    <a:pt x="78" y="245"/>
                    <a:pt x="80" y="243"/>
                    <a:pt x="80" y="240"/>
                  </a:cubicBezTo>
                  <a:lnTo>
                    <a:pt x="80" y="80"/>
                  </a:ln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26" name="Freeform 8">
              <a:extLst>
                <a:ext uri="{FF2B5EF4-FFF2-40B4-BE49-F238E27FC236}">
                  <a16:creationId xmlns:a16="http://schemas.microsoft.com/office/drawing/2014/main" id="{D22EE29C-56C5-4376-B3DA-4D1205DE6FBA}"/>
                </a:ext>
              </a:extLst>
            </p:cNvPr>
            <p:cNvSpPr>
              <a:spLocks/>
            </p:cNvSpPr>
            <p:nvPr/>
          </p:nvSpPr>
          <p:spPr bwMode="auto">
            <a:xfrm>
              <a:off x="4445" y="1830"/>
              <a:ext cx="129" cy="198"/>
            </a:xfrm>
            <a:custGeom>
              <a:avLst/>
              <a:gdLst>
                <a:gd name="T0" fmla="*/ 163 w 208"/>
                <a:gd name="T1" fmla="*/ 266 h 320"/>
                <a:gd name="T2" fmla="*/ 163 w 208"/>
                <a:gd name="T3" fmla="*/ 266 h 320"/>
                <a:gd name="T4" fmla="*/ 154 w 208"/>
                <a:gd name="T5" fmla="*/ 227 h 320"/>
                <a:gd name="T6" fmla="*/ 158 w 208"/>
                <a:gd name="T7" fmla="*/ 200 h 320"/>
                <a:gd name="T8" fmla="*/ 169 w 208"/>
                <a:gd name="T9" fmla="*/ 177 h 320"/>
                <a:gd name="T10" fmla="*/ 185 w 208"/>
                <a:gd name="T11" fmla="*/ 157 h 320"/>
                <a:gd name="T12" fmla="*/ 208 w 208"/>
                <a:gd name="T13" fmla="*/ 142 h 320"/>
                <a:gd name="T14" fmla="*/ 208 w 208"/>
                <a:gd name="T15" fmla="*/ 0 h 320"/>
                <a:gd name="T16" fmla="*/ 0 w 208"/>
                <a:gd name="T17" fmla="*/ 0 h 320"/>
                <a:gd name="T18" fmla="*/ 66 w 208"/>
                <a:gd name="T19" fmla="*/ 67 h 320"/>
                <a:gd name="T20" fmla="*/ 72 w 208"/>
                <a:gd name="T21" fmla="*/ 75 h 320"/>
                <a:gd name="T22" fmla="*/ 74 w 208"/>
                <a:gd name="T23" fmla="*/ 85 h 320"/>
                <a:gd name="T24" fmla="*/ 74 w 208"/>
                <a:gd name="T25" fmla="*/ 245 h 320"/>
                <a:gd name="T26" fmla="*/ 70 w 208"/>
                <a:gd name="T27" fmla="*/ 261 h 320"/>
                <a:gd name="T28" fmla="*/ 61 w 208"/>
                <a:gd name="T29" fmla="*/ 272 h 320"/>
                <a:gd name="T30" fmla="*/ 52 w 208"/>
                <a:gd name="T31" fmla="*/ 281 h 320"/>
                <a:gd name="T32" fmla="*/ 48 w 208"/>
                <a:gd name="T33" fmla="*/ 288 h 320"/>
                <a:gd name="T34" fmla="*/ 48 w 208"/>
                <a:gd name="T35" fmla="*/ 320 h 320"/>
                <a:gd name="T36" fmla="*/ 158 w 208"/>
                <a:gd name="T37" fmla="*/ 320 h 320"/>
                <a:gd name="T38" fmla="*/ 186 w 208"/>
                <a:gd name="T39" fmla="*/ 297 h 320"/>
                <a:gd name="T40" fmla="*/ 163 w 208"/>
                <a:gd name="T41"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320">
                  <a:moveTo>
                    <a:pt x="163" y="266"/>
                  </a:moveTo>
                  <a:lnTo>
                    <a:pt x="163" y="266"/>
                  </a:lnTo>
                  <a:cubicBezTo>
                    <a:pt x="157" y="254"/>
                    <a:pt x="154" y="241"/>
                    <a:pt x="154" y="227"/>
                  </a:cubicBezTo>
                  <a:cubicBezTo>
                    <a:pt x="154" y="218"/>
                    <a:pt x="155" y="209"/>
                    <a:pt x="158" y="200"/>
                  </a:cubicBezTo>
                  <a:cubicBezTo>
                    <a:pt x="160" y="192"/>
                    <a:pt x="164" y="184"/>
                    <a:pt x="169" y="177"/>
                  </a:cubicBezTo>
                  <a:cubicBezTo>
                    <a:pt x="173" y="169"/>
                    <a:pt x="179" y="163"/>
                    <a:pt x="185" y="157"/>
                  </a:cubicBezTo>
                  <a:cubicBezTo>
                    <a:pt x="192" y="151"/>
                    <a:pt x="199" y="146"/>
                    <a:pt x="208" y="142"/>
                  </a:cubicBezTo>
                  <a:lnTo>
                    <a:pt x="208" y="0"/>
                  </a:lnTo>
                  <a:lnTo>
                    <a:pt x="0" y="0"/>
                  </a:lnTo>
                  <a:lnTo>
                    <a:pt x="66" y="67"/>
                  </a:lnTo>
                  <a:cubicBezTo>
                    <a:pt x="69" y="69"/>
                    <a:pt x="71" y="72"/>
                    <a:pt x="72" y="75"/>
                  </a:cubicBezTo>
                  <a:cubicBezTo>
                    <a:pt x="73" y="79"/>
                    <a:pt x="74" y="82"/>
                    <a:pt x="74" y="85"/>
                  </a:cubicBezTo>
                  <a:lnTo>
                    <a:pt x="74" y="245"/>
                  </a:lnTo>
                  <a:cubicBezTo>
                    <a:pt x="74" y="251"/>
                    <a:pt x="73" y="257"/>
                    <a:pt x="70" y="261"/>
                  </a:cubicBezTo>
                  <a:cubicBezTo>
                    <a:pt x="67" y="265"/>
                    <a:pt x="64" y="269"/>
                    <a:pt x="61" y="272"/>
                  </a:cubicBezTo>
                  <a:cubicBezTo>
                    <a:pt x="58" y="276"/>
                    <a:pt x="54" y="279"/>
                    <a:pt x="52" y="281"/>
                  </a:cubicBezTo>
                  <a:cubicBezTo>
                    <a:pt x="49" y="283"/>
                    <a:pt x="48" y="286"/>
                    <a:pt x="48" y="288"/>
                  </a:cubicBezTo>
                  <a:lnTo>
                    <a:pt x="48" y="320"/>
                  </a:lnTo>
                  <a:lnTo>
                    <a:pt x="158" y="320"/>
                  </a:lnTo>
                  <a:cubicBezTo>
                    <a:pt x="167" y="311"/>
                    <a:pt x="176" y="303"/>
                    <a:pt x="186" y="297"/>
                  </a:cubicBezTo>
                  <a:cubicBezTo>
                    <a:pt x="176" y="288"/>
                    <a:pt x="168" y="278"/>
                    <a:pt x="163" y="266"/>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grpSp>
      <p:grpSp>
        <p:nvGrpSpPr>
          <p:cNvPr id="127" name="Group 126">
            <a:extLst>
              <a:ext uri="{FF2B5EF4-FFF2-40B4-BE49-F238E27FC236}">
                <a16:creationId xmlns:a16="http://schemas.microsoft.com/office/drawing/2014/main" id="{D0D866D8-9E96-4844-86B1-CF0CC38312B1}"/>
              </a:ext>
            </a:extLst>
          </p:cNvPr>
          <p:cNvGrpSpPr/>
          <p:nvPr/>
        </p:nvGrpSpPr>
        <p:grpSpPr>
          <a:xfrm>
            <a:off x="8741376" y="2856046"/>
            <a:ext cx="2868643" cy="678037"/>
            <a:chOff x="8917041" y="2912735"/>
            <a:chExt cx="2926580" cy="691731"/>
          </a:xfrm>
        </p:grpSpPr>
        <p:sp>
          <p:nvSpPr>
            <p:cNvPr id="128" name="TextBox 127">
              <a:extLst>
                <a:ext uri="{FF2B5EF4-FFF2-40B4-BE49-F238E27FC236}">
                  <a16:creationId xmlns:a16="http://schemas.microsoft.com/office/drawing/2014/main" id="{FB4602F5-45C9-48AE-89DD-245E0211E36C}"/>
                </a:ext>
              </a:extLst>
            </p:cNvPr>
            <p:cNvSpPr txBox="1"/>
            <p:nvPr/>
          </p:nvSpPr>
          <p:spPr>
            <a:xfrm>
              <a:off x="8917041" y="3318159"/>
              <a:ext cx="1106367" cy="286307"/>
            </a:xfrm>
            <a:prstGeom prst="rect">
              <a:avLst/>
            </a:prstGeom>
            <a:noFill/>
          </p:spPr>
          <p:txBody>
            <a:bodyPr wrap="square" rtlCol="0">
              <a:spAutoFit/>
            </a:bodyPr>
            <a:lstStyle/>
            <a:p>
              <a:pPr algn="ctr" defTabSz="914049">
                <a:defRPr/>
              </a:pPr>
              <a:r>
                <a:rPr lang="en-US" sz="1200" dirty="0">
                  <a:solidFill>
                    <a:srgbClr val="0D0D0D"/>
                  </a:solidFill>
                  <a:latin typeface="Segoe UI"/>
                </a:rPr>
                <a:t>LOB Apps</a:t>
              </a:r>
            </a:p>
          </p:txBody>
        </p:sp>
        <p:sp>
          <p:nvSpPr>
            <p:cNvPr id="129" name="TextBox 128">
              <a:extLst>
                <a:ext uri="{FF2B5EF4-FFF2-40B4-BE49-F238E27FC236}">
                  <a16:creationId xmlns:a16="http://schemas.microsoft.com/office/drawing/2014/main" id="{82CDAE37-B01C-48DE-A145-C1E94E67340D}"/>
                </a:ext>
              </a:extLst>
            </p:cNvPr>
            <p:cNvSpPr txBox="1"/>
            <p:nvPr/>
          </p:nvSpPr>
          <p:spPr>
            <a:xfrm>
              <a:off x="9869474" y="3318160"/>
              <a:ext cx="1106367" cy="286306"/>
            </a:xfrm>
            <a:prstGeom prst="rect">
              <a:avLst/>
            </a:prstGeom>
            <a:noFill/>
          </p:spPr>
          <p:txBody>
            <a:bodyPr wrap="square" rtlCol="0">
              <a:spAutoFit/>
            </a:bodyPr>
            <a:lstStyle/>
            <a:p>
              <a:pPr algn="ctr" defTabSz="914049">
                <a:defRPr/>
              </a:pPr>
              <a:r>
                <a:rPr lang="en-US" sz="1200" dirty="0">
                  <a:solidFill>
                    <a:srgbClr val="0D0D0D"/>
                  </a:solidFill>
                  <a:latin typeface="Segoe UI"/>
                </a:rPr>
                <a:t>File shares</a:t>
              </a:r>
            </a:p>
          </p:txBody>
        </p:sp>
        <p:sp>
          <p:nvSpPr>
            <p:cNvPr id="130" name="TextBox 129">
              <a:extLst>
                <a:ext uri="{FF2B5EF4-FFF2-40B4-BE49-F238E27FC236}">
                  <a16:creationId xmlns:a16="http://schemas.microsoft.com/office/drawing/2014/main" id="{726DB7B7-CC3C-4869-9DE2-2F8A57AA14DE}"/>
                </a:ext>
              </a:extLst>
            </p:cNvPr>
            <p:cNvSpPr txBox="1"/>
            <p:nvPr/>
          </p:nvSpPr>
          <p:spPr>
            <a:xfrm>
              <a:off x="10737254" y="3318160"/>
              <a:ext cx="1106367" cy="286306"/>
            </a:xfrm>
            <a:prstGeom prst="rect">
              <a:avLst/>
            </a:prstGeom>
            <a:noFill/>
          </p:spPr>
          <p:txBody>
            <a:bodyPr wrap="square" rtlCol="0">
              <a:spAutoFit/>
            </a:bodyPr>
            <a:lstStyle/>
            <a:p>
              <a:pPr algn="ctr" defTabSz="914049">
                <a:defRPr/>
              </a:pPr>
              <a:r>
                <a:rPr lang="en-US" sz="1200" dirty="0">
                  <a:solidFill>
                    <a:srgbClr val="0D0D0D"/>
                  </a:solidFill>
                  <a:latin typeface="Segoe UI"/>
                </a:rPr>
                <a:t>Printers</a:t>
              </a:r>
            </a:p>
          </p:txBody>
        </p:sp>
        <p:pic>
          <p:nvPicPr>
            <p:cNvPr id="131" name="Picture 130">
              <a:extLst>
                <a:ext uri="{FF2B5EF4-FFF2-40B4-BE49-F238E27FC236}">
                  <a16:creationId xmlns:a16="http://schemas.microsoft.com/office/drawing/2014/main" id="{8FE0A549-19EB-4F01-AD24-63137E24B7D1}"/>
                </a:ext>
              </a:extLst>
            </p:cNvPr>
            <p:cNvPicPr>
              <a:picLocks noChangeAspect="1"/>
            </p:cNvPicPr>
            <p:nvPr/>
          </p:nvPicPr>
          <p:blipFill>
            <a:blip r:embed="rId4"/>
            <a:stretch>
              <a:fillRect/>
            </a:stretch>
          </p:blipFill>
          <p:spPr>
            <a:xfrm>
              <a:off x="11095592" y="2912735"/>
              <a:ext cx="406400" cy="406400"/>
            </a:xfrm>
            <a:prstGeom prst="rect">
              <a:avLst/>
            </a:prstGeom>
          </p:spPr>
        </p:pic>
        <p:pic>
          <p:nvPicPr>
            <p:cNvPr id="132" name="Picture 131">
              <a:extLst>
                <a:ext uri="{FF2B5EF4-FFF2-40B4-BE49-F238E27FC236}">
                  <a16:creationId xmlns:a16="http://schemas.microsoft.com/office/drawing/2014/main" id="{B2B1C850-1FCA-423D-A52F-8449F047C71C}"/>
                </a:ext>
              </a:extLst>
            </p:cNvPr>
            <p:cNvPicPr>
              <a:picLocks noChangeAspect="1"/>
            </p:cNvPicPr>
            <p:nvPr/>
          </p:nvPicPr>
          <p:blipFill>
            <a:blip r:embed="rId5"/>
            <a:stretch>
              <a:fillRect/>
            </a:stretch>
          </p:blipFill>
          <p:spPr>
            <a:xfrm rot="16200000">
              <a:off x="10207140" y="2912736"/>
              <a:ext cx="406400" cy="406400"/>
            </a:xfrm>
            <a:prstGeom prst="rect">
              <a:avLst/>
            </a:prstGeom>
          </p:spPr>
        </p:pic>
        <p:pic>
          <p:nvPicPr>
            <p:cNvPr id="133" name="Picture 132">
              <a:extLst>
                <a:ext uri="{FF2B5EF4-FFF2-40B4-BE49-F238E27FC236}">
                  <a16:creationId xmlns:a16="http://schemas.microsoft.com/office/drawing/2014/main" id="{539DCA2E-DBDD-474A-ACA9-A13779782C1F}"/>
                </a:ext>
              </a:extLst>
            </p:cNvPr>
            <p:cNvPicPr>
              <a:picLocks noChangeAspect="1"/>
            </p:cNvPicPr>
            <p:nvPr/>
          </p:nvPicPr>
          <p:blipFill>
            <a:blip r:embed="rId6"/>
            <a:stretch>
              <a:fillRect/>
            </a:stretch>
          </p:blipFill>
          <p:spPr>
            <a:xfrm>
              <a:off x="9254958" y="2912735"/>
              <a:ext cx="406400" cy="406400"/>
            </a:xfrm>
            <a:prstGeom prst="rect">
              <a:avLst/>
            </a:prstGeom>
          </p:spPr>
        </p:pic>
      </p:grpSp>
      <p:grpSp>
        <p:nvGrpSpPr>
          <p:cNvPr id="3" name="Group 2">
            <a:extLst>
              <a:ext uri="{FF2B5EF4-FFF2-40B4-BE49-F238E27FC236}">
                <a16:creationId xmlns:a16="http://schemas.microsoft.com/office/drawing/2014/main" id="{98E583D1-5851-48F3-B96B-2AE32B59FC6C}"/>
              </a:ext>
            </a:extLst>
          </p:cNvPr>
          <p:cNvGrpSpPr/>
          <p:nvPr/>
        </p:nvGrpSpPr>
        <p:grpSpPr>
          <a:xfrm>
            <a:off x="2506366" y="2900368"/>
            <a:ext cx="1261227" cy="547221"/>
            <a:chOff x="2505856" y="2900293"/>
            <a:chExt cx="1261406" cy="547299"/>
          </a:xfrm>
        </p:grpSpPr>
        <p:pic>
          <p:nvPicPr>
            <p:cNvPr id="114" name="Picture 113">
              <a:extLst>
                <a:ext uri="{FF2B5EF4-FFF2-40B4-BE49-F238E27FC236}">
                  <a16:creationId xmlns:a16="http://schemas.microsoft.com/office/drawing/2014/main" id="{B207FCEC-BC6E-40B4-AB0D-DF9D2871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139" y="2900293"/>
              <a:ext cx="547299" cy="547299"/>
            </a:xfrm>
            <a:prstGeom prst="rect">
              <a:avLst/>
            </a:prstGeom>
            <a:ln w="28575">
              <a:noFill/>
            </a:ln>
          </p:spPr>
        </p:pic>
        <p:pic>
          <p:nvPicPr>
            <p:cNvPr id="62" name="Picture 61">
              <a:extLst>
                <a:ext uri="{FF2B5EF4-FFF2-40B4-BE49-F238E27FC236}">
                  <a16:creationId xmlns:a16="http://schemas.microsoft.com/office/drawing/2014/main" id="{C0E508BB-7022-4853-9CE2-FF3A8478B98E}"/>
                </a:ext>
              </a:extLst>
            </p:cNvPr>
            <p:cNvPicPr>
              <a:picLocks noChangeAspect="1"/>
            </p:cNvPicPr>
            <p:nvPr/>
          </p:nvPicPr>
          <p:blipFill>
            <a:blip r:embed="rId7"/>
            <a:stretch>
              <a:fillRect/>
            </a:stretch>
          </p:blipFill>
          <p:spPr>
            <a:xfrm>
              <a:off x="2505856" y="2999034"/>
              <a:ext cx="404095" cy="404095"/>
            </a:xfrm>
            <a:prstGeom prst="rect">
              <a:avLst/>
            </a:prstGeom>
          </p:spPr>
        </p:pic>
        <p:pic>
          <p:nvPicPr>
            <p:cNvPr id="63" name="Picture 62">
              <a:extLst>
                <a:ext uri="{FF2B5EF4-FFF2-40B4-BE49-F238E27FC236}">
                  <a16:creationId xmlns:a16="http://schemas.microsoft.com/office/drawing/2014/main" id="{7BE4C993-3F60-47E8-9305-81D84E7E487F}"/>
                </a:ext>
              </a:extLst>
            </p:cNvPr>
            <p:cNvPicPr>
              <a:picLocks noChangeAspect="1"/>
            </p:cNvPicPr>
            <p:nvPr/>
          </p:nvPicPr>
          <p:blipFill>
            <a:blip r:embed="rId7"/>
            <a:stretch>
              <a:fillRect/>
            </a:stretch>
          </p:blipFill>
          <p:spPr>
            <a:xfrm flipH="1">
              <a:off x="3363167" y="2999034"/>
              <a:ext cx="404095" cy="404095"/>
            </a:xfrm>
            <a:prstGeom prst="rect">
              <a:avLst/>
            </a:prstGeom>
          </p:spPr>
        </p:pic>
      </p:grpSp>
      <p:pic>
        <p:nvPicPr>
          <p:cNvPr id="64" name="Picture 63">
            <a:extLst>
              <a:ext uri="{FF2B5EF4-FFF2-40B4-BE49-F238E27FC236}">
                <a16:creationId xmlns:a16="http://schemas.microsoft.com/office/drawing/2014/main" id="{4A331B26-637D-483D-98C1-2AE20B4C95CD}"/>
              </a:ext>
            </a:extLst>
          </p:cNvPr>
          <p:cNvPicPr>
            <a:picLocks noChangeAspect="1"/>
          </p:cNvPicPr>
          <p:nvPr/>
        </p:nvPicPr>
        <p:blipFill>
          <a:blip r:embed="rId7"/>
          <a:stretch>
            <a:fillRect/>
          </a:stretch>
        </p:blipFill>
        <p:spPr>
          <a:xfrm>
            <a:off x="2920382" y="5249590"/>
            <a:ext cx="537775" cy="537775"/>
          </a:xfrm>
          <a:prstGeom prst="rect">
            <a:avLst/>
          </a:prstGeom>
        </p:spPr>
      </p:pic>
    </p:spTree>
    <p:extLst>
      <p:ext uri="{BB962C8B-B14F-4D97-AF65-F5344CB8AC3E}">
        <p14:creationId xmlns:p14="http://schemas.microsoft.com/office/powerpoint/2010/main" val="141729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750" fill="hold"/>
                                        <p:tgtEl>
                                          <p:spTgt spid="53"/>
                                        </p:tgtEl>
                                        <p:attrNameLst>
                                          <p:attrName>ppt_x</p:attrName>
                                        </p:attrNameLst>
                                      </p:cBhvr>
                                      <p:tavLst>
                                        <p:tav tm="0">
                                          <p:val>
                                            <p:strVal val="#ppt_x"/>
                                          </p:val>
                                        </p:tav>
                                        <p:tav tm="100000">
                                          <p:val>
                                            <p:strVal val="#ppt_x"/>
                                          </p:val>
                                        </p:tav>
                                      </p:tavLst>
                                    </p:anim>
                                    <p:anim calcmode="lin" valueType="num">
                                      <p:cBhvr additive="base">
                                        <p:cTn id="8" dur="75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750" fill="hold"/>
                                        <p:tgtEl>
                                          <p:spTgt spid="94"/>
                                        </p:tgtEl>
                                        <p:attrNameLst>
                                          <p:attrName>ppt_x</p:attrName>
                                        </p:attrNameLst>
                                      </p:cBhvr>
                                      <p:tavLst>
                                        <p:tav tm="0">
                                          <p:val>
                                            <p:strVal val="#ppt_x"/>
                                          </p:val>
                                        </p:tav>
                                        <p:tav tm="100000">
                                          <p:val>
                                            <p:strVal val="#ppt_x"/>
                                          </p:val>
                                        </p:tav>
                                      </p:tavLst>
                                    </p:anim>
                                    <p:anim calcmode="lin" valueType="num">
                                      <p:cBhvr additive="base">
                                        <p:cTn id="12" dur="750" fill="hold"/>
                                        <p:tgtEl>
                                          <p:spTgt spid="9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750" fill="hold"/>
                                        <p:tgtEl>
                                          <p:spTgt spid="106"/>
                                        </p:tgtEl>
                                        <p:attrNameLst>
                                          <p:attrName>ppt_x</p:attrName>
                                        </p:attrNameLst>
                                      </p:cBhvr>
                                      <p:tavLst>
                                        <p:tav tm="0">
                                          <p:val>
                                            <p:strVal val="#ppt_x"/>
                                          </p:val>
                                        </p:tav>
                                        <p:tav tm="100000">
                                          <p:val>
                                            <p:strVal val="#ppt_x"/>
                                          </p:val>
                                        </p:tav>
                                      </p:tavLst>
                                    </p:anim>
                                    <p:anim calcmode="lin" valueType="num">
                                      <p:cBhvr additive="base">
                                        <p:cTn id="16" dur="750" fill="hold"/>
                                        <p:tgtEl>
                                          <p:spTgt spid="10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750" fill="hold"/>
                                        <p:tgtEl>
                                          <p:spTgt spid="64"/>
                                        </p:tgtEl>
                                        <p:attrNameLst>
                                          <p:attrName>ppt_x</p:attrName>
                                        </p:attrNameLst>
                                      </p:cBhvr>
                                      <p:tavLst>
                                        <p:tav tm="0">
                                          <p:val>
                                            <p:strVal val="#ppt_x"/>
                                          </p:val>
                                        </p:tav>
                                        <p:tav tm="100000">
                                          <p:val>
                                            <p:strVal val="#ppt_x"/>
                                          </p:val>
                                        </p:tav>
                                      </p:tavLst>
                                    </p:anim>
                                    <p:anim calcmode="lin" valueType="num">
                                      <p:cBhvr additive="base">
                                        <p:cTn id="20" dur="75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78F219F-3E2C-4540-B812-1D0AD122B6A4}"/>
              </a:ext>
            </a:extLst>
          </p:cNvPr>
          <p:cNvSpPr>
            <a:spLocks noGrp="1"/>
          </p:cNvSpPr>
          <p:nvPr>
            <p:ph type="title"/>
          </p:nvPr>
        </p:nvSpPr>
        <p:spPr/>
        <p:txBody>
          <a:bodyPr/>
          <a:lstStyle/>
          <a:p>
            <a:r>
              <a:rPr lang="en-US">
                <a:gradFill>
                  <a:gsLst>
                    <a:gs pos="2917">
                      <a:schemeClr val="tx1"/>
                    </a:gs>
                    <a:gs pos="30000">
                      <a:schemeClr val="tx1"/>
                    </a:gs>
                  </a:gsLst>
                  <a:lin ang="5400000" scaled="0"/>
                </a:gradFill>
              </a:rPr>
              <a:t>User profile migration</a:t>
            </a:r>
            <a:br>
              <a:rPr lang="en-US">
                <a:gradFill>
                  <a:gsLst>
                    <a:gs pos="2917">
                      <a:schemeClr val="tx1"/>
                    </a:gs>
                    <a:gs pos="30000">
                      <a:schemeClr val="tx1"/>
                    </a:gs>
                  </a:gsLst>
                  <a:lin ang="5400000" scaled="0"/>
                </a:gradFill>
              </a:rPr>
            </a:br>
            <a:endParaRPr lang="en-US"/>
          </a:p>
        </p:txBody>
      </p:sp>
      <p:sp>
        <p:nvSpPr>
          <p:cNvPr id="31" name="TextBox 30">
            <a:extLst>
              <a:ext uri="{FF2B5EF4-FFF2-40B4-BE49-F238E27FC236}">
                <a16:creationId xmlns:a16="http://schemas.microsoft.com/office/drawing/2014/main" id="{FE9C8750-27D4-4C70-84B0-57095FDB841C}"/>
              </a:ext>
            </a:extLst>
          </p:cNvPr>
          <p:cNvSpPr txBox="1"/>
          <p:nvPr/>
        </p:nvSpPr>
        <p:spPr>
          <a:xfrm>
            <a:off x="588263" y="3737964"/>
            <a:ext cx="2661876" cy="2114425"/>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mn-cs"/>
              </a:rPr>
              <a:t>Favorites </a:t>
            </a:r>
          </a:p>
          <a:p>
            <a:pPr defTabSz="914400">
              <a:lnSpc>
                <a:spcPct val="90000"/>
              </a:lnSpc>
              <a:spcAft>
                <a:spcPts val="600"/>
              </a:spcAft>
              <a:defRPr/>
            </a:pPr>
            <a:r>
              <a:rPr lang="en-US" sz="1400">
                <a:solidFill>
                  <a:schemeClr val="tx2"/>
                </a:solidFill>
              </a:rPr>
              <a:t>Local files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mn-cs"/>
              </a:rPr>
              <a:t>Browser settings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mn-cs"/>
              </a:rPr>
              <a:t>Cached credentials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mn-cs"/>
              </a:rPr>
              <a:t>Outlook caches (autofill)</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mn-cs"/>
              </a:rPr>
              <a:t>Some third-party app settings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mn-cs"/>
              </a:rPr>
              <a:t>Start menu configuration</a:t>
            </a:r>
          </a:p>
        </p:txBody>
      </p:sp>
      <p:sp>
        <p:nvSpPr>
          <p:cNvPr id="33" name="TextBox 32">
            <a:extLst>
              <a:ext uri="{FF2B5EF4-FFF2-40B4-BE49-F238E27FC236}">
                <a16:creationId xmlns:a16="http://schemas.microsoft.com/office/drawing/2014/main" id="{B9619CC7-C8A7-48E9-9D3D-4BB29537A935}"/>
              </a:ext>
            </a:extLst>
          </p:cNvPr>
          <p:cNvSpPr txBox="1"/>
          <p:nvPr/>
        </p:nvSpPr>
        <p:spPr>
          <a:xfrm>
            <a:off x="8661335" y="4903994"/>
            <a:ext cx="3135760" cy="1418850"/>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a:solidFill>
                  <a:srgbClr val="0070C0"/>
                </a:solidFill>
                <a:latin typeface="+mj-lt"/>
                <a:sym typeface="Wingdings" panose="05000000000000000000" pitchFamily="2" charset="2"/>
              </a:rPr>
              <a:t>Limited Offer to Use </a:t>
            </a:r>
            <a:r>
              <a:rPr lang="en-US" sz="1400" err="1">
                <a:solidFill>
                  <a:srgbClr val="0070C0"/>
                </a:solidFill>
                <a:latin typeface="+mj-lt"/>
                <a:sym typeface="Wingdings" panose="05000000000000000000" pitchFamily="2" charset="2"/>
              </a:rPr>
              <a:t>Laplink</a:t>
            </a:r>
            <a:r>
              <a:rPr lang="en-US" sz="1400">
                <a:solidFill>
                  <a:srgbClr val="0070C0"/>
                </a:solidFill>
                <a:latin typeface="+mj-lt"/>
                <a:sym typeface="Wingdings" panose="05000000000000000000" pitchFamily="2" charset="2"/>
              </a:rPr>
              <a:t> Tool</a:t>
            </a:r>
            <a:endParaRPr kumimoji="0" lang="en-US" sz="1400" b="0" i="0" u="none" strike="noStrike" kern="1200" cap="none" spc="0" normalizeH="0" baseline="0" noProof="0">
              <a:ln>
                <a:noFill/>
              </a:ln>
              <a:solidFill>
                <a:srgbClr val="0070C0"/>
              </a:solidFill>
              <a:effectLst/>
              <a:uLnTx/>
              <a:uFillTx/>
              <a:latin typeface="+mj-lt"/>
              <a:sym typeface="Wingdings" panose="05000000000000000000" pitchFamily="2" charset="2"/>
            </a:endParaRPr>
          </a:p>
          <a:p>
            <a:pPr marR="0" lvl="0" algn="l" defTabSz="914400" rtl="0" eaLnBrk="1" fontAlgn="auto" latinLnBrk="0" hangingPunct="1">
              <a:lnSpc>
                <a:spcPct val="90000"/>
              </a:lnSpc>
              <a:spcBef>
                <a:spcPts val="0"/>
              </a:spcBef>
              <a:spcAft>
                <a:spcPts val="600"/>
              </a:spcAft>
              <a:buClrTx/>
              <a:buSzTx/>
              <a:tabLst/>
              <a:defRPr/>
            </a:pPr>
            <a:r>
              <a:rPr kumimoji="0" lang="en-US" sz="1400" b="0" i="0" u="none" strike="noStrike" kern="1200" cap="none" spc="0" normalizeH="0" baseline="0" noProof="0">
                <a:ln>
                  <a:noFill/>
                </a:ln>
                <a:solidFill>
                  <a:schemeClr val="tx2"/>
                </a:solidFill>
                <a:effectLst/>
                <a:uLnTx/>
                <a:uFillTx/>
                <a:latin typeface="Segoe UI"/>
              </a:rPr>
              <a:t>Partners can use </a:t>
            </a:r>
            <a:r>
              <a:rPr kumimoji="0" lang="en-US" sz="1400" b="0" i="0" u="none" strike="noStrike" kern="1200" cap="none" spc="0" normalizeH="0" baseline="0" noProof="0" err="1">
                <a:ln>
                  <a:noFill/>
                </a:ln>
                <a:solidFill>
                  <a:schemeClr val="tx2"/>
                </a:solidFill>
                <a:effectLst/>
                <a:uLnTx/>
                <a:uFillTx/>
                <a:latin typeface="Segoe UI"/>
              </a:rPr>
              <a:t>Laplink</a:t>
            </a:r>
            <a:r>
              <a:rPr kumimoji="0" lang="en-US" sz="1400" b="0" i="0" u="none" strike="noStrike" kern="1200" cap="none" spc="0" normalizeH="0" baseline="0" noProof="0">
                <a:ln>
                  <a:noFill/>
                </a:ln>
                <a:solidFill>
                  <a:schemeClr val="tx2"/>
                </a:solidFill>
                <a:effectLst/>
                <a:uLnTx/>
                <a:uFillTx/>
                <a:latin typeface="Segoe UI"/>
              </a:rPr>
              <a:t> Tool to migrate Profiles from</a:t>
            </a:r>
            <a:r>
              <a:rPr kumimoji="0" lang="en-US" sz="1400" b="0" i="0" u="none" strike="noStrike" kern="1200" cap="none" spc="0" normalizeH="0" noProof="0">
                <a:ln>
                  <a:noFill/>
                </a:ln>
                <a:solidFill>
                  <a:schemeClr val="tx2"/>
                </a:solidFill>
                <a:effectLst/>
                <a:uLnTx/>
                <a:uFillTx/>
                <a:latin typeface="Segoe UI"/>
              </a:rPr>
              <a:t> </a:t>
            </a:r>
            <a:r>
              <a:rPr kumimoji="0" lang="en-US" sz="1400" b="0" i="0" u="none" strike="noStrike" kern="1200" cap="none" spc="0" normalizeH="0" noProof="0" err="1">
                <a:ln>
                  <a:noFill/>
                </a:ln>
                <a:solidFill>
                  <a:schemeClr val="tx2"/>
                </a:solidFill>
                <a:effectLst/>
                <a:uLnTx/>
                <a:uFillTx/>
                <a:latin typeface="Segoe UI"/>
              </a:rPr>
              <a:t>Loca</a:t>
            </a:r>
            <a:r>
              <a:rPr lang="en-US" sz="1400">
                <a:solidFill>
                  <a:schemeClr val="tx2"/>
                </a:solidFill>
                <a:latin typeface="Segoe UI"/>
              </a:rPr>
              <a:t>l/WG accounts through Nov 2018</a:t>
            </a:r>
            <a:endParaRPr kumimoji="0" lang="en-US" sz="1400" b="0" i="0" u="none" strike="noStrike" kern="1200" cap="none" spc="0" normalizeH="0" baseline="0" noProof="0">
              <a:ln>
                <a:noFill/>
              </a:ln>
              <a:solidFill>
                <a:schemeClr val="tx2"/>
              </a:solidFill>
              <a:effectLst/>
              <a:uLnTx/>
              <a:uFillTx/>
              <a:latin typeface="Segoe UI"/>
            </a:endParaRPr>
          </a:p>
          <a:p>
            <a:pPr defTabSz="914400">
              <a:lnSpc>
                <a:spcPct val="90000"/>
              </a:lnSpc>
              <a:spcAft>
                <a:spcPts val="600"/>
              </a:spcAft>
              <a:defRPr/>
            </a:pPr>
            <a:endParaRPr lang="en-US" sz="1400">
              <a:solidFill>
                <a:schemeClr val="tx2"/>
              </a:solidFill>
              <a:latin typeface="Segoe UI"/>
            </a:endParaRPr>
          </a:p>
        </p:txBody>
      </p:sp>
      <p:graphicFrame>
        <p:nvGraphicFramePr>
          <p:cNvPr id="4" name="Table 3">
            <a:extLst>
              <a:ext uri="{FF2B5EF4-FFF2-40B4-BE49-F238E27FC236}">
                <a16:creationId xmlns:a16="http://schemas.microsoft.com/office/drawing/2014/main" id="{12A34ED5-D977-48B8-8EB4-44ADFDBD02A9}"/>
              </a:ext>
            </a:extLst>
          </p:cNvPr>
          <p:cNvGraphicFramePr>
            <a:graphicFrameLocks noGrp="1"/>
          </p:cNvGraphicFramePr>
          <p:nvPr>
            <p:extLst/>
          </p:nvPr>
        </p:nvGraphicFramePr>
        <p:xfrm>
          <a:off x="4137563" y="3280764"/>
          <a:ext cx="3360517" cy="2104816"/>
        </p:xfrm>
        <a:graphic>
          <a:graphicData uri="http://schemas.openxmlformats.org/drawingml/2006/table">
            <a:tbl>
              <a:tblPr firstRow="1" bandRow="1">
                <a:tableStyleId>{5C22544A-7EE6-4342-B048-85BDC9FD1C3A}</a:tableStyleId>
              </a:tblPr>
              <a:tblGrid>
                <a:gridCol w="1531717">
                  <a:extLst>
                    <a:ext uri="{9D8B030D-6E8A-4147-A177-3AD203B41FA5}">
                      <a16:colId xmlns:a16="http://schemas.microsoft.com/office/drawing/2014/main" val="3528805460"/>
                    </a:ext>
                  </a:extLst>
                </a:gridCol>
                <a:gridCol w="1828800">
                  <a:extLst>
                    <a:ext uri="{9D8B030D-6E8A-4147-A177-3AD203B41FA5}">
                      <a16:colId xmlns:a16="http://schemas.microsoft.com/office/drawing/2014/main" val="995494378"/>
                    </a:ext>
                  </a:extLst>
                </a:gridCol>
              </a:tblGrid>
              <a:tr h="447964">
                <a:tc>
                  <a:txBody>
                    <a:bodyPr/>
                    <a:lstStyle/>
                    <a:p>
                      <a:r>
                        <a:rPr lang="en-US" sz="1400" b="0">
                          <a:ln>
                            <a:noFill/>
                          </a:ln>
                          <a:solidFill>
                            <a:schemeClr val="tx2"/>
                          </a:solidFill>
                          <a:latin typeface="+mj-lt"/>
                        </a:rPr>
                        <a:t>Device state</a:t>
                      </a:r>
                    </a:p>
                  </a:txBody>
                  <a:tcPr anchor="b">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b="0" err="1">
                          <a:ln>
                            <a:noFill/>
                          </a:ln>
                          <a:solidFill>
                            <a:schemeClr val="tx2"/>
                          </a:solidFill>
                          <a:latin typeface="+mj-lt"/>
                        </a:rPr>
                        <a:t>AAD</a:t>
                      </a:r>
                      <a:r>
                        <a:rPr lang="en-US" sz="1400" b="0">
                          <a:ln>
                            <a:noFill/>
                          </a:ln>
                          <a:solidFill>
                            <a:schemeClr val="tx2"/>
                          </a:solidFill>
                          <a:latin typeface="+mj-lt"/>
                        </a:rPr>
                        <a:t> joined state</a:t>
                      </a:r>
                    </a:p>
                  </a:txBody>
                  <a:tcPr anchor="b">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4957798"/>
                  </a:ext>
                </a:extLst>
              </a:tr>
              <a:tr h="552284">
                <a:tc>
                  <a:txBody>
                    <a:bodyPr/>
                    <a:lstStyle/>
                    <a:p>
                      <a:r>
                        <a:rPr lang="en-US" sz="1400" b="0">
                          <a:ln>
                            <a:noFill/>
                          </a:ln>
                          <a:solidFill>
                            <a:schemeClr val="tx2"/>
                          </a:solidFill>
                        </a:rPr>
                        <a:t>New device</a:t>
                      </a:r>
                    </a:p>
                  </a:txBody>
                  <a:tcPr anchor="ctr">
                    <a:lnL w="12700" cmpd="sng">
                      <a:noFill/>
                    </a:lnL>
                    <a:lnR w="12700" cmpd="sng">
                      <a:noFill/>
                    </a:lnR>
                    <a:lnT w="19050" cap="flat" cmpd="sng" algn="ctr">
                      <a:solidFill>
                        <a:schemeClr val="accent1"/>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b="0">
                          <a:ln>
                            <a:noFill/>
                          </a:ln>
                          <a:solidFill>
                            <a:schemeClr val="tx2"/>
                          </a:solidFill>
                        </a:rPr>
                        <a:t>No profile migration needed</a:t>
                      </a:r>
                    </a:p>
                  </a:txBody>
                  <a:tcPr anchor="ctr">
                    <a:lnL w="12700" cmpd="sng">
                      <a:noFill/>
                    </a:lnL>
                    <a:lnR w="12700" cmpd="sng">
                      <a:noFill/>
                    </a:lnR>
                    <a:lnT w="19050" cap="flat" cmpd="sng" algn="ctr">
                      <a:solidFill>
                        <a:schemeClr val="accent1"/>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37873893"/>
                  </a:ext>
                </a:extLst>
              </a:tr>
              <a:tr h="552284">
                <a:tc>
                  <a:txBody>
                    <a:bodyPr/>
                    <a:lstStyle/>
                    <a:p>
                      <a:r>
                        <a:rPr lang="en-US" sz="1400" b="0">
                          <a:ln>
                            <a:noFill/>
                          </a:ln>
                          <a:solidFill>
                            <a:schemeClr val="tx2"/>
                          </a:solidFill>
                        </a:rPr>
                        <a:t>Local/</a:t>
                      </a:r>
                      <a:br>
                        <a:rPr lang="en-US" sz="1400" b="0">
                          <a:ln>
                            <a:noFill/>
                          </a:ln>
                          <a:solidFill>
                            <a:schemeClr val="tx2"/>
                          </a:solidFill>
                        </a:rPr>
                      </a:br>
                      <a:r>
                        <a:rPr lang="en-US" sz="1400" b="0">
                          <a:ln>
                            <a:noFill/>
                          </a:ln>
                          <a:solidFill>
                            <a:schemeClr val="tx2"/>
                          </a:solidFill>
                        </a:rPr>
                        <a:t>workgroup</a:t>
                      </a:r>
                    </a:p>
                  </a:txBody>
                  <a:tcPr anchor="ctr">
                    <a:lnL w="12700" cmpd="sng">
                      <a:noFill/>
                    </a:lnL>
                    <a:lnR w="12700" cmpd="sng">
                      <a:noFill/>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b="0">
                          <a:ln>
                            <a:noFill/>
                          </a:ln>
                          <a:solidFill>
                            <a:schemeClr val="tx2"/>
                          </a:solidFill>
                        </a:rPr>
                        <a:t>Profile migration needed</a:t>
                      </a:r>
                    </a:p>
                  </a:txBody>
                  <a:tcPr anchor="ctr">
                    <a:lnL w="12700" cmpd="sng">
                      <a:noFill/>
                    </a:lnL>
                    <a:lnR w="12700" cmpd="sng">
                      <a:noFill/>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6077709"/>
                  </a:ext>
                </a:extLst>
              </a:tr>
              <a:tr h="552284">
                <a:tc>
                  <a:txBody>
                    <a:bodyPr/>
                    <a:lstStyle/>
                    <a:p>
                      <a:r>
                        <a:rPr lang="en-US" sz="1400" b="0">
                          <a:ln>
                            <a:noFill/>
                          </a:ln>
                          <a:solidFill>
                            <a:schemeClr val="tx2"/>
                          </a:solidFill>
                        </a:rPr>
                        <a:t>Domain </a:t>
                      </a:r>
                      <a:br>
                        <a:rPr lang="en-US" sz="1400" b="0">
                          <a:ln>
                            <a:noFill/>
                          </a:ln>
                          <a:solidFill>
                            <a:schemeClr val="tx2"/>
                          </a:solidFill>
                        </a:rPr>
                      </a:br>
                      <a:r>
                        <a:rPr lang="en-US" sz="1400" b="0">
                          <a:ln>
                            <a:noFill/>
                          </a:ln>
                          <a:solidFill>
                            <a:schemeClr val="tx2"/>
                          </a:solidFill>
                        </a:rPr>
                        <a:t>joined device</a:t>
                      </a:r>
                    </a:p>
                  </a:txBody>
                  <a:tcPr anchor="ctr">
                    <a:lnL w="12700" cmpd="sng">
                      <a:noFill/>
                    </a:lnL>
                    <a:lnR w="12700" cmpd="sng">
                      <a:noFill/>
                    </a:lnR>
                    <a:lnT w="9525"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1400" b="0">
                          <a:ln>
                            <a:noFill/>
                          </a:ln>
                          <a:solidFill>
                            <a:schemeClr val="tx2"/>
                          </a:solidFill>
                        </a:rPr>
                        <a:t>Profile migration needed</a:t>
                      </a:r>
                    </a:p>
                  </a:txBody>
                  <a:tcPr anchor="ctr">
                    <a:lnL w="12700" cmpd="sng">
                      <a:noFill/>
                    </a:lnL>
                    <a:lnR w="12700" cmpd="sng">
                      <a:noFill/>
                    </a:lnR>
                    <a:lnT w="9525"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9146207"/>
                  </a:ext>
                </a:extLst>
              </a:tr>
            </a:tbl>
          </a:graphicData>
        </a:graphic>
      </p:graphicFrame>
      <p:sp>
        <p:nvSpPr>
          <p:cNvPr id="13" name="TextBox 12">
            <a:extLst>
              <a:ext uri="{FF2B5EF4-FFF2-40B4-BE49-F238E27FC236}">
                <a16:creationId xmlns:a16="http://schemas.microsoft.com/office/drawing/2014/main" id="{4543BB4A-373F-4495-9ADA-921DE7A9944B}"/>
              </a:ext>
            </a:extLst>
          </p:cNvPr>
          <p:cNvSpPr txBox="1"/>
          <p:nvPr/>
        </p:nvSpPr>
        <p:spPr>
          <a:xfrm>
            <a:off x="588263" y="3048215"/>
            <a:ext cx="3208112" cy="517065"/>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tx2"/>
                </a:solidFill>
                <a:effectLst/>
                <a:uLnTx/>
                <a:uFillTx/>
                <a:latin typeface="Segoe UI Semibold"/>
                <a:ea typeface="+mn-ea"/>
                <a:cs typeface="+mn-cs"/>
              </a:rPr>
              <a:t>User profiles typically include</a:t>
            </a:r>
            <a:endParaRPr kumimoji="0" lang="en-US" sz="1600" b="0" i="0" u="none" strike="noStrike" kern="1200" cap="none" spc="0" normalizeH="0" baseline="0" noProof="0">
              <a:ln>
                <a:noFill/>
              </a:ln>
              <a:solidFill>
                <a:schemeClr val="tx2"/>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AEF4FFB5-A045-4D2F-9FCC-C174B41D9082}"/>
              </a:ext>
            </a:extLst>
          </p:cNvPr>
          <p:cNvSpPr/>
          <p:nvPr/>
        </p:nvSpPr>
        <p:spPr>
          <a:xfrm>
            <a:off x="10279591" y="980421"/>
            <a:ext cx="1487024" cy="830997"/>
          </a:xfrm>
          <a:prstGeom prst="rect">
            <a:avLst/>
          </a:prstGeom>
        </p:spPr>
        <p:txBody>
          <a:bodyPr wrap="square">
            <a:spAutoFit/>
          </a:bodyPr>
          <a:lstStyle/>
          <a:p>
            <a:pPr algn="ctr"/>
            <a:r>
              <a:rPr lang="en-US" sz="1600">
                <a:cs typeface="Segoe UI"/>
              </a:rPr>
              <a:t>Caveat of AAD Joined Device Method</a:t>
            </a:r>
            <a:endParaRPr lang="en-US" sz="1600"/>
          </a:p>
        </p:txBody>
      </p:sp>
      <p:sp>
        <p:nvSpPr>
          <p:cNvPr id="24" name="gear_3">
            <a:extLst>
              <a:ext uri="{FF2B5EF4-FFF2-40B4-BE49-F238E27FC236}">
                <a16:creationId xmlns:a16="http://schemas.microsoft.com/office/drawing/2014/main" id="{D7FF813D-7C65-4FA4-B94A-DCDAE9C7F624}"/>
              </a:ext>
            </a:extLst>
          </p:cNvPr>
          <p:cNvSpPr>
            <a:spLocks noChangeAspect="1" noEditPoints="1"/>
          </p:cNvSpPr>
          <p:nvPr/>
        </p:nvSpPr>
        <p:spPr bwMode="auto">
          <a:xfrm>
            <a:off x="10838003" y="511606"/>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no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25" name="Text Placeholder 2">
            <a:extLst>
              <a:ext uri="{FF2B5EF4-FFF2-40B4-BE49-F238E27FC236}">
                <a16:creationId xmlns:a16="http://schemas.microsoft.com/office/drawing/2014/main" id="{56B032B1-EBFA-4C4E-B344-F40C91FB89D0}"/>
              </a:ext>
            </a:extLst>
          </p:cNvPr>
          <p:cNvSpPr txBox="1">
            <a:spLocks/>
          </p:cNvSpPr>
          <p:nvPr/>
        </p:nvSpPr>
        <p:spPr>
          <a:xfrm>
            <a:off x="588264" y="1655227"/>
            <a:ext cx="5881810" cy="517057"/>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lnSpc>
                <a:spcPts val="2448"/>
              </a:lnSpc>
              <a:defRPr/>
            </a:pPr>
            <a:r>
              <a:rPr lang="en-US" sz="2000">
                <a:solidFill>
                  <a:schemeClr val="tx2"/>
                </a:solidFill>
                <a:cs typeface="Arial" panose="020B0604020202020204" pitchFamily="34" charset="0"/>
              </a:rPr>
              <a:t>When a device Azure AD joins, it creates a new profile and doesn’t reference any existing profile</a:t>
            </a:r>
          </a:p>
        </p:txBody>
      </p:sp>
      <p:cxnSp>
        <p:nvCxnSpPr>
          <p:cNvPr id="26" name="Straight Connector 25">
            <a:extLst>
              <a:ext uri="{FF2B5EF4-FFF2-40B4-BE49-F238E27FC236}">
                <a16:creationId xmlns:a16="http://schemas.microsoft.com/office/drawing/2014/main" id="{9D72C625-E8A9-441E-AC6D-081F8E84A864}"/>
              </a:ext>
            </a:extLst>
          </p:cNvPr>
          <p:cNvCxnSpPr>
            <a:cxnSpLocks/>
          </p:cNvCxnSpPr>
          <p:nvPr/>
        </p:nvCxnSpPr>
        <p:spPr>
          <a:xfrm flipH="1">
            <a:off x="565113" y="3621238"/>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Rectangle 272">
            <a:extLst>
              <a:ext uri="{FF2B5EF4-FFF2-40B4-BE49-F238E27FC236}">
                <a16:creationId xmlns:a16="http://schemas.microsoft.com/office/drawing/2014/main" id="{45B6FCBF-4E4B-44E0-AD60-3792D90CBE0A}"/>
              </a:ext>
            </a:extLst>
          </p:cNvPr>
          <p:cNvSpPr/>
          <p:nvPr/>
        </p:nvSpPr>
        <p:spPr bwMode="auto">
          <a:xfrm rot="13500000" flipV="1">
            <a:off x="3331640" y="3979098"/>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grpSp>
        <p:nvGrpSpPr>
          <p:cNvPr id="22" name="Group 21">
            <a:extLst>
              <a:ext uri="{FF2B5EF4-FFF2-40B4-BE49-F238E27FC236}">
                <a16:creationId xmlns:a16="http://schemas.microsoft.com/office/drawing/2014/main" id="{220E7E2E-E909-41B5-9791-4B454380E0EF}"/>
              </a:ext>
            </a:extLst>
          </p:cNvPr>
          <p:cNvGrpSpPr/>
          <p:nvPr/>
        </p:nvGrpSpPr>
        <p:grpSpPr>
          <a:xfrm>
            <a:off x="8630855" y="2987255"/>
            <a:ext cx="3135761" cy="573023"/>
            <a:chOff x="8630855" y="2531158"/>
            <a:chExt cx="3135761" cy="573023"/>
          </a:xfrm>
        </p:grpSpPr>
        <p:sp>
          <p:nvSpPr>
            <p:cNvPr id="29" name="TextBox 28">
              <a:extLst>
                <a:ext uri="{FF2B5EF4-FFF2-40B4-BE49-F238E27FC236}">
                  <a16:creationId xmlns:a16="http://schemas.microsoft.com/office/drawing/2014/main" id="{ABCD9B27-B19A-4512-A6A0-C07D593E9D70}"/>
                </a:ext>
              </a:extLst>
            </p:cNvPr>
            <p:cNvSpPr txBox="1"/>
            <p:nvPr/>
          </p:nvSpPr>
          <p:spPr>
            <a:xfrm>
              <a:off x="8630856" y="2531158"/>
              <a:ext cx="3135760" cy="517065"/>
            </a:xfrm>
            <a:prstGeom prst="rect">
              <a:avLst/>
            </a:prstGeom>
            <a:noFill/>
          </p:spPr>
          <p:txBody>
            <a:bodyPr wrap="square" lIns="0" tIns="146304" rIns="182880" bIns="146304"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0" i="0" u="none" strike="noStrike" cap="none" spc="0" normalizeH="0" baseline="0">
                  <a:ln>
                    <a:noFill/>
                  </a:ln>
                  <a:solidFill>
                    <a:srgbClr val="2D78D7"/>
                  </a:solidFill>
                  <a:effectLst/>
                  <a:uLnTx/>
                  <a:uFillTx/>
                  <a:latin typeface="Segoe UI Semibold"/>
                </a:defRPr>
              </a:lvl1pPr>
            </a:lstStyle>
            <a:p>
              <a:r>
                <a:rPr lang="en-US">
                  <a:solidFill>
                    <a:schemeClr val="tx2"/>
                  </a:solidFill>
                </a:rPr>
                <a:t>Guidance for profile migration </a:t>
              </a:r>
            </a:p>
          </p:txBody>
        </p:sp>
        <p:cxnSp>
          <p:nvCxnSpPr>
            <p:cNvPr id="30" name="Straight Connector 29">
              <a:extLst>
                <a:ext uri="{FF2B5EF4-FFF2-40B4-BE49-F238E27FC236}">
                  <a16:creationId xmlns:a16="http://schemas.microsoft.com/office/drawing/2014/main" id="{B7244A8C-AEB5-4E77-9236-A910767FC464}"/>
                </a:ext>
              </a:extLst>
            </p:cNvPr>
            <p:cNvCxnSpPr>
              <a:cxnSpLocks/>
            </p:cNvCxnSpPr>
            <p:nvPr/>
          </p:nvCxnSpPr>
          <p:spPr>
            <a:xfrm flipH="1">
              <a:off x="8630855" y="3104181"/>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4" name="Rectangle 272">
            <a:extLst>
              <a:ext uri="{FF2B5EF4-FFF2-40B4-BE49-F238E27FC236}">
                <a16:creationId xmlns:a16="http://schemas.microsoft.com/office/drawing/2014/main" id="{8DB18BA2-9399-4CF5-A6C6-147AD7DE0E9B}"/>
              </a:ext>
            </a:extLst>
          </p:cNvPr>
          <p:cNvSpPr/>
          <p:nvPr/>
        </p:nvSpPr>
        <p:spPr bwMode="auto">
          <a:xfrm rot="13500000" flipV="1">
            <a:off x="7799290" y="3979099"/>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sp>
        <p:nvSpPr>
          <p:cNvPr id="19" name="TextBox 18">
            <a:extLst>
              <a:ext uri="{FF2B5EF4-FFF2-40B4-BE49-F238E27FC236}">
                <a16:creationId xmlns:a16="http://schemas.microsoft.com/office/drawing/2014/main" id="{0C42DFFB-C626-45D2-9046-06694F2FCADB}"/>
              </a:ext>
            </a:extLst>
          </p:cNvPr>
          <p:cNvSpPr txBox="1"/>
          <p:nvPr/>
        </p:nvSpPr>
        <p:spPr>
          <a:xfrm>
            <a:off x="8661335" y="3646524"/>
            <a:ext cx="3135760" cy="1689693"/>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2"/>
                </a:solidFill>
                <a:effectLst/>
                <a:uLnTx/>
                <a:uFillTx/>
                <a:latin typeface="+mj-lt"/>
                <a:sym typeface="Wingdings" panose="05000000000000000000" pitchFamily="2" charset="2"/>
              </a:rPr>
              <a:t>Manual Copy/Paste or Find a tool to migrate Profiles, </a:t>
            </a:r>
          </a:p>
          <a:p>
            <a:pPr marR="0" lvl="0" algn="l" defTabSz="914400" rtl="0" eaLnBrk="1" fontAlgn="auto" latinLnBrk="0" hangingPunct="1">
              <a:lnSpc>
                <a:spcPct val="90000"/>
              </a:lnSpc>
              <a:spcBef>
                <a:spcPts val="0"/>
              </a:spcBef>
              <a:spcAft>
                <a:spcPts val="600"/>
              </a:spcAft>
              <a:buClrTx/>
              <a:buSzTx/>
              <a:tabLst/>
              <a:defRPr/>
            </a:pPr>
            <a:r>
              <a:rPr kumimoji="0" lang="en-US" sz="1400" b="0" i="0" u="none" strike="noStrike" kern="1200" cap="none" spc="0" normalizeH="0" baseline="0" noProof="0">
                <a:ln>
                  <a:noFill/>
                </a:ln>
                <a:solidFill>
                  <a:schemeClr val="tx2"/>
                </a:solidFill>
                <a:effectLst/>
                <a:uLnTx/>
                <a:uFillTx/>
                <a:latin typeface="Segoe UI"/>
              </a:rPr>
              <a:t>Remaps existing files and settings to new profile</a:t>
            </a:r>
          </a:p>
          <a:p>
            <a:pPr marR="0" lvl="0" algn="l" defTabSz="914400" rtl="0" eaLnBrk="1" fontAlgn="auto" latinLnBrk="0" hangingPunct="1">
              <a:lnSpc>
                <a:spcPct val="90000"/>
              </a:lnSpc>
              <a:spcBef>
                <a:spcPts val="0"/>
              </a:spcBef>
              <a:spcAft>
                <a:spcPts val="600"/>
              </a:spcAft>
              <a:buClrTx/>
              <a:buSzTx/>
              <a:tabLst/>
              <a:defRPr/>
            </a:pPr>
            <a:r>
              <a:rPr kumimoji="0" lang="en-US" sz="1400" b="0" i="0" u="none" strike="noStrike" kern="1200" cap="none" spc="0" normalizeH="0" baseline="0" noProof="0">
                <a:ln>
                  <a:noFill/>
                </a:ln>
                <a:solidFill>
                  <a:schemeClr val="tx2"/>
                </a:solidFill>
                <a:effectLst/>
                <a:uLnTx/>
                <a:uFillTx/>
                <a:latin typeface="Segoe UI"/>
              </a:rPr>
              <a:t>Preserves all cache</a:t>
            </a:r>
          </a:p>
          <a:p>
            <a:pPr defTabSz="914400">
              <a:lnSpc>
                <a:spcPct val="90000"/>
              </a:lnSpc>
              <a:spcAft>
                <a:spcPts val="600"/>
              </a:spcAft>
              <a:defRPr/>
            </a:pPr>
            <a:endParaRPr lang="en-US" sz="1400">
              <a:solidFill>
                <a:schemeClr val="tx2"/>
              </a:solidFill>
              <a:latin typeface="Segoe UI"/>
            </a:endParaRPr>
          </a:p>
        </p:txBody>
      </p:sp>
      <p:sp>
        <p:nvSpPr>
          <p:cNvPr id="3" name="Rectangle 2">
            <a:extLst>
              <a:ext uri="{FF2B5EF4-FFF2-40B4-BE49-F238E27FC236}">
                <a16:creationId xmlns:a16="http://schemas.microsoft.com/office/drawing/2014/main" id="{2FB7F97D-FBDC-432C-870B-E3B287324C4E}"/>
              </a:ext>
            </a:extLst>
          </p:cNvPr>
          <p:cNvSpPr/>
          <p:nvPr/>
        </p:nvSpPr>
        <p:spPr>
          <a:xfrm>
            <a:off x="457200" y="6179431"/>
            <a:ext cx="6667500" cy="430887"/>
          </a:xfrm>
          <a:prstGeom prst="rect">
            <a:avLst/>
          </a:prstGeom>
        </p:spPr>
        <p:txBody>
          <a:bodyPr wrap="square">
            <a:spAutoFit/>
          </a:bodyPr>
          <a:lstStyle/>
          <a:p>
            <a:r>
              <a:rPr lang="en-US" sz="1100" dirty="0"/>
              <a:t>Download </a:t>
            </a:r>
            <a:r>
              <a:rPr lang="en-US" sz="1100" b="1" dirty="0" err="1"/>
              <a:t>Laplink</a:t>
            </a:r>
            <a:r>
              <a:rPr lang="en-US" sz="1100" b="1" dirty="0"/>
              <a:t> </a:t>
            </a:r>
            <a:r>
              <a:rPr lang="en-US" sz="1100" b="1" dirty="0" err="1"/>
              <a:t>PCmover</a:t>
            </a:r>
            <a:r>
              <a:rPr lang="en-US" sz="1100" b="1" dirty="0"/>
              <a:t> Profile Migrator</a:t>
            </a:r>
            <a:r>
              <a:rPr lang="en-US" sz="1100" dirty="0"/>
              <a:t> from </a:t>
            </a:r>
            <a:r>
              <a:rPr lang="en-US" sz="1100" dirty="0">
                <a:hlinkClick r:id="rId3"/>
              </a:rPr>
              <a:t>http://aka.ms/profilemig</a:t>
            </a:r>
            <a:br>
              <a:rPr lang="en-US" sz="1100" dirty="0"/>
            </a:br>
            <a:r>
              <a:rPr lang="en-US" sz="1100" dirty="0"/>
              <a:t>Free to Microsoft 365 Business users connected to Azure Active Directory through November 15, 2018. </a:t>
            </a:r>
          </a:p>
        </p:txBody>
      </p:sp>
    </p:spTree>
    <p:extLst>
      <p:ext uri="{BB962C8B-B14F-4D97-AF65-F5344CB8AC3E}">
        <p14:creationId xmlns:p14="http://schemas.microsoft.com/office/powerpoint/2010/main" val="3492276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35" presetClass="path" presetSubtype="0" accel="100000" autoRev="1" fill="hold" grpId="1" nodeType="withEffect">
                                  <p:stCondLst>
                                    <p:cond delay="0"/>
                                  </p:stCondLst>
                                  <p:childTnLst>
                                    <p:animMotion origin="layout" path="M -3.125E-6 3.7037E-6 L -0.04713 3.7037E-6 " pathEditMode="relative" rAng="0" ptsTypes="AA">
                                      <p:cBhvr>
                                        <p:cTn id="13" dur="750" fill="hold"/>
                                        <p:tgtEl>
                                          <p:spTgt spid="28"/>
                                        </p:tgtEl>
                                        <p:attrNameLst>
                                          <p:attrName>ppt_x</p:attrName>
                                          <p:attrName>ppt_y</p:attrName>
                                        </p:attrNameLst>
                                      </p:cBhvr>
                                      <p:rCtr x="-2357" y="0"/>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2"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750" fill="hold"/>
                                        <p:tgtEl>
                                          <p:spTgt spid="22"/>
                                        </p:tgtEl>
                                        <p:attrNameLst>
                                          <p:attrName>ppt_x</p:attrName>
                                        </p:attrNameLst>
                                      </p:cBhvr>
                                      <p:tavLst>
                                        <p:tav tm="0">
                                          <p:val>
                                            <p:strVal val="1+#ppt_w/2"/>
                                          </p:val>
                                        </p:tav>
                                        <p:tav tm="100000">
                                          <p:val>
                                            <p:strVal val="#ppt_x"/>
                                          </p:val>
                                        </p:tav>
                                      </p:tavLst>
                                    </p:anim>
                                    <p:anim calcmode="lin" valueType="num">
                                      <p:cBhvr additive="base">
                                        <p:cTn id="19" dur="750" fill="hold"/>
                                        <p:tgtEl>
                                          <p:spTgt spid="22"/>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25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750" fill="hold"/>
                                        <p:tgtEl>
                                          <p:spTgt spid="33"/>
                                        </p:tgtEl>
                                        <p:attrNameLst>
                                          <p:attrName>ppt_x</p:attrName>
                                        </p:attrNameLst>
                                      </p:cBhvr>
                                      <p:tavLst>
                                        <p:tav tm="0">
                                          <p:val>
                                            <p:strVal val="1+#ppt_w/2"/>
                                          </p:val>
                                        </p:tav>
                                        <p:tav tm="100000">
                                          <p:val>
                                            <p:strVal val="#ppt_x"/>
                                          </p:val>
                                        </p:tav>
                                      </p:tavLst>
                                    </p:anim>
                                    <p:anim calcmode="lin" valueType="num">
                                      <p:cBhvr additive="base">
                                        <p:cTn id="23" dur="750" fill="hold"/>
                                        <p:tgtEl>
                                          <p:spTgt spid="33"/>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75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35" presetClass="path" presetSubtype="0" accel="100000" autoRev="1" fill="hold" grpId="1" nodeType="withEffect">
                                  <p:stCondLst>
                                    <p:cond delay="0"/>
                                  </p:stCondLst>
                                  <p:childTnLst>
                                    <p:animMotion origin="layout" path="M 6.25E-7 3.7037E-6 L -0.04714 3.7037E-6 " pathEditMode="relative" rAng="0" ptsTypes="AA">
                                      <p:cBhvr>
                                        <p:cTn id="28" dur="750" fill="hold"/>
                                        <p:tgtEl>
                                          <p:spTgt spid="34"/>
                                        </p:tgtEl>
                                        <p:attrNameLst>
                                          <p:attrName>ppt_x</p:attrName>
                                          <p:attrName>ppt_y</p:attrName>
                                        </p:attrNameLst>
                                      </p:cBhvr>
                                      <p:rCtr x="-2357" y="0"/>
                                    </p:animMotion>
                                  </p:childTnLst>
                                </p:cTn>
                              </p:par>
                              <p:par>
                                <p:cTn id="29" presetID="2" presetClass="entr" presetSubtype="2" decel="100000" fill="hold" grpId="0" nodeType="with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animBg="1"/>
      <p:bldP spid="28" grpId="1" animBg="1"/>
      <p:bldP spid="34" grpId="0" animBg="1"/>
      <p:bldP spid="34" grpId="1" animBg="1"/>
      <p:bldP spid="19"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D7D58FA-7FCD-4445-BC36-CC2406DBA4AE}"/>
              </a:ext>
            </a:extLst>
          </p:cNvPr>
          <p:cNvSpPr>
            <a:spLocks noGrp="1"/>
          </p:cNvSpPr>
          <p:nvPr>
            <p:ph type="title"/>
          </p:nvPr>
        </p:nvSpPr>
        <p:spPr/>
        <p:txBody>
          <a:bodyPr/>
          <a:lstStyle/>
          <a:p>
            <a:r>
              <a:rPr lang="en-US">
                <a:gradFill>
                  <a:gsLst>
                    <a:gs pos="2917">
                      <a:schemeClr val="tx1"/>
                    </a:gs>
                    <a:gs pos="30000">
                      <a:schemeClr val="tx1"/>
                    </a:gs>
                  </a:gsLst>
                  <a:lin ang="5400000" scaled="0"/>
                </a:gradFill>
              </a:rPr>
              <a:t>Group Policy Objects (GPOs)</a:t>
            </a:r>
            <a:endParaRPr lang="en-US"/>
          </a:p>
        </p:txBody>
      </p:sp>
      <p:sp>
        <p:nvSpPr>
          <p:cNvPr id="21" name="TextBox 20">
            <a:extLst>
              <a:ext uri="{FF2B5EF4-FFF2-40B4-BE49-F238E27FC236}">
                <a16:creationId xmlns:a16="http://schemas.microsoft.com/office/drawing/2014/main" id="{F080E26E-C2BE-4DD2-A0FD-09E3500B51C4}"/>
              </a:ext>
            </a:extLst>
          </p:cNvPr>
          <p:cNvSpPr txBox="1"/>
          <p:nvPr/>
        </p:nvSpPr>
        <p:spPr>
          <a:xfrm>
            <a:off x="588262" y="3581798"/>
            <a:ext cx="4110737" cy="2422202"/>
          </a:xfrm>
          <a:prstGeom prst="rect">
            <a:avLst/>
          </a:prstGeom>
          <a:noFill/>
        </p:spPr>
        <p:txBody>
          <a:bodyPr wrap="square" lIns="0" tIns="146304" rIns="182880" bIns="146304" rtlCol="0">
            <a:spAutoFit/>
          </a:bodyPr>
          <a:lstStyle/>
          <a:p>
            <a:pPr lvl="0" defTabSz="914400">
              <a:lnSpc>
                <a:spcPct val="90000"/>
              </a:lnSpc>
              <a:spcAft>
                <a:spcPts val="1200"/>
              </a:spcAft>
              <a:defRPr/>
            </a:pPr>
            <a:r>
              <a:rPr lang="en-US" sz="1400" dirty="0">
                <a:solidFill>
                  <a:schemeClr val="tx2"/>
                </a:solidFill>
              </a:rPr>
              <a:t>Mapping drives</a:t>
            </a:r>
          </a:p>
          <a:p>
            <a:pPr lvl="0" defTabSz="914400">
              <a:lnSpc>
                <a:spcPct val="90000"/>
              </a:lnSpc>
              <a:spcAft>
                <a:spcPts val="1200"/>
              </a:spcAft>
              <a:defRPr/>
            </a:pPr>
            <a:r>
              <a:rPr lang="en-US" sz="1400" dirty="0">
                <a:solidFill>
                  <a:schemeClr val="tx2"/>
                </a:solidFill>
              </a:rPr>
              <a:t>Start menu customization</a:t>
            </a:r>
          </a:p>
          <a:p>
            <a:pPr lvl="0" defTabSz="914400">
              <a:lnSpc>
                <a:spcPct val="90000"/>
              </a:lnSpc>
              <a:spcAft>
                <a:spcPts val="1200"/>
              </a:spcAft>
              <a:defRPr/>
            </a:pPr>
            <a:r>
              <a:rPr lang="en-US" sz="1400" dirty="0">
                <a:solidFill>
                  <a:schemeClr val="tx2"/>
                </a:solidFill>
              </a:rPr>
              <a:t>Desktop background customization</a:t>
            </a:r>
          </a:p>
          <a:p>
            <a:pPr lvl="0" defTabSz="914400">
              <a:lnSpc>
                <a:spcPct val="90000"/>
              </a:lnSpc>
              <a:spcAft>
                <a:spcPts val="1200"/>
              </a:spcAft>
              <a:defRPr/>
            </a:pPr>
            <a:r>
              <a:rPr lang="en-US" sz="1400" dirty="0">
                <a:solidFill>
                  <a:schemeClr val="tx2"/>
                </a:solidFill>
              </a:rPr>
              <a:t>Screen saver customization</a:t>
            </a:r>
          </a:p>
          <a:p>
            <a:pPr lvl="0" defTabSz="914400">
              <a:lnSpc>
                <a:spcPct val="90000"/>
              </a:lnSpc>
              <a:spcAft>
                <a:spcPts val="1200"/>
              </a:spcAft>
              <a:defRPr/>
            </a:pPr>
            <a:r>
              <a:rPr lang="en-US" sz="1400" dirty="0">
                <a:solidFill>
                  <a:schemeClr val="tx2"/>
                </a:solidFill>
              </a:rPr>
              <a:t>Configure registry settings</a:t>
            </a:r>
          </a:p>
          <a:p>
            <a:pPr lvl="0" defTabSz="914400">
              <a:lnSpc>
                <a:spcPct val="90000"/>
              </a:lnSpc>
              <a:spcAft>
                <a:spcPts val="1200"/>
              </a:spcAft>
              <a:defRPr/>
            </a:pPr>
            <a:r>
              <a:rPr lang="en-US" sz="1400" dirty="0">
                <a:solidFill>
                  <a:schemeClr val="tx2"/>
                </a:solidFill>
              </a:rPr>
              <a:t>Have more? Tell us @SMB Tech Community (aka.ms/</a:t>
            </a:r>
            <a:r>
              <a:rPr lang="en-US" sz="1400" dirty="0" err="1">
                <a:solidFill>
                  <a:schemeClr val="tx2"/>
                </a:solidFill>
              </a:rPr>
              <a:t>smbtc</a:t>
            </a:r>
            <a:r>
              <a:rPr lang="en-US" sz="1400" dirty="0">
                <a:solidFill>
                  <a:schemeClr val="tx2"/>
                </a:solidFill>
              </a:rPr>
              <a:t>)</a:t>
            </a:r>
          </a:p>
        </p:txBody>
      </p:sp>
      <p:sp>
        <p:nvSpPr>
          <p:cNvPr id="22" name="TextBox 21">
            <a:extLst>
              <a:ext uri="{FF2B5EF4-FFF2-40B4-BE49-F238E27FC236}">
                <a16:creationId xmlns:a16="http://schemas.microsoft.com/office/drawing/2014/main" id="{1314862A-3075-4BFB-BCAB-2F8184DBF612}"/>
              </a:ext>
            </a:extLst>
          </p:cNvPr>
          <p:cNvSpPr txBox="1"/>
          <p:nvPr/>
        </p:nvSpPr>
        <p:spPr>
          <a:xfrm>
            <a:off x="5551989" y="3581798"/>
            <a:ext cx="6051748" cy="1184940"/>
          </a:xfrm>
          <a:prstGeom prst="rect">
            <a:avLst/>
          </a:prstGeom>
          <a:noFill/>
        </p:spPr>
        <p:txBody>
          <a:bodyPr wrap="square" lIns="0" tIns="146304" rIns="182880" bIns="146304" rtlCol="0">
            <a:spAutoFit/>
          </a:bodyPr>
          <a:lstStyle/>
          <a:p>
            <a:pPr lvl="0" defTabSz="914400">
              <a:lnSpc>
                <a:spcPct val="90000"/>
              </a:lnSpc>
              <a:spcAft>
                <a:spcPts val="1200"/>
              </a:spcAft>
              <a:defRPr/>
            </a:pPr>
            <a:r>
              <a:rPr lang="en-US" sz="1400">
                <a:solidFill>
                  <a:schemeClr val="tx2"/>
                </a:solidFill>
                <a:sym typeface="Wingdings" panose="05000000000000000000" pitchFamily="2" charset="2"/>
              </a:rPr>
              <a:t>Run the MMAT tool to get CSPs for comparable policies in Intune</a:t>
            </a:r>
          </a:p>
          <a:p>
            <a:pPr lvl="0" defTabSz="914400">
              <a:lnSpc>
                <a:spcPct val="90000"/>
              </a:lnSpc>
              <a:spcAft>
                <a:spcPts val="1200"/>
              </a:spcAft>
              <a:defRPr/>
            </a:pPr>
            <a:r>
              <a:rPr lang="en-US" sz="1400">
                <a:solidFill>
                  <a:schemeClr val="tx2"/>
                </a:solidFill>
                <a:sym typeface="Wingdings" panose="05000000000000000000" pitchFamily="2" charset="2"/>
              </a:rPr>
              <a:t>Migrate those GPOs that have the CSPs in Intune</a:t>
            </a:r>
          </a:p>
          <a:p>
            <a:pPr lvl="0" defTabSz="914400">
              <a:lnSpc>
                <a:spcPct val="90000"/>
              </a:lnSpc>
              <a:spcAft>
                <a:spcPts val="1200"/>
              </a:spcAft>
              <a:defRPr/>
            </a:pPr>
            <a:r>
              <a:rPr lang="en-US" sz="1400">
                <a:solidFill>
                  <a:schemeClr val="tx2"/>
                </a:solidFill>
                <a:sym typeface="Wingdings" panose="05000000000000000000" pitchFamily="2" charset="2"/>
              </a:rPr>
              <a:t>Evaluate the necessity of those that don’t and report to Microsoft</a:t>
            </a:r>
          </a:p>
        </p:txBody>
      </p:sp>
      <p:sp>
        <p:nvSpPr>
          <p:cNvPr id="23" name="TextBox 22">
            <a:extLst>
              <a:ext uri="{FF2B5EF4-FFF2-40B4-BE49-F238E27FC236}">
                <a16:creationId xmlns:a16="http://schemas.microsoft.com/office/drawing/2014/main" id="{F3DC412E-0803-4C64-B20C-7AD56C9A048F}"/>
              </a:ext>
            </a:extLst>
          </p:cNvPr>
          <p:cNvSpPr txBox="1"/>
          <p:nvPr/>
        </p:nvSpPr>
        <p:spPr>
          <a:xfrm>
            <a:off x="588263" y="2892049"/>
            <a:ext cx="3208112" cy="517065"/>
          </a:xfrm>
          <a:prstGeom prst="rect">
            <a:avLst/>
          </a:prstGeom>
          <a:noFill/>
        </p:spPr>
        <p:txBody>
          <a:bodyPr wrap="square" lIns="0" tIns="146304" rIns="182880" bIns="146304" rtlCol="0">
            <a:spAutoFit/>
          </a:bodyPr>
          <a:lstStyle/>
          <a:p>
            <a:pPr lvl="0" defTabSz="914400">
              <a:lnSpc>
                <a:spcPct val="90000"/>
              </a:lnSpc>
              <a:spcAft>
                <a:spcPts val="600"/>
              </a:spcAft>
              <a:defRPr/>
            </a:pPr>
            <a:r>
              <a:rPr lang="en-US" sz="1600">
                <a:solidFill>
                  <a:schemeClr val="tx2"/>
                </a:solidFill>
                <a:latin typeface="Segoe UI Semibold"/>
              </a:rPr>
              <a:t>GPOs typically used in SMB</a:t>
            </a:r>
          </a:p>
        </p:txBody>
      </p:sp>
      <p:sp>
        <p:nvSpPr>
          <p:cNvPr id="25" name="gear_3">
            <a:extLst>
              <a:ext uri="{FF2B5EF4-FFF2-40B4-BE49-F238E27FC236}">
                <a16:creationId xmlns:a16="http://schemas.microsoft.com/office/drawing/2014/main" id="{325BB276-33B5-43F4-94A8-C357D9310F2A}"/>
              </a:ext>
            </a:extLst>
          </p:cNvPr>
          <p:cNvSpPr>
            <a:spLocks noChangeAspect="1" noEditPoints="1"/>
          </p:cNvSpPr>
          <p:nvPr/>
        </p:nvSpPr>
        <p:spPr bwMode="auto">
          <a:xfrm>
            <a:off x="10838003" y="511606"/>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no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26" name="Text Placeholder 2">
            <a:extLst>
              <a:ext uri="{FF2B5EF4-FFF2-40B4-BE49-F238E27FC236}">
                <a16:creationId xmlns:a16="http://schemas.microsoft.com/office/drawing/2014/main" id="{9B4F2EE9-6D23-42C2-A28F-7E5D937860A4}"/>
              </a:ext>
            </a:extLst>
          </p:cNvPr>
          <p:cNvSpPr txBox="1">
            <a:spLocks/>
          </p:cNvSpPr>
          <p:nvPr/>
        </p:nvSpPr>
        <p:spPr>
          <a:xfrm>
            <a:off x="588264" y="1655227"/>
            <a:ext cx="7285736" cy="517057"/>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lnSpc>
                <a:spcPts val="2448"/>
              </a:lnSpc>
              <a:defRPr/>
            </a:pPr>
            <a:r>
              <a:rPr lang="en-US" sz="2000">
                <a:solidFill>
                  <a:schemeClr val="tx2"/>
                </a:solidFill>
                <a:cs typeface="Arial" panose="020B0604020202020204" pitchFamily="34" charset="0"/>
              </a:rPr>
              <a:t>Some existing GPOs may not have comparable CSPs in Intune</a:t>
            </a:r>
          </a:p>
        </p:txBody>
      </p:sp>
      <p:cxnSp>
        <p:nvCxnSpPr>
          <p:cNvPr id="27" name="Straight Connector 26">
            <a:extLst>
              <a:ext uri="{FF2B5EF4-FFF2-40B4-BE49-F238E27FC236}">
                <a16:creationId xmlns:a16="http://schemas.microsoft.com/office/drawing/2014/main" id="{B8A90BA4-0ED9-45F5-8C4E-2BD8E7C10E44}"/>
              </a:ext>
            </a:extLst>
          </p:cNvPr>
          <p:cNvCxnSpPr>
            <a:cxnSpLocks/>
          </p:cNvCxnSpPr>
          <p:nvPr/>
        </p:nvCxnSpPr>
        <p:spPr>
          <a:xfrm flipH="1">
            <a:off x="565113" y="3465072"/>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Rectangle 272">
            <a:extLst>
              <a:ext uri="{FF2B5EF4-FFF2-40B4-BE49-F238E27FC236}">
                <a16:creationId xmlns:a16="http://schemas.microsoft.com/office/drawing/2014/main" id="{2B2AF71E-503A-4739-AA7E-33B135F95F90}"/>
              </a:ext>
            </a:extLst>
          </p:cNvPr>
          <p:cNvSpPr/>
          <p:nvPr/>
        </p:nvSpPr>
        <p:spPr bwMode="auto">
          <a:xfrm rot="13500000" flipV="1">
            <a:off x="4315876" y="3822933"/>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grpSp>
        <p:nvGrpSpPr>
          <p:cNvPr id="29" name="Group 28">
            <a:extLst>
              <a:ext uri="{FF2B5EF4-FFF2-40B4-BE49-F238E27FC236}">
                <a16:creationId xmlns:a16="http://schemas.microsoft.com/office/drawing/2014/main" id="{436D88F5-52EF-4E5B-8748-9D7666AC58F2}"/>
              </a:ext>
            </a:extLst>
          </p:cNvPr>
          <p:cNvGrpSpPr/>
          <p:nvPr/>
        </p:nvGrpSpPr>
        <p:grpSpPr>
          <a:xfrm>
            <a:off x="5551989" y="2892049"/>
            <a:ext cx="6411411" cy="573023"/>
            <a:chOff x="8630855" y="2531158"/>
            <a:chExt cx="6411411" cy="573023"/>
          </a:xfrm>
        </p:grpSpPr>
        <p:sp>
          <p:nvSpPr>
            <p:cNvPr id="30" name="TextBox 29">
              <a:extLst>
                <a:ext uri="{FF2B5EF4-FFF2-40B4-BE49-F238E27FC236}">
                  <a16:creationId xmlns:a16="http://schemas.microsoft.com/office/drawing/2014/main" id="{CCE3AF1D-4A98-4E28-AB7A-7220D1BB8F97}"/>
                </a:ext>
              </a:extLst>
            </p:cNvPr>
            <p:cNvSpPr txBox="1"/>
            <p:nvPr/>
          </p:nvSpPr>
          <p:spPr>
            <a:xfrm>
              <a:off x="8630855" y="2531158"/>
              <a:ext cx="6411411" cy="517065"/>
            </a:xfrm>
            <a:prstGeom prst="rect">
              <a:avLst/>
            </a:prstGeom>
            <a:noFill/>
          </p:spPr>
          <p:txBody>
            <a:bodyPr wrap="square" lIns="0" tIns="146304" rIns="182880" bIns="146304"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0" i="0" u="none" strike="noStrike" cap="none" spc="0" normalizeH="0" baseline="0">
                  <a:ln>
                    <a:noFill/>
                  </a:ln>
                  <a:solidFill>
                    <a:srgbClr val="2D78D7"/>
                  </a:solidFill>
                  <a:effectLst/>
                  <a:uLnTx/>
                  <a:uFillTx/>
                  <a:latin typeface="Segoe UI Semibold"/>
                </a:defRPr>
              </a:lvl1pPr>
            </a:lstStyle>
            <a:p>
              <a:r>
                <a:rPr lang="en-US">
                  <a:solidFill>
                    <a:schemeClr val="tx2"/>
                  </a:solidFill>
                </a:rPr>
                <a:t>Guidance: Map a path to management in Microsoft 365 Business</a:t>
              </a:r>
            </a:p>
          </p:txBody>
        </p:sp>
        <p:cxnSp>
          <p:nvCxnSpPr>
            <p:cNvPr id="31" name="Straight Connector 30">
              <a:extLst>
                <a:ext uri="{FF2B5EF4-FFF2-40B4-BE49-F238E27FC236}">
                  <a16:creationId xmlns:a16="http://schemas.microsoft.com/office/drawing/2014/main" id="{C10E018C-B62A-454D-BB14-F51D01B3957C}"/>
                </a:ext>
              </a:extLst>
            </p:cNvPr>
            <p:cNvCxnSpPr>
              <a:cxnSpLocks/>
            </p:cNvCxnSpPr>
            <p:nvPr/>
          </p:nvCxnSpPr>
          <p:spPr>
            <a:xfrm flipH="1">
              <a:off x="8630855" y="3104181"/>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8362DB3-8B2E-438F-B6D7-3F41FBE4C26B}"/>
              </a:ext>
            </a:extLst>
          </p:cNvPr>
          <p:cNvSpPr txBox="1"/>
          <p:nvPr/>
        </p:nvSpPr>
        <p:spPr>
          <a:xfrm>
            <a:off x="426424" y="6583781"/>
            <a:ext cx="6108737" cy="124650"/>
          </a:xfrm>
          <a:prstGeom prst="rect">
            <a:avLst/>
          </a:prstGeom>
          <a:noFill/>
        </p:spPr>
        <p:txBody>
          <a:bodyPr wrap="square" lIns="0" tIns="0" rIns="0" bIns="0" rtlCol="0">
            <a:spAutoFit/>
          </a:bodyPr>
          <a:lstStyle/>
          <a:p>
            <a:pPr>
              <a:lnSpc>
                <a:spcPct val="90000"/>
              </a:lnSpc>
              <a:spcAft>
                <a:spcPts val="600"/>
              </a:spcAft>
            </a:pPr>
            <a:r>
              <a:rPr lang="en-US" sz="900" dirty="0">
                <a:solidFill>
                  <a:schemeClr val="tx2"/>
                </a:solidFill>
              </a:rPr>
              <a:t>To download MMAT Tool: </a:t>
            </a:r>
            <a:r>
              <a:rPr lang="en-US" sz="900" dirty="0">
                <a:solidFill>
                  <a:schemeClr val="tx2"/>
                </a:solidFill>
                <a:hlinkClick r:id="rId3"/>
              </a:rPr>
              <a:t>https://www.microsoft.com/en-us/download/details.aspx?id=45520</a:t>
            </a:r>
            <a:endParaRPr lang="en-US" sz="900" dirty="0">
              <a:solidFill>
                <a:schemeClr val="tx2"/>
              </a:solidFill>
            </a:endParaRPr>
          </a:p>
        </p:txBody>
      </p:sp>
      <p:sp>
        <p:nvSpPr>
          <p:cNvPr id="15" name="Rectangle 14">
            <a:extLst>
              <a:ext uri="{FF2B5EF4-FFF2-40B4-BE49-F238E27FC236}">
                <a16:creationId xmlns:a16="http://schemas.microsoft.com/office/drawing/2014/main" id="{8C728CBB-D40B-4BE7-BCF7-BF797BF57A16}"/>
              </a:ext>
            </a:extLst>
          </p:cNvPr>
          <p:cNvSpPr/>
          <p:nvPr/>
        </p:nvSpPr>
        <p:spPr>
          <a:xfrm>
            <a:off x="10279591" y="980421"/>
            <a:ext cx="1487024" cy="830997"/>
          </a:xfrm>
          <a:prstGeom prst="rect">
            <a:avLst/>
          </a:prstGeom>
        </p:spPr>
        <p:txBody>
          <a:bodyPr wrap="square">
            <a:spAutoFit/>
          </a:bodyPr>
          <a:lstStyle/>
          <a:p>
            <a:pPr algn="ctr"/>
            <a:r>
              <a:rPr lang="en-US" sz="1600">
                <a:cs typeface="Segoe UI"/>
              </a:rPr>
              <a:t>Caveat of AAD Joined Device Method</a:t>
            </a:r>
            <a:endParaRPr lang="en-US" sz="1600"/>
          </a:p>
        </p:txBody>
      </p:sp>
    </p:spTree>
    <p:extLst>
      <p:ext uri="{BB962C8B-B14F-4D97-AF65-F5344CB8AC3E}">
        <p14:creationId xmlns:p14="http://schemas.microsoft.com/office/powerpoint/2010/main" val="37690524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1+#ppt_w/2"/>
                                          </p:val>
                                        </p:tav>
                                        <p:tav tm="100000">
                                          <p:val>
                                            <p:strVal val="#ppt_x"/>
                                          </p:val>
                                        </p:tav>
                                      </p:tavLst>
                                    </p:anim>
                                    <p:anim calcmode="lin" valueType="num">
                                      <p:cBhvr additive="base">
                                        <p:cTn id="8" dur="75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35" presetClass="path" presetSubtype="0" accel="100000" autoRev="1" fill="hold" grpId="1" nodeType="withEffect">
                                  <p:stCondLst>
                                    <p:cond delay="0"/>
                                  </p:stCondLst>
                                  <p:childTnLst>
                                    <p:animMotion origin="layout" path="M -2.29167E-6 -1.11111E-6 L -0.04713 -1.11111E-6 " pathEditMode="relative" rAng="0" ptsTypes="AA">
                                      <p:cBhvr>
                                        <p:cTn id="17" dur="750" fill="hold"/>
                                        <p:tgtEl>
                                          <p:spTgt spid="28"/>
                                        </p:tgtEl>
                                        <p:attrNameLst>
                                          <p:attrName>ppt_x</p:attrName>
                                          <p:attrName>ppt_y</p:attrName>
                                        </p:attrNameLst>
                                      </p:cBhvr>
                                      <p:rCtr x="-2357" y="0"/>
                                    </p:animMotion>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animBg="1"/>
      <p:bldP spid="28" grpId="1" animBg="1"/>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22270B8-A300-42D6-AB8A-85B5433A9DFE}"/>
              </a:ext>
            </a:extLst>
          </p:cNvPr>
          <p:cNvSpPr txBox="1"/>
          <p:nvPr/>
        </p:nvSpPr>
        <p:spPr>
          <a:xfrm>
            <a:off x="588263" y="3737964"/>
            <a:ext cx="3135760" cy="837152"/>
          </a:xfrm>
          <a:prstGeom prst="rect">
            <a:avLst/>
          </a:prstGeom>
          <a:noFill/>
        </p:spPr>
        <p:txBody>
          <a:bodyPr wrap="square" lIns="0" tIns="146304" rIns="182880" bIns="146304" rtlCol="0">
            <a:spAutoFit/>
          </a:bodyPr>
          <a:lstStyle/>
          <a:p>
            <a:pPr lvl="0" defTabSz="914400">
              <a:lnSpc>
                <a:spcPct val="90000"/>
              </a:lnSpc>
              <a:spcAft>
                <a:spcPts val="1200"/>
              </a:spcAft>
              <a:defRPr/>
            </a:pPr>
            <a:r>
              <a:rPr lang="en-US" sz="1400">
                <a:solidFill>
                  <a:schemeClr val="tx2"/>
                </a:solidFill>
              </a:rPr>
              <a:t>Apps that Support:</a:t>
            </a:r>
          </a:p>
          <a:p>
            <a:pPr lvl="0" defTabSz="914400">
              <a:lnSpc>
                <a:spcPct val="90000"/>
              </a:lnSpc>
              <a:spcAft>
                <a:spcPts val="1200"/>
              </a:spcAft>
              <a:defRPr/>
            </a:pPr>
            <a:r>
              <a:rPr lang="en-US" sz="1400">
                <a:solidFill>
                  <a:schemeClr val="tx2"/>
                </a:solidFill>
              </a:rPr>
              <a:t>NTLM, Modern Auth, Kerberos TGT</a:t>
            </a:r>
          </a:p>
        </p:txBody>
      </p:sp>
      <p:sp>
        <p:nvSpPr>
          <p:cNvPr id="24" name="TextBox 23">
            <a:extLst>
              <a:ext uri="{FF2B5EF4-FFF2-40B4-BE49-F238E27FC236}">
                <a16:creationId xmlns:a16="http://schemas.microsoft.com/office/drawing/2014/main" id="{B3CD5C56-42D6-4206-95B6-B7604A0113E1}"/>
              </a:ext>
            </a:extLst>
          </p:cNvPr>
          <p:cNvSpPr txBox="1"/>
          <p:nvPr/>
        </p:nvSpPr>
        <p:spPr>
          <a:xfrm>
            <a:off x="8630855" y="3714302"/>
            <a:ext cx="3135760" cy="877163"/>
          </a:xfrm>
          <a:prstGeom prst="rect">
            <a:avLst/>
          </a:prstGeom>
          <a:noFill/>
        </p:spPr>
        <p:txBody>
          <a:bodyPr wrap="square" lIns="0" tIns="146304" rIns="182880" bIns="146304" rtlCol="0">
            <a:spAutoFit/>
          </a:bodyPr>
          <a:lstStyle/>
          <a:p>
            <a:pPr lvl="0" defTabSz="914400">
              <a:lnSpc>
                <a:spcPct val="90000"/>
              </a:lnSpc>
              <a:spcAft>
                <a:spcPts val="600"/>
              </a:spcAft>
              <a:defRPr/>
            </a:pPr>
            <a:r>
              <a:rPr lang="en-US" sz="1400">
                <a:solidFill>
                  <a:schemeClr val="tx2"/>
                </a:solidFill>
                <a:sym typeface="Wingdings" panose="05000000000000000000" pitchFamily="2" charset="2"/>
              </a:rPr>
              <a:t>Evaluate the necessity of Machine auth legacy app; Move to App that supports modern Auth if possible</a:t>
            </a:r>
          </a:p>
        </p:txBody>
      </p:sp>
      <p:sp>
        <p:nvSpPr>
          <p:cNvPr id="26" name="TextBox 25">
            <a:extLst>
              <a:ext uri="{FF2B5EF4-FFF2-40B4-BE49-F238E27FC236}">
                <a16:creationId xmlns:a16="http://schemas.microsoft.com/office/drawing/2014/main" id="{0EB78C44-C92F-4245-81CD-1043417E4E8C}"/>
              </a:ext>
            </a:extLst>
          </p:cNvPr>
          <p:cNvSpPr txBox="1"/>
          <p:nvPr/>
        </p:nvSpPr>
        <p:spPr>
          <a:xfrm>
            <a:off x="588263" y="3048215"/>
            <a:ext cx="3208112" cy="517065"/>
          </a:xfrm>
          <a:prstGeom prst="rect">
            <a:avLst/>
          </a:prstGeom>
          <a:noFill/>
        </p:spPr>
        <p:txBody>
          <a:bodyPr wrap="square" lIns="0" tIns="146304" rIns="182880" bIns="146304" rtlCol="0">
            <a:spAutoFit/>
          </a:bodyPr>
          <a:lstStyle/>
          <a:p>
            <a:pPr lvl="0" defTabSz="914400">
              <a:lnSpc>
                <a:spcPct val="90000"/>
              </a:lnSpc>
              <a:spcAft>
                <a:spcPts val="600"/>
              </a:spcAft>
              <a:defRPr/>
            </a:pPr>
            <a:r>
              <a:rPr lang="en-US" sz="1600">
                <a:solidFill>
                  <a:schemeClr val="tx2"/>
                </a:solidFill>
                <a:latin typeface="Segoe UI Semibold"/>
              </a:rPr>
              <a:t>Apps that work</a:t>
            </a:r>
          </a:p>
        </p:txBody>
      </p:sp>
      <p:sp>
        <p:nvSpPr>
          <p:cNvPr id="28" name="gear_3">
            <a:extLst>
              <a:ext uri="{FF2B5EF4-FFF2-40B4-BE49-F238E27FC236}">
                <a16:creationId xmlns:a16="http://schemas.microsoft.com/office/drawing/2014/main" id="{02E1A622-AA6D-4FB5-B3C3-94AD88F4BBDE}"/>
              </a:ext>
            </a:extLst>
          </p:cNvPr>
          <p:cNvSpPr>
            <a:spLocks noChangeAspect="1" noEditPoints="1"/>
          </p:cNvSpPr>
          <p:nvPr/>
        </p:nvSpPr>
        <p:spPr bwMode="auto">
          <a:xfrm>
            <a:off x="10838003" y="511606"/>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no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29" name="Text Placeholder 2">
            <a:extLst>
              <a:ext uri="{FF2B5EF4-FFF2-40B4-BE49-F238E27FC236}">
                <a16:creationId xmlns:a16="http://schemas.microsoft.com/office/drawing/2014/main" id="{C284D1C3-9512-4024-8EAC-424DE42061C6}"/>
              </a:ext>
            </a:extLst>
          </p:cNvPr>
          <p:cNvSpPr txBox="1">
            <a:spLocks/>
          </p:cNvSpPr>
          <p:nvPr/>
        </p:nvSpPr>
        <p:spPr>
          <a:xfrm>
            <a:off x="588264" y="1655227"/>
            <a:ext cx="7298436" cy="517057"/>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lnSpc>
                <a:spcPts val="2448"/>
              </a:lnSpc>
              <a:defRPr/>
            </a:pPr>
            <a:r>
              <a:rPr lang="en-US" sz="2000">
                <a:solidFill>
                  <a:schemeClr val="tx2"/>
                </a:solidFill>
                <a:cs typeface="Arial" panose="020B0604020202020204" pitchFamily="34" charset="0"/>
              </a:rPr>
              <a:t>Win 32 Apps requiring AD Machine Authentication won’t work</a:t>
            </a:r>
          </a:p>
        </p:txBody>
      </p:sp>
      <p:cxnSp>
        <p:nvCxnSpPr>
          <p:cNvPr id="30" name="Straight Connector 29">
            <a:extLst>
              <a:ext uri="{FF2B5EF4-FFF2-40B4-BE49-F238E27FC236}">
                <a16:creationId xmlns:a16="http://schemas.microsoft.com/office/drawing/2014/main" id="{07ADBCF0-731F-4C73-9C70-7585DCA9BD60}"/>
              </a:ext>
            </a:extLst>
          </p:cNvPr>
          <p:cNvCxnSpPr>
            <a:cxnSpLocks/>
          </p:cNvCxnSpPr>
          <p:nvPr/>
        </p:nvCxnSpPr>
        <p:spPr>
          <a:xfrm flipH="1">
            <a:off x="565113" y="3621238"/>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362C6F5-10FA-456F-B065-C7CF3D31B8D7}"/>
              </a:ext>
            </a:extLst>
          </p:cNvPr>
          <p:cNvGrpSpPr/>
          <p:nvPr/>
        </p:nvGrpSpPr>
        <p:grpSpPr>
          <a:xfrm>
            <a:off x="4826766" y="3048215"/>
            <a:ext cx="2183635" cy="573023"/>
            <a:chOff x="4137563" y="2531158"/>
            <a:chExt cx="2183635" cy="573023"/>
          </a:xfrm>
        </p:grpSpPr>
        <p:sp>
          <p:nvSpPr>
            <p:cNvPr id="32" name="TextBox 31">
              <a:extLst>
                <a:ext uri="{FF2B5EF4-FFF2-40B4-BE49-F238E27FC236}">
                  <a16:creationId xmlns:a16="http://schemas.microsoft.com/office/drawing/2014/main" id="{73077DC1-2439-4C99-8053-34C6C82CBD1C}"/>
                </a:ext>
              </a:extLst>
            </p:cNvPr>
            <p:cNvSpPr txBox="1"/>
            <p:nvPr/>
          </p:nvSpPr>
          <p:spPr>
            <a:xfrm>
              <a:off x="4137564" y="2531158"/>
              <a:ext cx="2183634" cy="517065"/>
            </a:xfrm>
            <a:prstGeom prst="rect">
              <a:avLst/>
            </a:prstGeom>
            <a:noFill/>
          </p:spPr>
          <p:txBody>
            <a:bodyPr wrap="square" lIns="0" tIns="146304" rIns="182880" bIns="146304"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0" i="0" u="none" strike="noStrike" cap="none" spc="0" normalizeH="0" baseline="0">
                  <a:ln>
                    <a:noFill/>
                  </a:ln>
                  <a:solidFill>
                    <a:srgbClr val="2D78D7"/>
                  </a:solidFill>
                  <a:effectLst/>
                  <a:uLnTx/>
                  <a:uFillTx/>
                  <a:latin typeface="Segoe UI Semibold"/>
                </a:defRPr>
              </a:lvl1pPr>
            </a:lstStyle>
            <a:p>
              <a:r>
                <a:rPr lang="en-US">
                  <a:solidFill>
                    <a:schemeClr val="tx2"/>
                  </a:solidFill>
                </a:rPr>
                <a:t>Apps that don’t work</a:t>
              </a:r>
            </a:p>
          </p:txBody>
        </p:sp>
        <p:cxnSp>
          <p:nvCxnSpPr>
            <p:cNvPr id="33" name="Straight Connector 32">
              <a:extLst>
                <a:ext uri="{FF2B5EF4-FFF2-40B4-BE49-F238E27FC236}">
                  <a16:creationId xmlns:a16="http://schemas.microsoft.com/office/drawing/2014/main" id="{2C48686B-8804-4BB0-B0E2-A79E1B39BA22}"/>
                </a:ext>
              </a:extLst>
            </p:cNvPr>
            <p:cNvCxnSpPr>
              <a:cxnSpLocks/>
            </p:cNvCxnSpPr>
            <p:nvPr/>
          </p:nvCxnSpPr>
          <p:spPr>
            <a:xfrm flipH="1">
              <a:off x="4137563" y="3104181"/>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4" name="Rectangle 272">
            <a:extLst>
              <a:ext uri="{FF2B5EF4-FFF2-40B4-BE49-F238E27FC236}">
                <a16:creationId xmlns:a16="http://schemas.microsoft.com/office/drawing/2014/main" id="{E89E797F-93E9-42ED-A26E-5D961E025002}"/>
              </a:ext>
            </a:extLst>
          </p:cNvPr>
          <p:cNvSpPr/>
          <p:nvPr/>
        </p:nvSpPr>
        <p:spPr bwMode="auto">
          <a:xfrm rot="13500000" flipV="1">
            <a:off x="3846400" y="3979098"/>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grpSp>
        <p:nvGrpSpPr>
          <p:cNvPr id="35" name="Group 34">
            <a:extLst>
              <a:ext uri="{FF2B5EF4-FFF2-40B4-BE49-F238E27FC236}">
                <a16:creationId xmlns:a16="http://schemas.microsoft.com/office/drawing/2014/main" id="{80FC2360-2263-403C-970B-7C6E70312271}"/>
              </a:ext>
            </a:extLst>
          </p:cNvPr>
          <p:cNvGrpSpPr/>
          <p:nvPr/>
        </p:nvGrpSpPr>
        <p:grpSpPr>
          <a:xfrm>
            <a:off x="8630855" y="3048215"/>
            <a:ext cx="3135761" cy="573023"/>
            <a:chOff x="8630855" y="2531158"/>
            <a:chExt cx="3135761" cy="573023"/>
          </a:xfrm>
        </p:grpSpPr>
        <p:sp>
          <p:nvSpPr>
            <p:cNvPr id="36" name="TextBox 35">
              <a:extLst>
                <a:ext uri="{FF2B5EF4-FFF2-40B4-BE49-F238E27FC236}">
                  <a16:creationId xmlns:a16="http://schemas.microsoft.com/office/drawing/2014/main" id="{83A5B739-0790-41E4-B96B-CAA93F6BF34B}"/>
                </a:ext>
              </a:extLst>
            </p:cNvPr>
            <p:cNvSpPr txBox="1"/>
            <p:nvPr/>
          </p:nvSpPr>
          <p:spPr>
            <a:xfrm>
              <a:off x="8630856" y="2531158"/>
              <a:ext cx="3135760" cy="517065"/>
            </a:xfrm>
            <a:prstGeom prst="rect">
              <a:avLst/>
            </a:prstGeom>
            <a:noFill/>
          </p:spPr>
          <p:txBody>
            <a:bodyPr wrap="square" lIns="0" tIns="146304" rIns="182880" bIns="146304"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0" i="0" u="none" strike="noStrike" cap="none" spc="0" normalizeH="0" baseline="0">
                  <a:ln>
                    <a:noFill/>
                  </a:ln>
                  <a:solidFill>
                    <a:srgbClr val="2D78D7"/>
                  </a:solidFill>
                  <a:effectLst/>
                  <a:uLnTx/>
                  <a:uFillTx/>
                  <a:latin typeface="Segoe UI Semibold"/>
                </a:defRPr>
              </a:lvl1pPr>
            </a:lstStyle>
            <a:p>
              <a:r>
                <a:rPr lang="en-US">
                  <a:solidFill>
                    <a:schemeClr val="tx2"/>
                  </a:solidFill>
                </a:rPr>
                <a:t>Guidance</a:t>
              </a:r>
            </a:p>
          </p:txBody>
        </p:sp>
        <p:cxnSp>
          <p:nvCxnSpPr>
            <p:cNvPr id="37" name="Straight Connector 36">
              <a:extLst>
                <a:ext uri="{FF2B5EF4-FFF2-40B4-BE49-F238E27FC236}">
                  <a16:creationId xmlns:a16="http://schemas.microsoft.com/office/drawing/2014/main" id="{07854CC2-7658-436F-AD9F-85D86F3051F3}"/>
                </a:ext>
              </a:extLst>
            </p:cNvPr>
            <p:cNvCxnSpPr>
              <a:cxnSpLocks/>
            </p:cNvCxnSpPr>
            <p:nvPr/>
          </p:nvCxnSpPr>
          <p:spPr>
            <a:xfrm flipH="1">
              <a:off x="8630855" y="3104181"/>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8" name="Rectangle 272">
            <a:extLst>
              <a:ext uri="{FF2B5EF4-FFF2-40B4-BE49-F238E27FC236}">
                <a16:creationId xmlns:a16="http://schemas.microsoft.com/office/drawing/2014/main" id="{82F48719-87B9-4D8B-A712-8BAE998C6AA0}"/>
              </a:ext>
            </a:extLst>
          </p:cNvPr>
          <p:cNvSpPr/>
          <p:nvPr/>
        </p:nvSpPr>
        <p:spPr bwMode="auto">
          <a:xfrm rot="13500000" flipV="1">
            <a:off x="7558439" y="3979100"/>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sp>
        <p:nvSpPr>
          <p:cNvPr id="40" name="Title 39">
            <a:extLst>
              <a:ext uri="{FF2B5EF4-FFF2-40B4-BE49-F238E27FC236}">
                <a16:creationId xmlns:a16="http://schemas.microsoft.com/office/drawing/2014/main" id="{2444D79F-E402-4ECF-BBD4-934194C14708}"/>
              </a:ext>
            </a:extLst>
          </p:cNvPr>
          <p:cNvSpPr>
            <a:spLocks noGrp="1"/>
          </p:cNvSpPr>
          <p:nvPr>
            <p:ph type="title"/>
          </p:nvPr>
        </p:nvSpPr>
        <p:spPr/>
        <p:txBody>
          <a:bodyPr/>
          <a:lstStyle/>
          <a:p>
            <a:r>
              <a:rPr lang="en-US">
                <a:gradFill>
                  <a:gsLst>
                    <a:gs pos="2917">
                      <a:schemeClr val="tx1"/>
                    </a:gs>
                    <a:gs pos="30000">
                      <a:schemeClr val="tx1"/>
                    </a:gs>
                  </a:gsLst>
                  <a:lin ang="5400000" scaled="0"/>
                </a:gradFill>
              </a:rPr>
              <a:t>Legacy Win 32 apps</a:t>
            </a:r>
            <a:endParaRPr lang="en-US"/>
          </a:p>
        </p:txBody>
      </p:sp>
      <p:sp>
        <p:nvSpPr>
          <p:cNvPr id="41" name="TextBox 40">
            <a:extLst>
              <a:ext uri="{FF2B5EF4-FFF2-40B4-BE49-F238E27FC236}">
                <a16:creationId xmlns:a16="http://schemas.microsoft.com/office/drawing/2014/main" id="{8AD93085-B2CB-4E8E-B69D-C7224A694749}"/>
              </a:ext>
            </a:extLst>
          </p:cNvPr>
          <p:cNvSpPr txBox="1"/>
          <p:nvPr/>
        </p:nvSpPr>
        <p:spPr>
          <a:xfrm>
            <a:off x="4826766" y="3737964"/>
            <a:ext cx="2436857" cy="683264"/>
          </a:xfrm>
          <a:prstGeom prst="rect">
            <a:avLst/>
          </a:prstGeom>
          <a:noFill/>
        </p:spPr>
        <p:txBody>
          <a:bodyPr wrap="square" lIns="0" tIns="146304" rIns="182880" bIns="146304" rtlCol="0">
            <a:spAutoFit/>
          </a:bodyPr>
          <a:lstStyle/>
          <a:p>
            <a:pPr lvl="0" defTabSz="914400">
              <a:lnSpc>
                <a:spcPct val="90000"/>
              </a:lnSpc>
              <a:spcAft>
                <a:spcPts val="1200"/>
              </a:spcAft>
              <a:defRPr/>
            </a:pPr>
            <a:r>
              <a:rPr lang="en-US" sz="1400">
                <a:solidFill>
                  <a:schemeClr val="tx2"/>
                </a:solidFill>
              </a:rPr>
              <a:t>Win 32 Apps that require AD Machine Authentication</a:t>
            </a:r>
          </a:p>
        </p:txBody>
      </p:sp>
      <p:sp>
        <p:nvSpPr>
          <p:cNvPr id="19" name="Rectangle 18">
            <a:extLst>
              <a:ext uri="{FF2B5EF4-FFF2-40B4-BE49-F238E27FC236}">
                <a16:creationId xmlns:a16="http://schemas.microsoft.com/office/drawing/2014/main" id="{6436C27A-22F9-43F8-BAB3-DDB7DCA3FBD4}"/>
              </a:ext>
            </a:extLst>
          </p:cNvPr>
          <p:cNvSpPr/>
          <p:nvPr/>
        </p:nvSpPr>
        <p:spPr>
          <a:xfrm>
            <a:off x="10279591" y="980421"/>
            <a:ext cx="1487024" cy="830997"/>
          </a:xfrm>
          <a:prstGeom prst="rect">
            <a:avLst/>
          </a:prstGeom>
        </p:spPr>
        <p:txBody>
          <a:bodyPr wrap="square">
            <a:spAutoFit/>
          </a:bodyPr>
          <a:lstStyle/>
          <a:p>
            <a:pPr algn="ctr"/>
            <a:r>
              <a:rPr lang="en-US" sz="1600">
                <a:cs typeface="Segoe UI"/>
              </a:rPr>
              <a:t>Caveat of AAD Joined Device Method</a:t>
            </a:r>
            <a:endParaRPr lang="en-US" sz="1600"/>
          </a:p>
        </p:txBody>
      </p:sp>
    </p:spTree>
    <p:extLst>
      <p:ext uri="{BB962C8B-B14F-4D97-AF65-F5344CB8AC3E}">
        <p14:creationId xmlns:p14="http://schemas.microsoft.com/office/powerpoint/2010/main" val="3300688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1+#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1+#ppt_w/2"/>
                                          </p:val>
                                        </p:tav>
                                        <p:tav tm="100000">
                                          <p:val>
                                            <p:strVal val="#ppt_x"/>
                                          </p:val>
                                        </p:tav>
                                      </p:tavLst>
                                    </p:anim>
                                    <p:anim calcmode="lin" valueType="num">
                                      <p:cBhvr additive="base">
                                        <p:cTn id="12" dur="750" fill="hold"/>
                                        <p:tgtEl>
                                          <p:spTgt spid="41"/>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35" presetClass="path" presetSubtype="0" accel="100000" autoRev="1" fill="hold" grpId="1" nodeType="withEffect">
                                  <p:stCondLst>
                                    <p:cond delay="0"/>
                                  </p:stCondLst>
                                  <p:childTnLst>
                                    <p:animMotion origin="layout" path="M -6.25E-7 3.7037E-6 L -0.04713 3.7037E-6 " pathEditMode="relative" rAng="0" ptsTypes="AA">
                                      <p:cBhvr>
                                        <p:cTn id="17" dur="750" fill="hold"/>
                                        <p:tgtEl>
                                          <p:spTgt spid="34"/>
                                        </p:tgtEl>
                                        <p:attrNameLst>
                                          <p:attrName>ppt_x</p:attrName>
                                          <p:attrName>ppt_y</p:attrName>
                                        </p:attrNameLst>
                                      </p:cBhvr>
                                      <p:rCtr x="-2357" y="0"/>
                                    </p:animMotion>
                                  </p:childTnLst>
                                </p:cTn>
                              </p:par>
                            </p:childTnLst>
                          </p:cTn>
                        </p:par>
                      </p:childTnLst>
                    </p:cTn>
                  </p:par>
                  <p:par>
                    <p:cTn id="18" fill="hold">
                      <p:stCondLst>
                        <p:cond delay="indefinite"/>
                      </p:stCondLst>
                      <p:childTnLst>
                        <p:par>
                          <p:cTn id="19" fill="hold">
                            <p:stCondLst>
                              <p:cond delay="0"/>
                            </p:stCondLst>
                            <p:childTnLst>
                              <p:par>
                                <p:cTn id="20" presetID="2" presetClass="entr" presetSubtype="2" decel="10000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750" fill="hold"/>
                                        <p:tgtEl>
                                          <p:spTgt spid="35"/>
                                        </p:tgtEl>
                                        <p:attrNameLst>
                                          <p:attrName>ppt_x</p:attrName>
                                        </p:attrNameLst>
                                      </p:cBhvr>
                                      <p:tavLst>
                                        <p:tav tm="0">
                                          <p:val>
                                            <p:strVal val="1+#ppt_w/2"/>
                                          </p:val>
                                        </p:tav>
                                        <p:tav tm="100000">
                                          <p:val>
                                            <p:strVal val="#ppt_x"/>
                                          </p:val>
                                        </p:tav>
                                      </p:tavLst>
                                    </p:anim>
                                    <p:anim calcmode="lin" valueType="num">
                                      <p:cBhvr additive="base">
                                        <p:cTn id="23" dur="750" fill="hold"/>
                                        <p:tgtEl>
                                          <p:spTgt spid="35"/>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750" fill="hold"/>
                                        <p:tgtEl>
                                          <p:spTgt spid="24"/>
                                        </p:tgtEl>
                                        <p:attrNameLst>
                                          <p:attrName>ppt_x</p:attrName>
                                        </p:attrNameLst>
                                      </p:cBhvr>
                                      <p:tavLst>
                                        <p:tav tm="0">
                                          <p:val>
                                            <p:strVal val="1+#ppt_w/2"/>
                                          </p:val>
                                        </p:tav>
                                        <p:tav tm="100000">
                                          <p:val>
                                            <p:strVal val="#ppt_x"/>
                                          </p:val>
                                        </p:tav>
                                      </p:tavLst>
                                    </p:anim>
                                    <p:anim calcmode="lin" valueType="num">
                                      <p:cBhvr additive="base">
                                        <p:cTn id="27" dur="750" fill="hold"/>
                                        <p:tgtEl>
                                          <p:spTgt spid="24"/>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75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35" presetClass="path" presetSubtype="0" accel="100000" autoRev="1" fill="hold" grpId="1" nodeType="withEffect">
                                  <p:stCondLst>
                                    <p:cond delay="0"/>
                                  </p:stCondLst>
                                  <p:childTnLst>
                                    <p:animMotion origin="layout" path="M 2.29167E-6 3.7037E-6 L -0.04714 3.7037E-6 " pathEditMode="relative" rAng="0" ptsTypes="AA">
                                      <p:cBhvr>
                                        <p:cTn id="32" dur="750" fill="hold"/>
                                        <p:tgtEl>
                                          <p:spTgt spid="38"/>
                                        </p:tgtEl>
                                        <p:attrNameLst>
                                          <p:attrName>ppt_x</p:attrName>
                                          <p:attrName>ppt_y</p:attrName>
                                        </p:attrNameLst>
                                      </p:cBhvr>
                                      <p:rCtr x="-23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animBg="1"/>
      <p:bldP spid="34" grpId="1" animBg="1"/>
      <p:bldP spid="38" grpId="0" animBg="1"/>
      <p:bldP spid="38" grpId="1" animBg="1"/>
      <p:bldP spid="4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F5F9BE52-FA42-4878-8602-24304AA6E39C}"/>
              </a:ext>
            </a:extLst>
          </p:cNvPr>
          <p:cNvSpPr txBox="1"/>
          <p:nvPr/>
        </p:nvSpPr>
        <p:spPr>
          <a:xfrm>
            <a:off x="588263" y="3737964"/>
            <a:ext cx="3135760" cy="489365"/>
          </a:xfrm>
          <a:prstGeom prst="rect">
            <a:avLst/>
          </a:prstGeom>
          <a:noFill/>
        </p:spPr>
        <p:txBody>
          <a:bodyPr wrap="square" lIns="0" tIns="146304" rIns="182880" bIns="146304" rtlCol="0">
            <a:spAutoFit/>
          </a:bodyPr>
          <a:lstStyle/>
          <a:p>
            <a:pPr lvl="0" defTabSz="914400">
              <a:lnSpc>
                <a:spcPct val="90000"/>
              </a:lnSpc>
              <a:spcAft>
                <a:spcPts val="1200"/>
              </a:spcAft>
              <a:defRPr/>
            </a:pPr>
            <a:r>
              <a:rPr lang="en-US" sz="1400">
                <a:solidFill>
                  <a:schemeClr val="tx2"/>
                </a:solidFill>
              </a:rPr>
              <a:t>Direct Printer Path</a:t>
            </a:r>
          </a:p>
        </p:txBody>
      </p:sp>
      <p:sp>
        <p:nvSpPr>
          <p:cNvPr id="26" name="TextBox 25">
            <a:extLst>
              <a:ext uri="{FF2B5EF4-FFF2-40B4-BE49-F238E27FC236}">
                <a16:creationId xmlns:a16="http://schemas.microsoft.com/office/drawing/2014/main" id="{B7D04F35-A87C-4BF3-A4D5-5B47D059032E}"/>
              </a:ext>
            </a:extLst>
          </p:cNvPr>
          <p:cNvSpPr txBox="1"/>
          <p:nvPr/>
        </p:nvSpPr>
        <p:spPr>
          <a:xfrm>
            <a:off x="8816050" y="3737964"/>
            <a:ext cx="3135760" cy="1920526"/>
          </a:xfrm>
          <a:prstGeom prst="rect">
            <a:avLst/>
          </a:prstGeom>
          <a:noFill/>
        </p:spPr>
        <p:txBody>
          <a:bodyPr wrap="square" lIns="0" tIns="146304" rIns="182880" bIns="146304" rtlCol="0">
            <a:spAutoFit/>
          </a:bodyPr>
          <a:lstStyle/>
          <a:p>
            <a:pPr lvl="0" defTabSz="914400">
              <a:lnSpc>
                <a:spcPct val="90000"/>
              </a:lnSpc>
              <a:spcAft>
                <a:spcPts val="1200"/>
              </a:spcAft>
              <a:defRPr/>
            </a:pPr>
            <a:r>
              <a:rPr lang="en-US" sz="1400" dirty="0">
                <a:solidFill>
                  <a:schemeClr val="tx2"/>
                </a:solidFill>
                <a:sym typeface="Wingdings" panose="05000000000000000000" pitchFamily="2" charset="2"/>
              </a:rPr>
              <a:t>Notify users of direct printer path where possible </a:t>
            </a:r>
          </a:p>
          <a:p>
            <a:pPr lvl="0" defTabSz="914400">
              <a:lnSpc>
                <a:spcPct val="90000"/>
              </a:lnSpc>
              <a:spcAft>
                <a:spcPts val="1200"/>
              </a:spcAft>
              <a:defRPr/>
            </a:pPr>
            <a:r>
              <a:rPr lang="en-US" sz="1400" dirty="0">
                <a:solidFill>
                  <a:schemeClr val="tx2"/>
                </a:solidFill>
                <a:sym typeface="Wingdings" panose="05000000000000000000" pitchFamily="2" charset="2"/>
              </a:rPr>
              <a:t>Use a </a:t>
            </a:r>
            <a:r>
              <a:rPr lang="en-US" sz="1400" dirty="0" err="1">
                <a:solidFill>
                  <a:schemeClr val="tx2"/>
                </a:solidFill>
                <a:sym typeface="Wingdings" panose="05000000000000000000" pitchFamily="2" charset="2"/>
              </a:rPr>
              <a:t>Powershell</a:t>
            </a:r>
            <a:r>
              <a:rPr lang="en-US" sz="1400" dirty="0">
                <a:solidFill>
                  <a:schemeClr val="tx2"/>
                </a:solidFill>
                <a:sym typeface="Wingdings" panose="05000000000000000000" pitchFamily="2" charset="2"/>
              </a:rPr>
              <a:t> script from Intune to map the printer</a:t>
            </a:r>
          </a:p>
          <a:p>
            <a:pPr lvl="0" defTabSz="914400">
              <a:lnSpc>
                <a:spcPct val="90000"/>
              </a:lnSpc>
              <a:spcAft>
                <a:spcPts val="1200"/>
              </a:spcAft>
              <a:defRPr/>
            </a:pPr>
            <a:r>
              <a:rPr lang="en-US" sz="1400" dirty="0">
                <a:solidFill>
                  <a:schemeClr val="tx2"/>
                </a:solidFill>
                <a:sym typeface="Wingdings" panose="05000000000000000000" pitchFamily="2" charset="2"/>
              </a:rPr>
              <a:t>Utilize </a:t>
            </a:r>
            <a:r>
              <a:rPr lang="en-US" sz="1400" dirty="0">
                <a:solidFill>
                  <a:schemeClr val="tx2"/>
                </a:solidFill>
                <a:sym typeface="Wingdings" panose="05000000000000000000" pitchFamily="2" charset="2"/>
                <a:hlinkClick r:id="rId3"/>
              </a:rPr>
              <a:t>Hybrid Cloud Printing</a:t>
            </a:r>
            <a:endParaRPr lang="en-US" sz="1400" dirty="0">
              <a:solidFill>
                <a:schemeClr val="tx2"/>
              </a:solidFill>
              <a:sym typeface="Wingdings" panose="05000000000000000000" pitchFamily="2" charset="2"/>
            </a:endParaRPr>
          </a:p>
          <a:p>
            <a:pPr lvl="0" defTabSz="914400">
              <a:lnSpc>
                <a:spcPct val="90000"/>
              </a:lnSpc>
              <a:spcAft>
                <a:spcPts val="1200"/>
              </a:spcAft>
              <a:defRPr/>
            </a:pPr>
            <a:r>
              <a:rPr lang="en-US" sz="1400" dirty="0">
                <a:solidFill>
                  <a:schemeClr val="tx2"/>
                </a:solidFill>
                <a:sym typeface="Wingdings" panose="05000000000000000000" pitchFamily="2" charset="2"/>
              </a:rPr>
              <a:t>(requires AAD Premium P1 add-on)</a:t>
            </a:r>
          </a:p>
        </p:txBody>
      </p:sp>
      <p:sp>
        <p:nvSpPr>
          <p:cNvPr id="27" name="TextBox 26">
            <a:extLst>
              <a:ext uri="{FF2B5EF4-FFF2-40B4-BE49-F238E27FC236}">
                <a16:creationId xmlns:a16="http://schemas.microsoft.com/office/drawing/2014/main" id="{BABD9100-B184-489F-B93D-8177683C599F}"/>
              </a:ext>
            </a:extLst>
          </p:cNvPr>
          <p:cNvSpPr txBox="1"/>
          <p:nvPr/>
        </p:nvSpPr>
        <p:spPr>
          <a:xfrm>
            <a:off x="588263" y="3048215"/>
            <a:ext cx="3208112" cy="517065"/>
          </a:xfrm>
          <a:prstGeom prst="rect">
            <a:avLst/>
          </a:prstGeom>
          <a:noFill/>
        </p:spPr>
        <p:txBody>
          <a:bodyPr wrap="square" lIns="0" tIns="146304" rIns="182880" bIns="146304" rtlCol="0">
            <a:spAutoFit/>
          </a:bodyPr>
          <a:lstStyle/>
          <a:p>
            <a:pPr lvl="0" defTabSz="914400">
              <a:lnSpc>
                <a:spcPct val="90000"/>
              </a:lnSpc>
              <a:spcAft>
                <a:spcPts val="600"/>
              </a:spcAft>
              <a:defRPr/>
            </a:pPr>
            <a:r>
              <a:rPr lang="en-US" sz="1600">
                <a:solidFill>
                  <a:schemeClr val="tx2"/>
                </a:solidFill>
                <a:latin typeface="Segoe UI Semibold"/>
              </a:rPr>
              <a:t>Printing scenarios that work </a:t>
            </a:r>
          </a:p>
        </p:txBody>
      </p:sp>
      <p:sp>
        <p:nvSpPr>
          <p:cNvPr id="29" name="gear_3">
            <a:extLst>
              <a:ext uri="{FF2B5EF4-FFF2-40B4-BE49-F238E27FC236}">
                <a16:creationId xmlns:a16="http://schemas.microsoft.com/office/drawing/2014/main" id="{784ADA20-7CB5-4BC8-95D3-81222FC7E646}"/>
              </a:ext>
            </a:extLst>
          </p:cNvPr>
          <p:cNvSpPr>
            <a:spLocks noChangeAspect="1" noEditPoints="1"/>
          </p:cNvSpPr>
          <p:nvPr/>
        </p:nvSpPr>
        <p:spPr bwMode="auto">
          <a:xfrm>
            <a:off x="10838003" y="511606"/>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no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0" name="Text Placeholder 2">
            <a:extLst>
              <a:ext uri="{FF2B5EF4-FFF2-40B4-BE49-F238E27FC236}">
                <a16:creationId xmlns:a16="http://schemas.microsoft.com/office/drawing/2014/main" id="{98FCD59C-8FBC-4E98-8A4D-22E374E19BB8}"/>
              </a:ext>
            </a:extLst>
          </p:cNvPr>
          <p:cNvSpPr txBox="1">
            <a:spLocks/>
          </p:cNvSpPr>
          <p:nvPr/>
        </p:nvSpPr>
        <p:spPr>
          <a:xfrm>
            <a:off x="588264" y="1655227"/>
            <a:ext cx="5881810" cy="517057"/>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lnSpc>
                <a:spcPts val="2448"/>
              </a:lnSpc>
              <a:defRPr/>
            </a:pPr>
            <a:r>
              <a:rPr lang="en-US" sz="2000">
                <a:solidFill>
                  <a:schemeClr val="tx2"/>
                </a:solidFill>
                <a:cs typeface="Arial" panose="020B0604020202020204" pitchFamily="34" charset="0"/>
              </a:rPr>
              <a:t>Some printing scenarios are not supported:</a:t>
            </a:r>
          </a:p>
          <a:p>
            <a:pPr defTabSz="932597" fontAlgn="base">
              <a:lnSpc>
                <a:spcPts val="2448"/>
              </a:lnSpc>
              <a:defRPr/>
            </a:pPr>
            <a:endParaRPr lang="en-US" sz="2000">
              <a:solidFill>
                <a:schemeClr val="tx2"/>
              </a:solidFill>
              <a:cs typeface="Arial" panose="020B0604020202020204" pitchFamily="34" charset="0"/>
            </a:endParaRPr>
          </a:p>
        </p:txBody>
      </p:sp>
      <p:cxnSp>
        <p:nvCxnSpPr>
          <p:cNvPr id="31" name="Straight Connector 30">
            <a:extLst>
              <a:ext uri="{FF2B5EF4-FFF2-40B4-BE49-F238E27FC236}">
                <a16:creationId xmlns:a16="http://schemas.microsoft.com/office/drawing/2014/main" id="{39DBEB17-531C-4CB0-8609-96DB50B1F58E}"/>
              </a:ext>
            </a:extLst>
          </p:cNvPr>
          <p:cNvCxnSpPr>
            <a:cxnSpLocks/>
          </p:cNvCxnSpPr>
          <p:nvPr/>
        </p:nvCxnSpPr>
        <p:spPr>
          <a:xfrm flipH="1">
            <a:off x="565113" y="3621238"/>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7FDFF2E-7D21-447A-A469-889184A6D337}"/>
              </a:ext>
            </a:extLst>
          </p:cNvPr>
          <p:cNvGrpSpPr/>
          <p:nvPr/>
        </p:nvGrpSpPr>
        <p:grpSpPr>
          <a:xfrm>
            <a:off x="4453777" y="3048215"/>
            <a:ext cx="3481289" cy="573023"/>
            <a:chOff x="4137563" y="2531158"/>
            <a:chExt cx="3481289" cy="573023"/>
          </a:xfrm>
        </p:grpSpPr>
        <p:sp>
          <p:nvSpPr>
            <p:cNvPr id="33" name="TextBox 32">
              <a:extLst>
                <a:ext uri="{FF2B5EF4-FFF2-40B4-BE49-F238E27FC236}">
                  <a16:creationId xmlns:a16="http://schemas.microsoft.com/office/drawing/2014/main" id="{1C832C1D-1FE7-4AE7-9CC5-3DADA724A5CD}"/>
                </a:ext>
              </a:extLst>
            </p:cNvPr>
            <p:cNvSpPr txBox="1"/>
            <p:nvPr/>
          </p:nvSpPr>
          <p:spPr>
            <a:xfrm>
              <a:off x="4137564" y="2531158"/>
              <a:ext cx="3481288" cy="517065"/>
            </a:xfrm>
            <a:prstGeom prst="rect">
              <a:avLst/>
            </a:prstGeom>
            <a:noFill/>
          </p:spPr>
          <p:txBody>
            <a:bodyPr wrap="square" lIns="0" tIns="146304" rIns="182880" bIns="146304"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0" i="0" u="none" strike="noStrike" cap="none" spc="0" normalizeH="0" baseline="0">
                  <a:ln>
                    <a:noFill/>
                  </a:ln>
                  <a:solidFill>
                    <a:srgbClr val="2D78D7"/>
                  </a:solidFill>
                  <a:effectLst/>
                  <a:uLnTx/>
                  <a:uFillTx/>
                  <a:latin typeface="Segoe UI Semibold"/>
                </a:defRPr>
              </a:lvl1pPr>
            </a:lstStyle>
            <a:p>
              <a:r>
                <a:rPr lang="en-US">
                  <a:solidFill>
                    <a:schemeClr val="tx2"/>
                  </a:solidFill>
                </a:rPr>
                <a:t>Printing scenarios that don’t work </a:t>
              </a:r>
            </a:p>
          </p:txBody>
        </p:sp>
        <p:cxnSp>
          <p:nvCxnSpPr>
            <p:cNvPr id="34" name="Straight Connector 33">
              <a:extLst>
                <a:ext uri="{FF2B5EF4-FFF2-40B4-BE49-F238E27FC236}">
                  <a16:creationId xmlns:a16="http://schemas.microsoft.com/office/drawing/2014/main" id="{5338402F-65C6-45DB-B5B6-AE4191147138}"/>
                </a:ext>
              </a:extLst>
            </p:cNvPr>
            <p:cNvCxnSpPr>
              <a:cxnSpLocks/>
            </p:cNvCxnSpPr>
            <p:nvPr/>
          </p:nvCxnSpPr>
          <p:spPr>
            <a:xfrm flipH="1">
              <a:off x="4137563" y="3104181"/>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5" name="Rectangle 272">
            <a:extLst>
              <a:ext uri="{FF2B5EF4-FFF2-40B4-BE49-F238E27FC236}">
                <a16:creationId xmlns:a16="http://schemas.microsoft.com/office/drawing/2014/main" id="{8F430758-D8CF-4320-8B1D-9B1A1E3C0846}"/>
              </a:ext>
            </a:extLst>
          </p:cNvPr>
          <p:cNvSpPr/>
          <p:nvPr/>
        </p:nvSpPr>
        <p:spPr bwMode="auto">
          <a:xfrm rot="13500000" flipV="1">
            <a:off x="3508135" y="3859642"/>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grpSp>
        <p:nvGrpSpPr>
          <p:cNvPr id="36" name="Group 35">
            <a:extLst>
              <a:ext uri="{FF2B5EF4-FFF2-40B4-BE49-F238E27FC236}">
                <a16:creationId xmlns:a16="http://schemas.microsoft.com/office/drawing/2014/main" id="{23E3709D-249D-44FE-9636-8804BE21B68B}"/>
              </a:ext>
            </a:extLst>
          </p:cNvPr>
          <p:cNvGrpSpPr/>
          <p:nvPr/>
        </p:nvGrpSpPr>
        <p:grpSpPr>
          <a:xfrm>
            <a:off x="8816050" y="3048215"/>
            <a:ext cx="3135761" cy="573023"/>
            <a:chOff x="8630855" y="2531158"/>
            <a:chExt cx="3135761" cy="573023"/>
          </a:xfrm>
        </p:grpSpPr>
        <p:sp>
          <p:nvSpPr>
            <p:cNvPr id="37" name="TextBox 36">
              <a:extLst>
                <a:ext uri="{FF2B5EF4-FFF2-40B4-BE49-F238E27FC236}">
                  <a16:creationId xmlns:a16="http://schemas.microsoft.com/office/drawing/2014/main" id="{2D84BBDE-0E33-45AD-8834-ABD0CDD203EF}"/>
                </a:ext>
              </a:extLst>
            </p:cNvPr>
            <p:cNvSpPr txBox="1"/>
            <p:nvPr/>
          </p:nvSpPr>
          <p:spPr>
            <a:xfrm>
              <a:off x="8630856" y="2531158"/>
              <a:ext cx="3135760" cy="517065"/>
            </a:xfrm>
            <a:prstGeom prst="rect">
              <a:avLst/>
            </a:prstGeom>
            <a:noFill/>
          </p:spPr>
          <p:txBody>
            <a:bodyPr wrap="square" lIns="0" tIns="146304" rIns="182880" bIns="146304"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0" i="0" u="none" strike="noStrike" cap="none" spc="0" normalizeH="0" baseline="0">
                  <a:ln>
                    <a:noFill/>
                  </a:ln>
                  <a:solidFill>
                    <a:srgbClr val="2D78D7"/>
                  </a:solidFill>
                  <a:effectLst/>
                  <a:uLnTx/>
                  <a:uFillTx/>
                  <a:latin typeface="Segoe UI Semibold"/>
                </a:defRPr>
              </a:lvl1pPr>
            </a:lstStyle>
            <a:p>
              <a:r>
                <a:rPr lang="en-US">
                  <a:solidFill>
                    <a:schemeClr val="tx2"/>
                  </a:solidFill>
                </a:rPr>
                <a:t>Guidance</a:t>
              </a:r>
            </a:p>
          </p:txBody>
        </p:sp>
        <p:cxnSp>
          <p:nvCxnSpPr>
            <p:cNvPr id="38" name="Straight Connector 37">
              <a:extLst>
                <a:ext uri="{FF2B5EF4-FFF2-40B4-BE49-F238E27FC236}">
                  <a16:creationId xmlns:a16="http://schemas.microsoft.com/office/drawing/2014/main" id="{DCE1596F-F3BB-4C45-BB05-8BA6F2F90675}"/>
                </a:ext>
              </a:extLst>
            </p:cNvPr>
            <p:cNvCxnSpPr>
              <a:cxnSpLocks/>
            </p:cNvCxnSpPr>
            <p:nvPr/>
          </p:nvCxnSpPr>
          <p:spPr>
            <a:xfrm flipH="1">
              <a:off x="8630855" y="3104181"/>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9" name="Rectangle 272">
            <a:extLst>
              <a:ext uri="{FF2B5EF4-FFF2-40B4-BE49-F238E27FC236}">
                <a16:creationId xmlns:a16="http://schemas.microsoft.com/office/drawing/2014/main" id="{AF8DEA4A-E4E3-4233-83D6-65657754F1CB}"/>
              </a:ext>
            </a:extLst>
          </p:cNvPr>
          <p:cNvSpPr/>
          <p:nvPr/>
        </p:nvSpPr>
        <p:spPr bwMode="auto">
          <a:xfrm rot="13500000" flipV="1">
            <a:off x="7923500" y="3859644"/>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sp>
        <p:nvSpPr>
          <p:cNvPr id="40" name="TextBox 39">
            <a:extLst>
              <a:ext uri="{FF2B5EF4-FFF2-40B4-BE49-F238E27FC236}">
                <a16:creationId xmlns:a16="http://schemas.microsoft.com/office/drawing/2014/main" id="{BBF8F722-514E-4DA4-9D3F-899D88DFD68B}"/>
              </a:ext>
            </a:extLst>
          </p:cNvPr>
          <p:cNvSpPr txBox="1"/>
          <p:nvPr/>
        </p:nvSpPr>
        <p:spPr>
          <a:xfrm>
            <a:off x="4453777" y="3737964"/>
            <a:ext cx="2436857" cy="489365"/>
          </a:xfrm>
          <a:prstGeom prst="rect">
            <a:avLst/>
          </a:prstGeom>
          <a:noFill/>
        </p:spPr>
        <p:txBody>
          <a:bodyPr wrap="square" lIns="0" tIns="146304" rIns="182880" bIns="146304" rtlCol="0">
            <a:spAutoFit/>
          </a:bodyPr>
          <a:lstStyle/>
          <a:p>
            <a:pPr lvl="0" defTabSz="914400">
              <a:lnSpc>
                <a:spcPct val="90000"/>
              </a:lnSpc>
              <a:spcAft>
                <a:spcPts val="1200"/>
              </a:spcAft>
              <a:defRPr/>
            </a:pPr>
            <a:r>
              <a:rPr lang="en-US" sz="1400">
                <a:solidFill>
                  <a:schemeClr val="tx2"/>
                </a:solidFill>
              </a:rPr>
              <a:t>AD Printer Discovery</a:t>
            </a:r>
          </a:p>
        </p:txBody>
      </p:sp>
      <p:sp>
        <p:nvSpPr>
          <p:cNvPr id="7" name="Title 6">
            <a:extLst>
              <a:ext uri="{FF2B5EF4-FFF2-40B4-BE49-F238E27FC236}">
                <a16:creationId xmlns:a16="http://schemas.microsoft.com/office/drawing/2014/main" id="{12655B6C-D371-44D0-821E-A08AB7CBB18D}"/>
              </a:ext>
            </a:extLst>
          </p:cNvPr>
          <p:cNvSpPr>
            <a:spLocks noGrp="1"/>
          </p:cNvSpPr>
          <p:nvPr>
            <p:ph type="title"/>
          </p:nvPr>
        </p:nvSpPr>
        <p:spPr/>
        <p:txBody>
          <a:bodyPr/>
          <a:lstStyle/>
          <a:p>
            <a:r>
              <a:rPr lang="en-US">
                <a:gradFill>
                  <a:gsLst>
                    <a:gs pos="2917">
                      <a:schemeClr val="tx1"/>
                    </a:gs>
                    <a:gs pos="30000">
                      <a:schemeClr val="tx1"/>
                    </a:gs>
                  </a:gsLst>
                  <a:lin ang="5400000" scaled="0"/>
                </a:gradFill>
              </a:rPr>
              <a:t>Printing</a:t>
            </a:r>
            <a:endParaRPr lang="en-US"/>
          </a:p>
        </p:txBody>
      </p:sp>
      <p:sp>
        <p:nvSpPr>
          <p:cNvPr id="19" name="Rectangle 18">
            <a:extLst>
              <a:ext uri="{FF2B5EF4-FFF2-40B4-BE49-F238E27FC236}">
                <a16:creationId xmlns:a16="http://schemas.microsoft.com/office/drawing/2014/main" id="{5995F543-40B8-44E3-813F-E4C0E8851231}"/>
              </a:ext>
            </a:extLst>
          </p:cNvPr>
          <p:cNvSpPr/>
          <p:nvPr/>
        </p:nvSpPr>
        <p:spPr>
          <a:xfrm>
            <a:off x="10279591" y="980421"/>
            <a:ext cx="1487024" cy="830997"/>
          </a:xfrm>
          <a:prstGeom prst="rect">
            <a:avLst/>
          </a:prstGeom>
        </p:spPr>
        <p:txBody>
          <a:bodyPr wrap="square">
            <a:spAutoFit/>
          </a:bodyPr>
          <a:lstStyle/>
          <a:p>
            <a:pPr algn="ctr"/>
            <a:r>
              <a:rPr lang="en-US" sz="1600">
                <a:cs typeface="Segoe UI"/>
              </a:rPr>
              <a:t>Caveat of AAD Joined Device Method</a:t>
            </a:r>
            <a:endParaRPr lang="en-US" sz="1600"/>
          </a:p>
        </p:txBody>
      </p:sp>
    </p:spTree>
    <p:extLst>
      <p:ext uri="{BB962C8B-B14F-4D97-AF65-F5344CB8AC3E}">
        <p14:creationId xmlns:p14="http://schemas.microsoft.com/office/powerpoint/2010/main" val="30081912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1+#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750" fill="hold"/>
                                        <p:tgtEl>
                                          <p:spTgt spid="40"/>
                                        </p:tgtEl>
                                        <p:attrNameLst>
                                          <p:attrName>ppt_x</p:attrName>
                                        </p:attrNameLst>
                                      </p:cBhvr>
                                      <p:tavLst>
                                        <p:tav tm="0">
                                          <p:val>
                                            <p:strVal val="1+#ppt_w/2"/>
                                          </p:val>
                                        </p:tav>
                                        <p:tav tm="100000">
                                          <p:val>
                                            <p:strVal val="#ppt_x"/>
                                          </p:val>
                                        </p:tav>
                                      </p:tavLst>
                                    </p:anim>
                                    <p:anim calcmode="lin" valueType="num">
                                      <p:cBhvr additive="base">
                                        <p:cTn id="12" dur="750" fill="hold"/>
                                        <p:tgtEl>
                                          <p:spTgt spid="40"/>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5" presetClass="path" presetSubtype="0" accel="100000" autoRev="1" fill="hold" grpId="1" nodeType="withEffect">
                                  <p:stCondLst>
                                    <p:cond delay="0"/>
                                  </p:stCondLst>
                                  <p:childTnLst>
                                    <p:animMotion origin="layout" path="M 3.75E-6 4.81481E-6 L -0.04714 4.81481E-6 " pathEditMode="relative" rAng="0" ptsTypes="AA">
                                      <p:cBhvr>
                                        <p:cTn id="17" dur="750" fill="hold"/>
                                        <p:tgtEl>
                                          <p:spTgt spid="35"/>
                                        </p:tgtEl>
                                        <p:attrNameLst>
                                          <p:attrName>ppt_x</p:attrName>
                                          <p:attrName>ppt_y</p:attrName>
                                        </p:attrNameLst>
                                      </p:cBhvr>
                                      <p:rCtr x="-2357" y="0"/>
                                    </p:animMotion>
                                  </p:childTnLst>
                                </p:cTn>
                              </p:par>
                            </p:childTnLst>
                          </p:cTn>
                        </p:par>
                      </p:childTnLst>
                    </p:cTn>
                  </p:par>
                  <p:par>
                    <p:cTn id="18" fill="hold">
                      <p:stCondLst>
                        <p:cond delay="indefinite"/>
                      </p:stCondLst>
                      <p:childTnLst>
                        <p:par>
                          <p:cTn id="19" fill="hold">
                            <p:stCondLst>
                              <p:cond delay="0"/>
                            </p:stCondLst>
                            <p:childTnLst>
                              <p:par>
                                <p:cTn id="20" presetID="2" presetClass="entr" presetSubtype="2" decel="10000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750" fill="hold"/>
                                        <p:tgtEl>
                                          <p:spTgt spid="36"/>
                                        </p:tgtEl>
                                        <p:attrNameLst>
                                          <p:attrName>ppt_x</p:attrName>
                                        </p:attrNameLst>
                                      </p:cBhvr>
                                      <p:tavLst>
                                        <p:tav tm="0">
                                          <p:val>
                                            <p:strVal val="1+#ppt_w/2"/>
                                          </p:val>
                                        </p:tav>
                                        <p:tav tm="100000">
                                          <p:val>
                                            <p:strVal val="#ppt_x"/>
                                          </p:val>
                                        </p:tav>
                                      </p:tavLst>
                                    </p:anim>
                                    <p:anim calcmode="lin" valueType="num">
                                      <p:cBhvr additive="base">
                                        <p:cTn id="23" dur="750" fill="hold"/>
                                        <p:tgtEl>
                                          <p:spTgt spid="36"/>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750" fill="hold"/>
                                        <p:tgtEl>
                                          <p:spTgt spid="26"/>
                                        </p:tgtEl>
                                        <p:attrNameLst>
                                          <p:attrName>ppt_x</p:attrName>
                                        </p:attrNameLst>
                                      </p:cBhvr>
                                      <p:tavLst>
                                        <p:tav tm="0">
                                          <p:val>
                                            <p:strVal val="1+#ppt_w/2"/>
                                          </p:val>
                                        </p:tav>
                                        <p:tav tm="100000">
                                          <p:val>
                                            <p:strVal val="#ppt_x"/>
                                          </p:val>
                                        </p:tav>
                                      </p:tavLst>
                                    </p:anim>
                                    <p:anim calcmode="lin" valueType="num">
                                      <p:cBhvr additive="base">
                                        <p:cTn id="27" dur="750" fill="hold"/>
                                        <p:tgtEl>
                                          <p:spTgt spid="26"/>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75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35" presetClass="path" presetSubtype="0" accel="100000" autoRev="1" fill="hold" grpId="1" nodeType="withEffect">
                                  <p:stCondLst>
                                    <p:cond delay="0"/>
                                  </p:stCondLst>
                                  <p:childTnLst>
                                    <p:animMotion origin="layout" path="M 4.375E-6 4.81481E-6 L -0.04714 4.81481E-6 " pathEditMode="relative" rAng="0" ptsTypes="AA">
                                      <p:cBhvr>
                                        <p:cTn id="32" dur="750" fill="hold"/>
                                        <p:tgtEl>
                                          <p:spTgt spid="39"/>
                                        </p:tgtEl>
                                        <p:attrNameLst>
                                          <p:attrName>ppt_x</p:attrName>
                                          <p:attrName>ppt_y</p:attrName>
                                        </p:attrNameLst>
                                      </p:cBhvr>
                                      <p:rCtr x="-23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animBg="1"/>
      <p:bldP spid="35" grpId="1" animBg="1"/>
      <p:bldP spid="39" grpId="0" animBg="1"/>
      <p:bldP spid="39" grpId="1"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B6FAB86-0F9F-4E50-B864-F261E0CFEE5D}"/>
              </a:ext>
            </a:extLst>
          </p:cNvPr>
          <p:cNvSpPr/>
          <p:nvPr/>
        </p:nvSpPr>
        <p:spPr bwMode="auto">
          <a:xfrm>
            <a:off x="5585268" y="1831412"/>
            <a:ext cx="4958507" cy="352224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Title 15">
            <a:extLst>
              <a:ext uri="{FF2B5EF4-FFF2-40B4-BE49-F238E27FC236}">
                <a16:creationId xmlns:a16="http://schemas.microsoft.com/office/drawing/2014/main" id="{D38E4F80-050D-443B-BBD9-5E07EAE5545C}"/>
              </a:ext>
            </a:extLst>
          </p:cNvPr>
          <p:cNvSpPr>
            <a:spLocks noGrp="1"/>
          </p:cNvSpPr>
          <p:nvPr>
            <p:ph type="title"/>
          </p:nvPr>
        </p:nvSpPr>
        <p:spPr/>
        <p:txBody>
          <a:bodyPr/>
          <a:lstStyle/>
          <a:p>
            <a:r>
              <a:rPr lang="en-US"/>
              <a:t>Deploy, configure, and manage Windows 10</a:t>
            </a:r>
            <a:endParaRPr lang="en-US" dirty="0"/>
          </a:p>
        </p:txBody>
      </p:sp>
      <p:sp>
        <p:nvSpPr>
          <p:cNvPr id="29" name="TextBox 28">
            <a:extLst>
              <a:ext uri="{FF2B5EF4-FFF2-40B4-BE49-F238E27FC236}">
                <a16:creationId xmlns:a16="http://schemas.microsoft.com/office/drawing/2014/main" id="{7C20DF7F-BCF9-4484-BCF0-9318D138E93A}"/>
              </a:ext>
            </a:extLst>
          </p:cNvPr>
          <p:cNvSpPr txBox="1"/>
          <p:nvPr/>
        </p:nvSpPr>
        <p:spPr>
          <a:xfrm>
            <a:off x="427230" y="1831413"/>
            <a:ext cx="4134749" cy="2002353"/>
          </a:xfrm>
          <a:prstGeom prst="rect">
            <a:avLst/>
          </a:prstGeom>
          <a:noFill/>
        </p:spPr>
        <p:txBody>
          <a:bodyPr wrap="square" lIns="0" tIns="0" rIns="0" bIns="0" rtlCol="0">
            <a:spAutoFit/>
          </a:bodyPr>
          <a:lstStyle/>
          <a:p>
            <a:pPr defTabSz="914049">
              <a:lnSpc>
                <a:spcPct val="90000"/>
              </a:lnSpc>
              <a:spcBef>
                <a:spcPts val="600"/>
              </a:spcBef>
              <a:spcAft>
                <a:spcPts val="600"/>
              </a:spcAft>
              <a:defRPr/>
            </a:pPr>
            <a:r>
              <a:rPr lang="en-US" sz="2000" dirty="0">
                <a:solidFill>
                  <a:srgbClr val="0078D4"/>
                </a:solidFill>
                <a:latin typeface="Segoe UI Semibold"/>
              </a:rPr>
              <a:t>Windows 10 Management in Microsoft 365 Business</a:t>
            </a:r>
          </a:p>
          <a:p>
            <a:pPr defTabSz="914049">
              <a:lnSpc>
                <a:spcPct val="90000"/>
              </a:lnSpc>
              <a:spcBef>
                <a:spcPts val="600"/>
              </a:spcBef>
              <a:spcAft>
                <a:spcPts val="600"/>
              </a:spcAft>
              <a:defRPr/>
            </a:pPr>
            <a:r>
              <a:rPr lang="en-US" sz="1600" dirty="0">
                <a:solidFill>
                  <a:srgbClr val="0D0D0D"/>
                </a:solidFill>
                <a:latin typeface="Segoe UI"/>
              </a:rPr>
              <a:t>Windows 10 device is connected to </a:t>
            </a:r>
            <a:br>
              <a:rPr lang="en-US" sz="1600" dirty="0">
                <a:solidFill>
                  <a:srgbClr val="0D0D0D"/>
                </a:solidFill>
                <a:latin typeface="Segoe UI"/>
              </a:rPr>
            </a:br>
            <a:r>
              <a:rPr lang="en-US" sz="1600" dirty="0">
                <a:solidFill>
                  <a:srgbClr val="0D0D0D"/>
                </a:solidFill>
                <a:latin typeface="Segoe UI"/>
              </a:rPr>
              <a:t>Microsoft 365 Business through Azure AD </a:t>
            </a:r>
          </a:p>
          <a:p>
            <a:pPr defTabSz="914049">
              <a:lnSpc>
                <a:spcPct val="90000"/>
              </a:lnSpc>
              <a:spcBef>
                <a:spcPts val="600"/>
              </a:spcBef>
              <a:spcAft>
                <a:spcPts val="600"/>
              </a:spcAft>
              <a:defRPr/>
            </a:pPr>
            <a:r>
              <a:rPr lang="en-US" sz="1600" dirty="0">
                <a:solidFill>
                  <a:srgbClr val="0D0D0D"/>
                </a:solidFill>
                <a:latin typeface="Segoe UI"/>
              </a:rPr>
              <a:t>Device inherits the pre-configured device security and management settings in Microsoft 365 Business.</a:t>
            </a:r>
          </a:p>
        </p:txBody>
      </p:sp>
      <p:sp>
        <p:nvSpPr>
          <p:cNvPr id="37" name="TextBox 36">
            <a:extLst>
              <a:ext uri="{FF2B5EF4-FFF2-40B4-BE49-F238E27FC236}">
                <a16:creationId xmlns:a16="http://schemas.microsoft.com/office/drawing/2014/main" id="{48821616-1983-46E1-A1F0-C6C69DBCD77A}"/>
              </a:ext>
            </a:extLst>
          </p:cNvPr>
          <p:cNvSpPr txBox="1"/>
          <p:nvPr/>
        </p:nvSpPr>
        <p:spPr>
          <a:xfrm>
            <a:off x="6003983" y="2162467"/>
            <a:ext cx="4134749" cy="2859330"/>
          </a:xfrm>
          <a:prstGeom prst="rect">
            <a:avLst/>
          </a:prstGeom>
          <a:noFill/>
        </p:spPr>
        <p:txBody>
          <a:bodyPr wrap="square" lIns="0" tIns="0" rIns="0" bIns="0" rtlCol="0">
            <a:spAutoFit/>
          </a:bodyPr>
          <a:lstStyle/>
          <a:p>
            <a:pPr defTabSz="914049">
              <a:lnSpc>
                <a:spcPct val="90000"/>
              </a:lnSpc>
              <a:spcBef>
                <a:spcPts val="600"/>
              </a:spcBef>
              <a:spcAft>
                <a:spcPts val="1800"/>
              </a:spcAft>
              <a:defRPr/>
            </a:pPr>
            <a:r>
              <a:rPr lang="en-US" sz="2000" dirty="0">
                <a:solidFill>
                  <a:srgbClr val="0078D4"/>
                </a:solidFill>
                <a:latin typeface="Segoe UI Semibold"/>
              </a:rPr>
              <a:t>Benefits</a:t>
            </a:r>
          </a:p>
          <a:p>
            <a:pPr defTabSz="914049">
              <a:lnSpc>
                <a:spcPct val="90000"/>
              </a:lnSpc>
              <a:spcBef>
                <a:spcPts val="600"/>
              </a:spcBef>
              <a:spcAft>
                <a:spcPts val="600"/>
              </a:spcAft>
              <a:defRPr/>
            </a:pPr>
            <a:r>
              <a:rPr lang="en-US" sz="1600" dirty="0">
                <a:solidFill>
                  <a:srgbClr val="0D0D0D"/>
                </a:solidFill>
                <a:latin typeface="Segoe UI Semibold"/>
              </a:rPr>
              <a:t>SSO </a:t>
            </a:r>
            <a:r>
              <a:rPr lang="en-US" sz="1600" dirty="0">
                <a:solidFill>
                  <a:srgbClr val="0D0D0D"/>
                </a:solidFill>
                <a:latin typeface="Segoe UI"/>
              </a:rPr>
              <a:t>to Azure managed SaaS apps &amp; services like Office 365</a:t>
            </a:r>
          </a:p>
          <a:p>
            <a:pPr defTabSz="914049">
              <a:lnSpc>
                <a:spcPct val="90000"/>
              </a:lnSpc>
              <a:spcBef>
                <a:spcPts val="600"/>
              </a:spcBef>
              <a:spcAft>
                <a:spcPts val="600"/>
              </a:spcAft>
              <a:defRPr/>
            </a:pPr>
            <a:r>
              <a:rPr lang="en-US" sz="1600" dirty="0">
                <a:solidFill>
                  <a:srgbClr val="0D0D0D"/>
                </a:solidFill>
                <a:latin typeface="Segoe UI Semibold"/>
              </a:rPr>
              <a:t>Centralized management &amp; deployment of policies </a:t>
            </a:r>
            <a:r>
              <a:rPr lang="en-US" sz="1600" dirty="0">
                <a:solidFill>
                  <a:srgbClr val="0D0D0D"/>
                </a:solidFill>
                <a:latin typeface="Segoe UI"/>
              </a:rPr>
              <a:t>to PCs, Macs and mobile devices</a:t>
            </a:r>
          </a:p>
          <a:p>
            <a:pPr defTabSz="914049">
              <a:lnSpc>
                <a:spcPct val="90000"/>
              </a:lnSpc>
              <a:spcBef>
                <a:spcPts val="600"/>
              </a:spcBef>
              <a:spcAft>
                <a:spcPts val="600"/>
              </a:spcAft>
              <a:defRPr/>
            </a:pPr>
            <a:r>
              <a:rPr lang="en-US" sz="1600" dirty="0">
                <a:solidFill>
                  <a:srgbClr val="0D0D0D"/>
                </a:solidFill>
                <a:latin typeface="Segoe UI Semibold"/>
              </a:rPr>
              <a:t>Uniform configuration </a:t>
            </a:r>
            <a:r>
              <a:rPr lang="en-US" sz="1600" dirty="0">
                <a:solidFill>
                  <a:srgbClr val="0D0D0D"/>
                </a:solidFill>
                <a:latin typeface="Segoe UI"/>
              </a:rPr>
              <a:t>of latest Windows, which is more secure </a:t>
            </a:r>
          </a:p>
          <a:p>
            <a:pPr defTabSz="914049">
              <a:lnSpc>
                <a:spcPct val="90000"/>
              </a:lnSpc>
              <a:spcBef>
                <a:spcPts val="600"/>
              </a:spcBef>
              <a:spcAft>
                <a:spcPts val="600"/>
              </a:spcAft>
              <a:defRPr/>
            </a:pPr>
            <a:r>
              <a:rPr lang="en-US" sz="1600" dirty="0">
                <a:solidFill>
                  <a:srgbClr val="0D0D0D"/>
                </a:solidFill>
                <a:latin typeface="Segoe UI Semibold"/>
              </a:rPr>
              <a:t>Consistent security profile </a:t>
            </a:r>
            <a:r>
              <a:rPr lang="en-US" sz="1600" dirty="0">
                <a:solidFill>
                  <a:srgbClr val="0D0D0D"/>
                </a:solidFill>
                <a:latin typeface="Segoe UI"/>
              </a:rPr>
              <a:t>that follows the user identity across devices &amp; apps</a:t>
            </a:r>
          </a:p>
        </p:txBody>
      </p:sp>
      <p:cxnSp>
        <p:nvCxnSpPr>
          <p:cNvPr id="38" name="Straight Connector 37">
            <a:extLst>
              <a:ext uri="{FF2B5EF4-FFF2-40B4-BE49-F238E27FC236}">
                <a16:creationId xmlns:a16="http://schemas.microsoft.com/office/drawing/2014/main" id="{725F504A-8A94-4022-9D48-9E7D0496E569}"/>
              </a:ext>
            </a:extLst>
          </p:cNvPr>
          <p:cNvCxnSpPr>
            <a:cxnSpLocks/>
          </p:cNvCxnSpPr>
          <p:nvPr/>
        </p:nvCxnSpPr>
        <p:spPr>
          <a:xfrm flipH="1">
            <a:off x="6003984" y="2541078"/>
            <a:ext cx="794603"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2C897104-EDA8-4C0A-A09B-04352496F969}"/>
              </a:ext>
            </a:extLst>
          </p:cNvPr>
          <p:cNvGrpSpPr/>
          <p:nvPr/>
        </p:nvGrpSpPr>
        <p:grpSpPr>
          <a:xfrm>
            <a:off x="829426" y="3988051"/>
            <a:ext cx="3030991" cy="1883080"/>
            <a:chOff x="845294" y="4067605"/>
            <a:chExt cx="3092207" cy="1921112"/>
          </a:xfrm>
        </p:grpSpPr>
        <p:sp>
          <p:nvSpPr>
            <p:cNvPr id="15" name="Rectangle 14">
              <a:extLst>
                <a:ext uri="{FF2B5EF4-FFF2-40B4-BE49-F238E27FC236}">
                  <a16:creationId xmlns:a16="http://schemas.microsoft.com/office/drawing/2014/main" id="{33B8D4E0-2528-4A55-BF94-33C445E9965C}"/>
                </a:ext>
              </a:extLst>
            </p:cNvPr>
            <p:cNvSpPr/>
            <p:nvPr/>
          </p:nvSpPr>
          <p:spPr>
            <a:xfrm>
              <a:off x="845294" y="5611926"/>
              <a:ext cx="1979687" cy="376791"/>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defTabSz="913841">
                <a:spcBef>
                  <a:spcPct val="20000"/>
                </a:spcBef>
                <a:buSzPct val="90000"/>
                <a:defRPr/>
              </a:pPr>
              <a:r>
                <a:rPr lang="en-US" sz="1200" dirty="0">
                  <a:solidFill>
                    <a:srgbClr val="0D0D0D"/>
                  </a:solidFill>
                  <a:latin typeface="Segoe UI Semibold"/>
                </a:rPr>
                <a:t>Device under Microsoft 365 Business management </a:t>
              </a:r>
            </a:p>
          </p:txBody>
        </p:sp>
        <p:grpSp>
          <p:nvGrpSpPr>
            <p:cNvPr id="52" name="Group 51">
              <a:extLst>
                <a:ext uri="{FF2B5EF4-FFF2-40B4-BE49-F238E27FC236}">
                  <a16:creationId xmlns:a16="http://schemas.microsoft.com/office/drawing/2014/main" id="{FD7696B3-7C66-456A-9EF0-1F1DB11573BF}"/>
                </a:ext>
              </a:extLst>
            </p:cNvPr>
            <p:cNvGrpSpPr/>
            <p:nvPr/>
          </p:nvGrpSpPr>
          <p:grpSpPr>
            <a:xfrm>
              <a:off x="2631347" y="4067605"/>
              <a:ext cx="1306154" cy="780606"/>
              <a:chOff x="7573780" y="1870464"/>
              <a:chExt cx="1280660" cy="765370"/>
            </a:xfrm>
          </p:grpSpPr>
          <p:sp>
            <p:nvSpPr>
              <p:cNvPr id="57" name="Freeform: Shape 56">
                <a:extLst>
                  <a:ext uri="{FF2B5EF4-FFF2-40B4-BE49-F238E27FC236}">
                    <a16:creationId xmlns:a16="http://schemas.microsoft.com/office/drawing/2014/main" id="{F3E54171-886F-4E45-A507-AC23B67B7435}"/>
                  </a:ext>
                </a:extLst>
              </p:cNvPr>
              <p:cNvSpPr/>
              <p:nvPr/>
            </p:nvSpPr>
            <p:spPr bwMode="auto">
              <a:xfrm flipV="1">
                <a:off x="7573780" y="1870464"/>
                <a:ext cx="1280660" cy="76537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defRPr/>
                </a:pPr>
                <a:endParaRPr lang="en-US" sz="1836" dirty="0">
                  <a:solidFill>
                    <a:srgbClr val="505050"/>
                  </a:solidFill>
                  <a:latin typeface="Segoe UI Semilight"/>
                </a:endParaRPr>
              </a:p>
            </p:txBody>
          </p:sp>
          <p:pic>
            <p:nvPicPr>
              <p:cNvPr id="58" name="Picture 57">
                <a:extLst>
                  <a:ext uri="{FF2B5EF4-FFF2-40B4-BE49-F238E27FC236}">
                    <a16:creationId xmlns:a16="http://schemas.microsoft.com/office/drawing/2014/main" id="{F5B44D69-ED4E-4F85-B756-26EC9AE0AB7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346" y="2108036"/>
                <a:ext cx="425528" cy="425528"/>
              </a:xfrm>
              <a:prstGeom prst="rect">
                <a:avLst/>
              </a:prstGeom>
              <a:ln w="28575">
                <a:noFill/>
              </a:ln>
            </p:spPr>
          </p:pic>
        </p:grpSp>
        <p:cxnSp>
          <p:nvCxnSpPr>
            <p:cNvPr id="53" name="Straight Arrow Connector 52">
              <a:extLst>
                <a:ext uri="{FF2B5EF4-FFF2-40B4-BE49-F238E27FC236}">
                  <a16:creationId xmlns:a16="http://schemas.microsoft.com/office/drawing/2014/main" id="{0C93D168-4611-48B5-A380-1893D5ACD9D9}"/>
                </a:ext>
              </a:extLst>
            </p:cNvPr>
            <p:cNvCxnSpPr>
              <a:cxnSpLocks/>
            </p:cNvCxnSpPr>
            <p:nvPr/>
          </p:nvCxnSpPr>
          <p:spPr>
            <a:xfrm flipV="1">
              <a:off x="1884598" y="4781909"/>
              <a:ext cx="615177" cy="245565"/>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id="{AB0BB4D4-2470-45C1-841C-C8B434913929}"/>
                </a:ext>
              </a:extLst>
            </p:cNvPr>
            <p:cNvGrpSpPr>
              <a:grpSpLocks noChangeAspect="1"/>
            </p:cNvGrpSpPr>
            <p:nvPr/>
          </p:nvGrpSpPr>
          <p:grpSpPr bwMode="auto">
            <a:xfrm>
              <a:off x="846138" y="4727572"/>
              <a:ext cx="935038" cy="704850"/>
              <a:chOff x="533" y="2978"/>
              <a:chExt cx="589" cy="444"/>
            </a:xfrm>
          </p:grpSpPr>
          <p:sp>
            <p:nvSpPr>
              <p:cNvPr id="5" name="Freeform 5">
                <a:extLst>
                  <a:ext uri="{FF2B5EF4-FFF2-40B4-BE49-F238E27FC236}">
                    <a16:creationId xmlns:a16="http://schemas.microsoft.com/office/drawing/2014/main" id="{C61AD283-5CC2-4145-BD8D-BCB922709453}"/>
                  </a:ext>
                </a:extLst>
              </p:cNvPr>
              <p:cNvSpPr>
                <a:spLocks noEditPoints="1"/>
              </p:cNvSpPr>
              <p:nvPr/>
            </p:nvSpPr>
            <p:spPr bwMode="auto">
              <a:xfrm>
                <a:off x="644" y="3016"/>
                <a:ext cx="330" cy="184"/>
              </a:xfrm>
              <a:custGeom>
                <a:avLst/>
                <a:gdLst>
                  <a:gd name="T0" fmla="*/ 53 w 239"/>
                  <a:gd name="T1" fmla="*/ 113 h 133"/>
                  <a:gd name="T2" fmla="*/ 53 w 239"/>
                  <a:gd name="T3" fmla="*/ 113 h 133"/>
                  <a:gd name="T4" fmla="*/ 26 w 239"/>
                  <a:gd name="T5" fmla="*/ 113 h 133"/>
                  <a:gd name="T6" fmla="*/ 26 w 239"/>
                  <a:gd name="T7" fmla="*/ 47 h 133"/>
                  <a:gd name="T8" fmla="*/ 53 w 239"/>
                  <a:gd name="T9" fmla="*/ 47 h 133"/>
                  <a:gd name="T10" fmla="*/ 53 w 239"/>
                  <a:gd name="T11" fmla="*/ 113 h 133"/>
                  <a:gd name="T12" fmla="*/ 0 w 239"/>
                  <a:gd name="T13" fmla="*/ 0 h 133"/>
                  <a:gd name="T14" fmla="*/ 0 w 239"/>
                  <a:gd name="T15" fmla="*/ 0 h 133"/>
                  <a:gd name="T16" fmla="*/ 0 w 239"/>
                  <a:gd name="T17" fmla="*/ 133 h 133"/>
                  <a:gd name="T18" fmla="*/ 53 w 239"/>
                  <a:gd name="T19" fmla="*/ 133 h 133"/>
                  <a:gd name="T20" fmla="*/ 53 w 239"/>
                  <a:gd name="T21" fmla="*/ 101 h 133"/>
                  <a:gd name="T22" fmla="*/ 69 w 239"/>
                  <a:gd name="T23" fmla="*/ 69 h 133"/>
                  <a:gd name="T24" fmla="*/ 67 w 239"/>
                  <a:gd name="T25" fmla="*/ 70 h 133"/>
                  <a:gd name="T26" fmla="*/ 67 w 239"/>
                  <a:gd name="T27" fmla="*/ 70 h 133"/>
                  <a:gd name="T28" fmla="*/ 67 w 239"/>
                  <a:gd name="T29" fmla="*/ 35 h 133"/>
                  <a:gd name="T30" fmla="*/ 93 w 239"/>
                  <a:gd name="T31" fmla="*/ 35 h 133"/>
                  <a:gd name="T32" fmla="*/ 93 w 239"/>
                  <a:gd name="T33" fmla="*/ 55 h 133"/>
                  <a:gd name="T34" fmla="*/ 93 w 239"/>
                  <a:gd name="T35" fmla="*/ 55 h 133"/>
                  <a:gd name="T36" fmla="*/ 91 w 239"/>
                  <a:gd name="T37" fmla="*/ 56 h 133"/>
                  <a:gd name="T38" fmla="*/ 103 w 239"/>
                  <a:gd name="T39" fmla="*/ 53 h 133"/>
                  <a:gd name="T40" fmla="*/ 106 w 239"/>
                  <a:gd name="T41" fmla="*/ 53 h 133"/>
                  <a:gd name="T42" fmla="*/ 106 w 239"/>
                  <a:gd name="T43" fmla="*/ 53 h 133"/>
                  <a:gd name="T44" fmla="*/ 106 w 239"/>
                  <a:gd name="T45" fmla="*/ 22 h 133"/>
                  <a:gd name="T46" fmla="*/ 106 w 239"/>
                  <a:gd name="T47" fmla="*/ 22 h 133"/>
                  <a:gd name="T48" fmla="*/ 133 w 239"/>
                  <a:gd name="T49" fmla="*/ 22 h 133"/>
                  <a:gd name="T50" fmla="*/ 133 w 239"/>
                  <a:gd name="T51" fmla="*/ 22 h 133"/>
                  <a:gd name="T52" fmla="*/ 133 w 239"/>
                  <a:gd name="T53" fmla="*/ 53 h 133"/>
                  <a:gd name="T54" fmla="*/ 133 w 239"/>
                  <a:gd name="T55" fmla="*/ 53 h 133"/>
                  <a:gd name="T56" fmla="*/ 239 w 239"/>
                  <a:gd name="T57" fmla="*/ 53 h 133"/>
                  <a:gd name="T58" fmla="*/ 239 w 239"/>
                  <a:gd name="T59" fmla="*/ 53 h 133"/>
                  <a:gd name="T60" fmla="*/ 239 w 239"/>
                  <a:gd name="T61" fmla="*/ 0 h 133"/>
                  <a:gd name="T62" fmla="*/ 0 w 239"/>
                  <a:gd name="T6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 h="133">
                    <a:moveTo>
                      <a:pt x="53" y="113"/>
                    </a:moveTo>
                    <a:lnTo>
                      <a:pt x="53" y="113"/>
                    </a:lnTo>
                    <a:lnTo>
                      <a:pt x="26" y="113"/>
                    </a:lnTo>
                    <a:lnTo>
                      <a:pt x="26" y="47"/>
                    </a:lnTo>
                    <a:lnTo>
                      <a:pt x="53" y="47"/>
                    </a:lnTo>
                    <a:lnTo>
                      <a:pt x="53" y="113"/>
                    </a:lnTo>
                    <a:close/>
                    <a:moveTo>
                      <a:pt x="0" y="0"/>
                    </a:moveTo>
                    <a:lnTo>
                      <a:pt x="0" y="0"/>
                    </a:lnTo>
                    <a:lnTo>
                      <a:pt x="0" y="133"/>
                    </a:lnTo>
                    <a:lnTo>
                      <a:pt x="53" y="133"/>
                    </a:lnTo>
                    <a:lnTo>
                      <a:pt x="53" y="101"/>
                    </a:lnTo>
                    <a:cubicBezTo>
                      <a:pt x="53" y="89"/>
                      <a:pt x="59" y="77"/>
                      <a:pt x="69" y="69"/>
                    </a:cubicBezTo>
                    <a:cubicBezTo>
                      <a:pt x="68" y="69"/>
                      <a:pt x="67" y="70"/>
                      <a:pt x="67" y="70"/>
                    </a:cubicBezTo>
                    <a:lnTo>
                      <a:pt x="67" y="70"/>
                    </a:lnTo>
                    <a:lnTo>
                      <a:pt x="67" y="35"/>
                    </a:lnTo>
                    <a:lnTo>
                      <a:pt x="93" y="35"/>
                    </a:lnTo>
                    <a:lnTo>
                      <a:pt x="93" y="55"/>
                    </a:lnTo>
                    <a:lnTo>
                      <a:pt x="93" y="55"/>
                    </a:lnTo>
                    <a:cubicBezTo>
                      <a:pt x="92" y="55"/>
                      <a:pt x="92" y="55"/>
                      <a:pt x="91" y="56"/>
                    </a:cubicBezTo>
                    <a:cubicBezTo>
                      <a:pt x="95" y="54"/>
                      <a:pt x="99" y="53"/>
                      <a:pt x="103" y="53"/>
                    </a:cubicBezTo>
                    <a:lnTo>
                      <a:pt x="106" y="53"/>
                    </a:lnTo>
                    <a:lnTo>
                      <a:pt x="106" y="53"/>
                    </a:lnTo>
                    <a:lnTo>
                      <a:pt x="106" y="22"/>
                    </a:lnTo>
                    <a:lnTo>
                      <a:pt x="106" y="22"/>
                    </a:lnTo>
                    <a:lnTo>
                      <a:pt x="133" y="22"/>
                    </a:lnTo>
                    <a:lnTo>
                      <a:pt x="133" y="22"/>
                    </a:lnTo>
                    <a:lnTo>
                      <a:pt x="133" y="53"/>
                    </a:lnTo>
                    <a:lnTo>
                      <a:pt x="133" y="53"/>
                    </a:lnTo>
                    <a:lnTo>
                      <a:pt x="239" y="53"/>
                    </a:lnTo>
                    <a:lnTo>
                      <a:pt x="239" y="53"/>
                    </a:lnTo>
                    <a:lnTo>
                      <a:pt x="239" y="0"/>
                    </a:lnTo>
                    <a:lnTo>
                      <a:pt x="0" y="0"/>
                    </a:ln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6" name="Freeform 6">
                <a:extLst>
                  <a:ext uri="{FF2B5EF4-FFF2-40B4-BE49-F238E27FC236}">
                    <a16:creationId xmlns:a16="http://schemas.microsoft.com/office/drawing/2014/main" id="{5371D254-7908-45CC-9CF6-9A9BB8C40CB8}"/>
                  </a:ext>
                </a:extLst>
              </p:cNvPr>
              <p:cNvSpPr>
                <a:spLocks/>
              </p:cNvSpPr>
              <p:nvPr/>
            </p:nvSpPr>
            <p:spPr bwMode="auto">
              <a:xfrm>
                <a:off x="533" y="2978"/>
                <a:ext cx="478" cy="370"/>
              </a:xfrm>
              <a:custGeom>
                <a:avLst/>
                <a:gdLst>
                  <a:gd name="T0" fmla="*/ 0 w 346"/>
                  <a:gd name="T1" fmla="*/ 241 h 267"/>
                  <a:gd name="T2" fmla="*/ 0 w 346"/>
                  <a:gd name="T3" fmla="*/ 241 h 267"/>
                  <a:gd name="T4" fmla="*/ 2 w 346"/>
                  <a:gd name="T5" fmla="*/ 251 h 267"/>
                  <a:gd name="T6" fmla="*/ 7 w 346"/>
                  <a:gd name="T7" fmla="*/ 259 h 267"/>
                  <a:gd name="T8" fmla="*/ 15 w 346"/>
                  <a:gd name="T9" fmla="*/ 265 h 267"/>
                  <a:gd name="T10" fmla="*/ 25 w 346"/>
                  <a:gd name="T11" fmla="*/ 267 h 267"/>
                  <a:gd name="T12" fmla="*/ 133 w 346"/>
                  <a:gd name="T13" fmla="*/ 267 h 267"/>
                  <a:gd name="T14" fmla="*/ 133 w 346"/>
                  <a:gd name="T15" fmla="*/ 160 h 267"/>
                  <a:gd name="T16" fmla="*/ 80 w 346"/>
                  <a:gd name="T17" fmla="*/ 160 h 267"/>
                  <a:gd name="T18" fmla="*/ 80 w 346"/>
                  <a:gd name="T19" fmla="*/ 160 h 267"/>
                  <a:gd name="T20" fmla="*/ 80 w 346"/>
                  <a:gd name="T21" fmla="*/ 27 h 267"/>
                  <a:gd name="T22" fmla="*/ 80 w 346"/>
                  <a:gd name="T23" fmla="*/ 27 h 267"/>
                  <a:gd name="T24" fmla="*/ 319 w 346"/>
                  <a:gd name="T25" fmla="*/ 27 h 267"/>
                  <a:gd name="T26" fmla="*/ 319 w 346"/>
                  <a:gd name="T27" fmla="*/ 27 h 267"/>
                  <a:gd name="T28" fmla="*/ 319 w 346"/>
                  <a:gd name="T29" fmla="*/ 80 h 267"/>
                  <a:gd name="T30" fmla="*/ 346 w 346"/>
                  <a:gd name="T31" fmla="*/ 80 h 267"/>
                  <a:gd name="T32" fmla="*/ 346 w 346"/>
                  <a:gd name="T33" fmla="*/ 0 h 267"/>
                  <a:gd name="T34" fmla="*/ 53 w 346"/>
                  <a:gd name="T35" fmla="*/ 0 h 267"/>
                  <a:gd name="T36" fmla="*/ 53 w 346"/>
                  <a:gd name="T37" fmla="*/ 168 h 267"/>
                  <a:gd name="T38" fmla="*/ 9 w 346"/>
                  <a:gd name="T39" fmla="*/ 214 h 267"/>
                  <a:gd name="T40" fmla="*/ 2 w 346"/>
                  <a:gd name="T41" fmla="*/ 227 h 267"/>
                  <a:gd name="T42" fmla="*/ 0 w 346"/>
                  <a:gd name="T43"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267">
                    <a:moveTo>
                      <a:pt x="0" y="241"/>
                    </a:moveTo>
                    <a:lnTo>
                      <a:pt x="0" y="241"/>
                    </a:lnTo>
                    <a:cubicBezTo>
                      <a:pt x="0" y="245"/>
                      <a:pt x="0" y="248"/>
                      <a:pt x="2" y="251"/>
                    </a:cubicBezTo>
                    <a:cubicBezTo>
                      <a:pt x="3" y="254"/>
                      <a:pt x="5" y="257"/>
                      <a:pt x="7" y="259"/>
                    </a:cubicBezTo>
                    <a:cubicBezTo>
                      <a:pt x="9" y="262"/>
                      <a:pt x="12" y="263"/>
                      <a:pt x="15" y="265"/>
                    </a:cubicBezTo>
                    <a:cubicBezTo>
                      <a:pt x="18" y="266"/>
                      <a:pt x="22" y="267"/>
                      <a:pt x="25" y="267"/>
                    </a:cubicBezTo>
                    <a:lnTo>
                      <a:pt x="133" y="267"/>
                    </a:lnTo>
                    <a:lnTo>
                      <a:pt x="133" y="160"/>
                    </a:lnTo>
                    <a:lnTo>
                      <a:pt x="80" y="160"/>
                    </a:lnTo>
                    <a:lnTo>
                      <a:pt x="80" y="160"/>
                    </a:lnTo>
                    <a:lnTo>
                      <a:pt x="80" y="27"/>
                    </a:lnTo>
                    <a:lnTo>
                      <a:pt x="80" y="27"/>
                    </a:lnTo>
                    <a:lnTo>
                      <a:pt x="319" y="27"/>
                    </a:lnTo>
                    <a:lnTo>
                      <a:pt x="319" y="27"/>
                    </a:lnTo>
                    <a:lnTo>
                      <a:pt x="319" y="80"/>
                    </a:lnTo>
                    <a:lnTo>
                      <a:pt x="346" y="80"/>
                    </a:lnTo>
                    <a:lnTo>
                      <a:pt x="346" y="0"/>
                    </a:lnTo>
                    <a:lnTo>
                      <a:pt x="53" y="0"/>
                    </a:lnTo>
                    <a:lnTo>
                      <a:pt x="53" y="168"/>
                    </a:lnTo>
                    <a:lnTo>
                      <a:pt x="9" y="214"/>
                    </a:lnTo>
                    <a:cubicBezTo>
                      <a:pt x="6" y="218"/>
                      <a:pt x="4" y="222"/>
                      <a:pt x="2" y="227"/>
                    </a:cubicBezTo>
                    <a:cubicBezTo>
                      <a:pt x="0" y="232"/>
                      <a:pt x="0" y="237"/>
                      <a:pt x="0" y="241"/>
                    </a:cubicBezTo>
                    <a:close/>
                  </a:path>
                </a:pathLst>
              </a:custGeom>
              <a:solidFill>
                <a:srgbClr val="2F2F2F"/>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7" name="Freeform 7">
                <a:extLst>
                  <a:ext uri="{FF2B5EF4-FFF2-40B4-BE49-F238E27FC236}">
                    <a16:creationId xmlns:a16="http://schemas.microsoft.com/office/drawing/2014/main" id="{E0CDDB9A-E0FA-4E3A-B520-38548B7EEC60}"/>
                  </a:ext>
                </a:extLst>
              </p:cNvPr>
              <p:cNvSpPr>
                <a:spLocks/>
              </p:cNvSpPr>
              <p:nvPr/>
            </p:nvSpPr>
            <p:spPr bwMode="auto">
              <a:xfrm>
                <a:off x="644" y="3200"/>
                <a:ext cx="73" cy="0"/>
              </a:xfrm>
              <a:custGeom>
                <a:avLst/>
                <a:gdLst>
                  <a:gd name="T0" fmla="*/ 0 w 53"/>
                  <a:gd name="T1" fmla="*/ 0 w 53"/>
                  <a:gd name="T2" fmla="*/ 53 w 53"/>
                  <a:gd name="T3" fmla="*/ 53 w 53"/>
                  <a:gd name="T4" fmla="*/ 0 w 53"/>
                  <a:gd name="T5" fmla="*/ 0 w 53"/>
                </a:gdLst>
                <a:ahLst/>
                <a:cxnLst>
                  <a:cxn ang="0">
                    <a:pos x="T0" y="0"/>
                  </a:cxn>
                  <a:cxn ang="0">
                    <a:pos x="T1" y="0"/>
                  </a:cxn>
                  <a:cxn ang="0">
                    <a:pos x="T2" y="0"/>
                  </a:cxn>
                  <a:cxn ang="0">
                    <a:pos x="T3" y="0"/>
                  </a:cxn>
                  <a:cxn ang="0">
                    <a:pos x="T4" y="0"/>
                  </a:cxn>
                  <a:cxn ang="0">
                    <a:pos x="T5" y="0"/>
                  </a:cxn>
                </a:cxnLst>
                <a:rect l="0" t="0" r="r" b="b"/>
                <a:pathLst>
                  <a:path w="53">
                    <a:moveTo>
                      <a:pt x="0" y="0"/>
                    </a:moveTo>
                    <a:lnTo>
                      <a:pt x="0" y="0"/>
                    </a:lnTo>
                    <a:lnTo>
                      <a:pt x="53" y="0"/>
                    </a:lnTo>
                    <a:lnTo>
                      <a:pt x="53" y="0"/>
                    </a:lnTo>
                    <a:lnTo>
                      <a:pt x="0" y="0"/>
                    </a:lnTo>
                    <a:lnTo>
                      <a:pt x="0" y="0"/>
                    </a:lnTo>
                    <a:close/>
                  </a:path>
                </a:pathLst>
              </a:custGeom>
              <a:solidFill>
                <a:srgbClr val="2F2F2F"/>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8" name="Freeform 8">
                <a:extLst>
                  <a:ext uri="{FF2B5EF4-FFF2-40B4-BE49-F238E27FC236}">
                    <a16:creationId xmlns:a16="http://schemas.microsoft.com/office/drawing/2014/main" id="{2830CAF1-7AC5-4EDF-B0C2-38F097F09377}"/>
                  </a:ext>
                </a:extLst>
              </p:cNvPr>
              <p:cNvSpPr>
                <a:spLocks/>
              </p:cNvSpPr>
              <p:nvPr/>
            </p:nvSpPr>
            <p:spPr bwMode="auto">
              <a:xfrm>
                <a:off x="644" y="3016"/>
                <a:ext cx="330" cy="0"/>
              </a:xfrm>
              <a:custGeom>
                <a:avLst/>
                <a:gdLst>
                  <a:gd name="T0" fmla="*/ 239 w 239"/>
                  <a:gd name="T1" fmla="*/ 239 w 239"/>
                  <a:gd name="T2" fmla="*/ 0 w 239"/>
                  <a:gd name="T3" fmla="*/ 0 w 239"/>
                  <a:gd name="T4" fmla="*/ 239 w 239"/>
                  <a:gd name="T5" fmla="*/ 239 w 239"/>
                </a:gdLst>
                <a:ahLst/>
                <a:cxnLst>
                  <a:cxn ang="0">
                    <a:pos x="T0" y="0"/>
                  </a:cxn>
                  <a:cxn ang="0">
                    <a:pos x="T1" y="0"/>
                  </a:cxn>
                  <a:cxn ang="0">
                    <a:pos x="T2" y="0"/>
                  </a:cxn>
                  <a:cxn ang="0">
                    <a:pos x="T3" y="0"/>
                  </a:cxn>
                  <a:cxn ang="0">
                    <a:pos x="T4" y="0"/>
                  </a:cxn>
                  <a:cxn ang="0">
                    <a:pos x="T5" y="0"/>
                  </a:cxn>
                </a:cxnLst>
                <a:rect l="0" t="0" r="r" b="b"/>
                <a:pathLst>
                  <a:path w="239">
                    <a:moveTo>
                      <a:pt x="239" y="0"/>
                    </a:moveTo>
                    <a:lnTo>
                      <a:pt x="239" y="0"/>
                    </a:lnTo>
                    <a:lnTo>
                      <a:pt x="0" y="0"/>
                    </a:lnTo>
                    <a:lnTo>
                      <a:pt x="0" y="0"/>
                    </a:lnTo>
                    <a:lnTo>
                      <a:pt x="239" y="0"/>
                    </a:lnTo>
                    <a:lnTo>
                      <a:pt x="239" y="0"/>
                    </a:lnTo>
                    <a:close/>
                  </a:path>
                </a:pathLst>
              </a:custGeom>
              <a:solidFill>
                <a:srgbClr val="2F2F2F"/>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9" name="Freeform 9">
                <a:extLst>
                  <a:ext uri="{FF2B5EF4-FFF2-40B4-BE49-F238E27FC236}">
                    <a16:creationId xmlns:a16="http://schemas.microsoft.com/office/drawing/2014/main" id="{8422C17F-B024-4D11-8E88-2E60907F4173}"/>
                  </a:ext>
                </a:extLst>
              </p:cNvPr>
              <p:cNvSpPr>
                <a:spLocks noEditPoints="1"/>
              </p:cNvSpPr>
              <p:nvPr/>
            </p:nvSpPr>
            <p:spPr bwMode="auto">
              <a:xfrm>
                <a:off x="753" y="3127"/>
                <a:ext cx="369" cy="295"/>
              </a:xfrm>
              <a:custGeom>
                <a:avLst/>
                <a:gdLst>
                  <a:gd name="T0" fmla="*/ 240 w 267"/>
                  <a:gd name="T1" fmla="*/ 186 h 213"/>
                  <a:gd name="T2" fmla="*/ 240 w 267"/>
                  <a:gd name="T3" fmla="*/ 186 h 213"/>
                  <a:gd name="T4" fmla="*/ 27 w 267"/>
                  <a:gd name="T5" fmla="*/ 186 h 213"/>
                  <a:gd name="T6" fmla="*/ 27 w 267"/>
                  <a:gd name="T7" fmla="*/ 27 h 213"/>
                  <a:gd name="T8" fmla="*/ 240 w 267"/>
                  <a:gd name="T9" fmla="*/ 27 h 213"/>
                  <a:gd name="T10" fmla="*/ 240 w 267"/>
                  <a:gd name="T11" fmla="*/ 186 h 213"/>
                  <a:gd name="T12" fmla="*/ 259 w 267"/>
                  <a:gd name="T13" fmla="*/ 205 h 213"/>
                  <a:gd name="T14" fmla="*/ 259 w 267"/>
                  <a:gd name="T15" fmla="*/ 205 h 213"/>
                  <a:gd name="T16" fmla="*/ 265 w 267"/>
                  <a:gd name="T17" fmla="*/ 197 h 213"/>
                  <a:gd name="T18" fmla="*/ 267 w 267"/>
                  <a:gd name="T19" fmla="*/ 186 h 213"/>
                  <a:gd name="T20" fmla="*/ 267 w 267"/>
                  <a:gd name="T21" fmla="*/ 26 h 213"/>
                  <a:gd name="T22" fmla="*/ 265 w 267"/>
                  <a:gd name="T23" fmla="*/ 16 h 213"/>
                  <a:gd name="T24" fmla="*/ 259 w 267"/>
                  <a:gd name="T25" fmla="*/ 8 h 213"/>
                  <a:gd name="T26" fmla="*/ 251 w 267"/>
                  <a:gd name="T27" fmla="*/ 2 h 213"/>
                  <a:gd name="T28" fmla="*/ 240 w 267"/>
                  <a:gd name="T29" fmla="*/ 0 h 213"/>
                  <a:gd name="T30" fmla="*/ 27 w 267"/>
                  <a:gd name="T31" fmla="*/ 0 h 213"/>
                  <a:gd name="T32" fmla="*/ 14 w 267"/>
                  <a:gd name="T33" fmla="*/ 4 h 213"/>
                  <a:gd name="T34" fmla="*/ 0 w 267"/>
                  <a:gd name="T35" fmla="*/ 25 h 213"/>
                  <a:gd name="T36" fmla="*/ 0 w 267"/>
                  <a:gd name="T37" fmla="*/ 160 h 213"/>
                  <a:gd name="T38" fmla="*/ 1 w 267"/>
                  <a:gd name="T39" fmla="*/ 160 h 213"/>
                  <a:gd name="T40" fmla="*/ 1 w 267"/>
                  <a:gd name="T41" fmla="*/ 186 h 213"/>
                  <a:gd name="T42" fmla="*/ 3 w 267"/>
                  <a:gd name="T43" fmla="*/ 197 h 213"/>
                  <a:gd name="T44" fmla="*/ 8 w 267"/>
                  <a:gd name="T45" fmla="*/ 205 h 213"/>
                  <a:gd name="T46" fmla="*/ 17 w 267"/>
                  <a:gd name="T47" fmla="*/ 211 h 213"/>
                  <a:gd name="T48" fmla="*/ 27 w 267"/>
                  <a:gd name="T49" fmla="*/ 213 h 213"/>
                  <a:gd name="T50" fmla="*/ 240 w 267"/>
                  <a:gd name="T51" fmla="*/ 213 h 213"/>
                  <a:gd name="T52" fmla="*/ 251 w 267"/>
                  <a:gd name="T53" fmla="*/ 211 h 213"/>
                  <a:gd name="T54" fmla="*/ 259 w 267"/>
                  <a:gd name="T55" fmla="*/ 20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7" h="213">
                    <a:moveTo>
                      <a:pt x="240" y="186"/>
                    </a:moveTo>
                    <a:lnTo>
                      <a:pt x="240" y="186"/>
                    </a:lnTo>
                    <a:lnTo>
                      <a:pt x="27" y="186"/>
                    </a:lnTo>
                    <a:lnTo>
                      <a:pt x="27" y="27"/>
                    </a:lnTo>
                    <a:lnTo>
                      <a:pt x="240" y="27"/>
                    </a:lnTo>
                    <a:lnTo>
                      <a:pt x="240" y="186"/>
                    </a:lnTo>
                    <a:close/>
                    <a:moveTo>
                      <a:pt x="259" y="205"/>
                    </a:moveTo>
                    <a:lnTo>
                      <a:pt x="259" y="205"/>
                    </a:lnTo>
                    <a:cubicBezTo>
                      <a:pt x="262" y="203"/>
                      <a:pt x="264" y="200"/>
                      <a:pt x="265" y="197"/>
                    </a:cubicBezTo>
                    <a:cubicBezTo>
                      <a:pt x="266" y="193"/>
                      <a:pt x="267" y="190"/>
                      <a:pt x="267" y="186"/>
                    </a:cubicBezTo>
                    <a:lnTo>
                      <a:pt x="267" y="26"/>
                    </a:lnTo>
                    <a:cubicBezTo>
                      <a:pt x="267" y="22"/>
                      <a:pt x="266" y="19"/>
                      <a:pt x="265" y="16"/>
                    </a:cubicBezTo>
                    <a:cubicBezTo>
                      <a:pt x="263" y="13"/>
                      <a:pt x="261" y="10"/>
                      <a:pt x="259" y="8"/>
                    </a:cubicBezTo>
                    <a:cubicBezTo>
                      <a:pt x="257" y="5"/>
                      <a:pt x="254" y="3"/>
                      <a:pt x="251" y="2"/>
                    </a:cubicBezTo>
                    <a:cubicBezTo>
                      <a:pt x="247" y="1"/>
                      <a:pt x="244" y="0"/>
                      <a:pt x="240" y="0"/>
                    </a:cubicBezTo>
                    <a:lnTo>
                      <a:pt x="27" y="0"/>
                    </a:lnTo>
                    <a:cubicBezTo>
                      <a:pt x="19" y="0"/>
                      <a:pt x="14" y="4"/>
                      <a:pt x="14" y="4"/>
                    </a:cubicBezTo>
                    <a:cubicBezTo>
                      <a:pt x="7" y="8"/>
                      <a:pt x="0" y="13"/>
                      <a:pt x="0" y="25"/>
                    </a:cubicBezTo>
                    <a:lnTo>
                      <a:pt x="0" y="160"/>
                    </a:lnTo>
                    <a:lnTo>
                      <a:pt x="1" y="160"/>
                    </a:lnTo>
                    <a:lnTo>
                      <a:pt x="1" y="186"/>
                    </a:lnTo>
                    <a:cubicBezTo>
                      <a:pt x="1" y="190"/>
                      <a:pt x="1" y="194"/>
                      <a:pt x="3" y="197"/>
                    </a:cubicBezTo>
                    <a:cubicBezTo>
                      <a:pt x="4" y="200"/>
                      <a:pt x="6" y="203"/>
                      <a:pt x="8" y="205"/>
                    </a:cubicBezTo>
                    <a:cubicBezTo>
                      <a:pt x="11" y="208"/>
                      <a:pt x="14" y="210"/>
                      <a:pt x="17" y="211"/>
                    </a:cubicBezTo>
                    <a:cubicBezTo>
                      <a:pt x="20" y="212"/>
                      <a:pt x="23" y="213"/>
                      <a:pt x="27" y="213"/>
                    </a:cubicBezTo>
                    <a:lnTo>
                      <a:pt x="240" y="213"/>
                    </a:lnTo>
                    <a:cubicBezTo>
                      <a:pt x="244" y="213"/>
                      <a:pt x="248" y="212"/>
                      <a:pt x="251" y="211"/>
                    </a:cubicBezTo>
                    <a:cubicBezTo>
                      <a:pt x="254" y="210"/>
                      <a:pt x="257" y="208"/>
                      <a:pt x="259" y="205"/>
                    </a:cubicBezTo>
                    <a:close/>
                  </a:path>
                </a:pathLst>
              </a:custGeom>
              <a:solidFill>
                <a:srgbClr val="2F2F2F"/>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0" name="Freeform 10">
                <a:extLst>
                  <a:ext uri="{FF2B5EF4-FFF2-40B4-BE49-F238E27FC236}">
                    <a16:creationId xmlns:a16="http://schemas.microsoft.com/office/drawing/2014/main" id="{88C62B9B-C1B1-4C98-AB8C-4A2A9827EABC}"/>
                  </a:ext>
                </a:extLst>
              </p:cNvPr>
              <p:cNvSpPr>
                <a:spLocks noEditPoints="1"/>
              </p:cNvSpPr>
              <p:nvPr/>
            </p:nvSpPr>
            <p:spPr bwMode="auto">
              <a:xfrm>
                <a:off x="790" y="3164"/>
                <a:ext cx="294" cy="220"/>
              </a:xfrm>
              <a:custGeom>
                <a:avLst/>
                <a:gdLst>
                  <a:gd name="T0" fmla="*/ 27 w 213"/>
                  <a:gd name="T1" fmla="*/ 68 h 159"/>
                  <a:gd name="T2" fmla="*/ 27 w 213"/>
                  <a:gd name="T3" fmla="*/ 68 h 159"/>
                  <a:gd name="T4" fmla="*/ 53 w 213"/>
                  <a:gd name="T5" fmla="*/ 68 h 159"/>
                  <a:gd name="T6" fmla="*/ 53 w 213"/>
                  <a:gd name="T7" fmla="*/ 135 h 159"/>
                  <a:gd name="T8" fmla="*/ 27 w 213"/>
                  <a:gd name="T9" fmla="*/ 135 h 159"/>
                  <a:gd name="T10" fmla="*/ 27 w 213"/>
                  <a:gd name="T11" fmla="*/ 68 h 159"/>
                  <a:gd name="T12" fmla="*/ 67 w 213"/>
                  <a:gd name="T13" fmla="*/ 93 h 159"/>
                  <a:gd name="T14" fmla="*/ 67 w 213"/>
                  <a:gd name="T15" fmla="*/ 93 h 159"/>
                  <a:gd name="T16" fmla="*/ 93 w 213"/>
                  <a:gd name="T17" fmla="*/ 93 h 159"/>
                  <a:gd name="T18" fmla="*/ 93 w 213"/>
                  <a:gd name="T19" fmla="*/ 135 h 159"/>
                  <a:gd name="T20" fmla="*/ 67 w 213"/>
                  <a:gd name="T21" fmla="*/ 135 h 159"/>
                  <a:gd name="T22" fmla="*/ 67 w 213"/>
                  <a:gd name="T23" fmla="*/ 93 h 159"/>
                  <a:gd name="T24" fmla="*/ 107 w 213"/>
                  <a:gd name="T25" fmla="*/ 50 h 159"/>
                  <a:gd name="T26" fmla="*/ 107 w 213"/>
                  <a:gd name="T27" fmla="*/ 50 h 159"/>
                  <a:gd name="T28" fmla="*/ 134 w 213"/>
                  <a:gd name="T29" fmla="*/ 50 h 159"/>
                  <a:gd name="T30" fmla="*/ 134 w 213"/>
                  <a:gd name="T31" fmla="*/ 135 h 159"/>
                  <a:gd name="T32" fmla="*/ 107 w 213"/>
                  <a:gd name="T33" fmla="*/ 135 h 159"/>
                  <a:gd name="T34" fmla="*/ 107 w 213"/>
                  <a:gd name="T35" fmla="*/ 50 h 159"/>
                  <a:gd name="T36" fmla="*/ 0 w 213"/>
                  <a:gd name="T37" fmla="*/ 159 h 159"/>
                  <a:gd name="T38" fmla="*/ 0 w 213"/>
                  <a:gd name="T39" fmla="*/ 159 h 159"/>
                  <a:gd name="T40" fmla="*/ 213 w 213"/>
                  <a:gd name="T41" fmla="*/ 159 h 159"/>
                  <a:gd name="T42" fmla="*/ 213 w 213"/>
                  <a:gd name="T43" fmla="*/ 0 h 159"/>
                  <a:gd name="T44" fmla="*/ 0 w 213"/>
                  <a:gd name="T45" fmla="*/ 0 h 159"/>
                  <a:gd name="T46" fmla="*/ 0 w 213"/>
                  <a:gd name="T47"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3" h="159">
                    <a:moveTo>
                      <a:pt x="27" y="68"/>
                    </a:moveTo>
                    <a:lnTo>
                      <a:pt x="27" y="68"/>
                    </a:lnTo>
                    <a:lnTo>
                      <a:pt x="53" y="68"/>
                    </a:lnTo>
                    <a:lnTo>
                      <a:pt x="53" y="135"/>
                    </a:lnTo>
                    <a:lnTo>
                      <a:pt x="27" y="135"/>
                    </a:lnTo>
                    <a:lnTo>
                      <a:pt x="27" y="68"/>
                    </a:lnTo>
                    <a:close/>
                    <a:moveTo>
                      <a:pt x="67" y="93"/>
                    </a:moveTo>
                    <a:lnTo>
                      <a:pt x="67" y="93"/>
                    </a:lnTo>
                    <a:lnTo>
                      <a:pt x="93" y="93"/>
                    </a:lnTo>
                    <a:lnTo>
                      <a:pt x="93" y="135"/>
                    </a:lnTo>
                    <a:lnTo>
                      <a:pt x="67" y="135"/>
                    </a:lnTo>
                    <a:lnTo>
                      <a:pt x="67" y="93"/>
                    </a:lnTo>
                    <a:close/>
                    <a:moveTo>
                      <a:pt x="107" y="50"/>
                    </a:moveTo>
                    <a:lnTo>
                      <a:pt x="107" y="50"/>
                    </a:lnTo>
                    <a:lnTo>
                      <a:pt x="134" y="50"/>
                    </a:lnTo>
                    <a:lnTo>
                      <a:pt x="134" y="135"/>
                    </a:lnTo>
                    <a:lnTo>
                      <a:pt x="107" y="135"/>
                    </a:lnTo>
                    <a:lnTo>
                      <a:pt x="107" y="50"/>
                    </a:lnTo>
                    <a:close/>
                    <a:moveTo>
                      <a:pt x="0" y="159"/>
                    </a:moveTo>
                    <a:lnTo>
                      <a:pt x="0" y="159"/>
                    </a:lnTo>
                    <a:lnTo>
                      <a:pt x="213" y="159"/>
                    </a:lnTo>
                    <a:lnTo>
                      <a:pt x="213" y="0"/>
                    </a:lnTo>
                    <a:lnTo>
                      <a:pt x="0" y="0"/>
                    </a:lnTo>
                    <a:lnTo>
                      <a:pt x="0" y="159"/>
                    </a:ln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1" name="Freeform 11">
                <a:extLst>
                  <a:ext uri="{FF2B5EF4-FFF2-40B4-BE49-F238E27FC236}">
                    <a16:creationId xmlns:a16="http://schemas.microsoft.com/office/drawing/2014/main" id="{F6768318-22E2-4AB4-825B-B30F7E9D95E0}"/>
                  </a:ext>
                </a:extLst>
              </p:cNvPr>
              <p:cNvSpPr>
                <a:spLocks/>
              </p:cNvSpPr>
              <p:nvPr/>
            </p:nvSpPr>
            <p:spPr bwMode="auto">
              <a:xfrm>
                <a:off x="736" y="3064"/>
                <a:ext cx="36" cy="49"/>
              </a:xfrm>
              <a:custGeom>
                <a:avLst/>
                <a:gdLst>
                  <a:gd name="T0" fmla="*/ 26 w 26"/>
                  <a:gd name="T1" fmla="*/ 0 h 35"/>
                  <a:gd name="T2" fmla="*/ 26 w 26"/>
                  <a:gd name="T3" fmla="*/ 0 h 35"/>
                  <a:gd name="T4" fmla="*/ 0 w 26"/>
                  <a:gd name="T5" fmla="*/ 0 h 35"/>
                  <a:gd name="T6" fmla="*/ 0 w 26"/>
                  <a:gd name="T7" fmla="*/ 35 h 35"/>
                  <a:gd name="T8" fmla="*/ 0 w 26"/>
                  <a:gd name="T9" fmla="*/ 35 h 35"/>
                  <a:gd name="T10" fmla="*/ 2 w 26"/>
                  <a:gd name="T11" fmla="*/ 34 h 35"/>
                  <a:gd name="T12" fmla="*/ 4 w 26"/>
                  <a:gd name="T13" fmla="*/ 32 h 35"/>
                  <a:gd name="T14" fmla="*/ 10 w 26"/>
                  <a:gd name="T15" fmla="*/ 27 h 35"/>
                  <a:gd name="T16" fmla="*/ 11 w 26"/>
                  <a:gd name="T17" fmla="*/ 27 h 35"/>
                  <a:gd name="T18" fmla="*/ 17 w 26"/>
                  <a:gd name="T19" fmla="*/ 23 h 35"/>
                  <a:gd name="T20" fmla="*/ 23 w 26"/>
                  <a:gd name="T21" fmla="*/ 21 h 35"/>
                  <a:gd name="T22" fmla="*/ 24 w 26"/>
                  <a:gd name="T23" fmla="*/ 21 h 35"/>
                  <a:gd name="T24" fmla="*/ 26 w 26"/>
                  <a:gd name="T25" fmla="*/ 20 h 35"/>
                  <a:gd name="T26" fmla="*/ 26 w 26"/>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5">
                    <a:moveTo>
                      <a:pt x="26" y="0"/>
                    </a:moveTo>
                    <a:lnTo>
                      <a:pt x="26" y="0"/>
                    </a:lnTo>
                    <a:lnTo>
                      <a:pt x="0" y="0"/>
                    </a:lnTo>
                    <a:lnTo>
                      <a:pt x="0" y="35"/>
                    </a:lnTo>
                    <a:lnTo>
                      <a:pt x="0" y="35"/>
                    </a:lnTo>
                    <a:cubicBezTo>
                      <a:pt x="0" y="35"/>
                      <a:pt x="1" y="34"/>
                      <a:pt x="2" y="34"/>
                    </a:cubicBezTo>
                    <a:cubicBezTo>
                      <a:pt x="2" y="33"/>
                      <a:pt x="3" y="32"/>
                      <a:pt x="4" y="32"/>
                    </a:cubicBezTo>
                    <a:cubicBezTo>
                      <a:pt x="6" y="30"/>
                      <a:pt x="8" y="29"/>
                      <a:pt x="10" y="27"/>
                    </a:cubicBezTo>
                    <a:cubicBezTo>
                      <a:pt x="10" y="27"/>
                      <a:pt x="10" y="27"/>
                      <a:pt x="11" y="27"/>
                    </a:cubicBezTo>
                    <a:cubicBezTo>
                      <a:pt x="13" y="25"/>
                      <a:pt x="15" y="24"/>
                      <a:pt x="17" y="23"/>
                    </a:cubicBezTo>
                    <a:cubicBezTo>
                      <a:pt x="19" y="22"/>
                      <a:pt x="21" y="22"/>
                      <a:pt x="23" y="21"/>
                    </a:cubicBezTo>
                    <a:cubicBezTo>
                      <a:pt x="23" y="21"/>
                      <a:pt x="23" y="21"/>
                      <a:pt x="24" y="21"/>
                    </a:cubicBezTo>
                    <a:cubicBezTo>
                      <a:pt x="25" y="20"/>
                      <a:pt x="26" y="20"/>
                      <a:pt x="26" y="20"/>
                    </a:cubicBezTo>
                    <a:lnTo>
                      <a:pt x="26" y="0"/>
                    </a:lnTo>
                    <a:close/>
                  </a:path>
                </a:pathLst>
              </a:custGeom>
              <a:solidFill>
                <a:srgbClr val="808080"/>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2" name="Freeform 12">
                <a:extLst>
                  <a:ext uri="{FF2B5EF4-FFF2-40B4-BE49-F238E27FC236}">
                    <a16:creationId xmlns:a16="http://schemas.microsoft.com/office/drawing/2014/main" id="{085DE671-78BF-424B-A5D7-0F94F6D5DA3C}"/>
                  </a:ext>
                </a:extLst>
              </p:cNvPr>
              <p:cNvSpPr>
                <a:spLocks/>
              </p:cNvSpPr>
              <p:nvPr/>
            </p:nvSpPr>
            <p:spPr bwMode="auto">
              <a:xfrm>
                <a:off x="769" y="3092"/>
                <a:ext cx="3" cy="1"/>
              </a:xfrm>
              <a:custGeom>
                <a:avLst/>
                <a:gdLst>
                  <a:gd name="T0" fmla="*/ 2 w 2"/>
                  <a:gd name="T1" fmla="*/ 0 h 1"/>
                  <a:gd name="T2" fmla="*/ 2 w 2"/>
                  <a:gd name="T3" fmla="*/ 0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lnTo>
                      <a:pt x="2" y="0"/>
                    </a:lnTo>
                    <a:cubicBezTo>
                      <a:pt x="2" y="0"/>
                      <a:pt x="1" y="0"/>
                      <a:pt x="0" y="1"/>
                    </a:cubicBezTo>
                    <a:cubicBezTo>
                      <a:pt x="1" y="0"/>
                      <a:pt x="2" y="0"/>
                      <a:pt x="2" y="0"/>
                    </a:cubicBezTo>
                    <a:lnTo>
                      <a:pt x="2" y="0"/>
                    </a:lnTo>
                    <a:close/>
                  </a:path>
                </a:pathLst>
              </a:custGeom>
              <a:solidFill>
                <a:srgbClr val="808080"/>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3" name="Freeform 13">
                <a:extLst>
                  <a:ext uri="{FF2B5EF4-FFF2-40B4-BE49-F238E27FC236}">
                    <a16:creationId xmlns:a16="http://schemas.microsoft.com/office/drawing/2014/main" id="{6CFEEFEE-78F7-431E-9DAC-EF8C2B370B62}"/>
                  </a:ext>
                </a:extLst>
              </p:cNvPr>
              <p:cNvSpPr>
                <a:spLocks/>
              </p:cNvSpPr>
              <p:nvPr/>
            </p:nvSpPr>
            <p:spPr bwMode="auto">
              <a:xfrm>
                <a:off x="827" y="3258"/>
                <a:ext cx="36" cy="93"/>
              </a:xfrm>
              <a:custGeom>
                <a:avLst/>
                <a:gdLst>
                  <a:gd name="T0" fmla="*/ 26 w 26"/>
                  <a:gd name="T1" fmla="*/ 0 h 67"/>
                  <a:gd name="T2" fmla="*/ 26 w 26"/>
                  <a:gd name="T3" fmla="*/ 0 h 67"/>
                  <a:gd name="T4" fmla="*/ 0 w 26"/>
                  <a:gd name="T5" fmla="*/ 0 h 67"/>
                  <a:gd name="T6" fmla="*/ 0 w 26"/>
                  <a:gd name="T7" fmla="*/ 67 h 67"/>
                  <a:gd name="T8" fmla="*/ 26 w 26"/>
                  <a:gd name="T9" fmla="*/ 67 h 67"/>
                  <a:gd name="T10" fmla="*/ 26 w 26"/>
                  <a:gd name="T11" fmla="*/ 0 h 67"/>
                </a:gdLst>
                <a:ahLst/>
                <a:cxnLst>
                  <a:cxn ang="0">
                    <a:pos x="T0" y="T1"/>
                  </a:cxn>
                  <a:cxn ang="0">
                    <a:pos x="T2" y="T3"/>
                  </a:cxn>
                  <a:cxn ang="0">
                    <a:pos x="T4" y="T5"/>
                  </a:cxn>
                  <a:cxn ang="0">
                    <a:pos x="T6" y="T7"/>
                  </a:cxn>
                  <a:cxn ang="0">
                    <a:pos x="T8" y="T9"/>
                  </a:cxn>
                  <a:cxn ang="0">
                    <a:pos x="T10" y="T11"/>
                  </a:cxn>
                </a:cxnLst>
                <a:rect l="0" t="0" r="r" b="b"/>
                <a:pathLst>
                  <a:path w="26" h="67">
                    <a:moveTo>
                      <a:pt x="26" y="0"/>
                    </a:moveTo>
                    <a:lnTo>
                      <a:pt x="26" y="0"/>
                    </a:lnTo>
                    <a:lnTo>
                      <a:pt x="0" y="0"/>
                    </a:lnTo>
                    <a:lnTo>
                      <a:pt x="0" y="67"/>
                    </a:lnTo>
                    <a:lnTo>
                      <a:pt x="26" y="67"/>
                    </a:lnTo>
                    <a:lnTo>
                      <a:pt x="26" y="0"/>
                    </a:lnTo>
                    <a:close/>
                  </a:path>
                </a:pathLst>
              </a:custGeom>
              <a:solidFill>
                <a:srgbClr val="808080"/>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4" name="Freeform 14">
                <a:extLst>
                  <a:ext uri="{FF2B5EF4-FFF2-40B4-BE49-F238E27FC236}">
                    <a16:creationId xmlns:a16="http://schemas.microsoft.com/office/drawing/2014/main" id="{DD3617B7-8FD6-4725-BA0A-3512884EE226}"/>
                  </a:ext>
                </a:extLst>
              </p:cNvPr>
              <p:cNvSpPr>
                <a:spLocks/>
              </p:cNvSpPr>
              <p:nvPr/>
            </p:nvSpPr>
            <p:spPr bwMode="auto">
              <a:xfrm>
                <a:off x="883" y="3293"/>
                <a:ext cx="36" cy="58"/>
              </a:xfrm>
              <a:custGeom>
                <a:avLst/>
                <a:gdLst>
                  <a:gd name="T0" fmla="*/ 26 w 26"/>
                  <a:gd name="T1" fmla="*/ 0 h 42"/>
                  <a:gd name="T2" fmla="*/ 26 w 26"/>
                  <a:gd name="T3" fmla="*/ 0 h 42"/>
                  <a:gd name="T4" fmla="*/ 0 w 26"/>
                  <a:gd name="T5" fmla="*/ 0 h 42"/>
                  <a:gd name="T6" fmla="*/ 0 w 26"/>
                  <a:gd name="T7" fmla="*/ 42 h 42"/>
                  <a:gd name="T8" fmla="*/ 26 w 26"/>
                  <a:gd name="T9" fmla="*/ 42 h 42"/>
                  <a:gd name="T10" fmla="*/ 26 w 26"/>
                  <a:gd name="T11" fmla="*/ 0 h 42"/>
                </a:gdLst>
                <a:ahLst/>
                <a:cxnLst>
                  <a:cxn ang="0">
                    <a:pos x="T0" y="T1"/>
                  </a:cxn>
                  <a:cxn ang="0">
                    <a:pos x="T2" y="T3"/>
                  </a:cxn>
                  <a:cxn ang="0">
                    <a:pos x="T4" y="T5"/>
                  </a:cxn>
                  <a:cxn ang="0">
                    <a:pos x="T6" y="T7"/>
                  </a:cxn>
                  <a:cxn ang="0">
                    <a:pos x="T8" y="T9"/>
                  </a:cxn>
                  <a:cxn ang="0">
                    <a:pos x="T10" y="T11"/>
                  </a:cxn>
                </a:cxnLst>
                <a:rect l="0" t="0" r="r" b="b"/>
                <a:pathLst>
                  <a:path w="26" h="42">
                    <a:moveTo>
                      <a:pt x="26" y="0"/>
                    </a:moveTo>
                    <a:lnTo>
                      <a:pt x="26" y="0"/>
                    </a:lnTo>
                    <a:lnTo>
                      <a:pt x="0" y="0"/>
                    </a:lnTo>
                    <a:lnTo>
                      <a:pt x="0" y="42"/>
                    </a:lnTo>
                    <a:lnTo>
                      <a:pt x="26" y="42"/>
                    </a:lnTo>
                    <a:lnTo>
                      <a:pt x="26" y="0"/>
                    </a:lnTo>
                    <a:close/>
                  </a:path>
                </a:pathLst>
              </a:custGeom>
              <a:solidFill>
                <a:srgbClr val="808080"/>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7" name="Freeform 15">
                <a:extLst>
                  <a:ext uri="{FF2B5EF4-FFF2-40B4-BE49-F238E27FC236}">
                    <a16:creationId xmlns:a16="http://schemas.microsoft.com/office/drawing/2014/main" id="{022695A7-3B25-4047-AB55-30C7791E2108}"/>
                  </a:ext>
                </a:extLst>
              </p:cNvPr>
              <p:cNvSpPr>
                <a:spLocks/>
              </p:cNvSpPr>
              <p:nvPr/>
            </p:nvSpPr>
            <p:spPr bwMode="auto">
              <a:xfrm>
                <a:off x="938" y="3233"/>
                <a:ext cx="37" cy="118"/>
              </a:xfrm>
              <a:custGeom>
                <a:avLst/>
                <a:gdLst>
                  <a:gd name="T0" fmla="*/ 27 w 27"/>
                  <a:gd name="T1" fmla="*/ 0 h 85"/>
                  <a:gd name="T2" fmla="*/ 27 w 27"/>
                  <a:gd name="T3" fmla="*/ 0 h 85"/>
                  <a:gd name="T4" fmla="*/ 0 w 27"/>
                  <a:gd name="T5" fmla="*/ 0 h 85"/>
                  <a:gd name="T6" fmla="*/ 0 w 27"/>
                  <a:gd name="T7" fmla="*/ 85 h 85"/>
                  <a:gd name="T8" fmla="*/ 27 w 27"/>
                  <a:gd name="T9" fmla="*/ 85 h 85"/>
                  <a:gd name="T10" fmla="*/ 27 w 27"/>
                  <a:gd name="T11" fmla="*/ 0 h 85"/>
                </a:gdLst>
                <a:ahLst/>
                <a:cxnLst>
                  <a:cxn ang="0">
                    <a:pos x="T0" y="T1"/>
                  </a:cxn>
                  <a:cxn ang="0">
                    <a:pos x="T2" y="T3"/>
                  </a:cxn>
                  <a:cxn ang="0">
                    <a:pos x="T4" y="T5"/>
                  </a:cxn>
                  <a:cxn ang="0">
                    <a:pos x="T6" y="T7"/>
                  </a:cxn>
                  <a:cxn ang="0">
                    <a:pos x="T8" y="T9"/>
                  </a:cxn>
                  <a:cxn ang="0">
                    <a:pos x="T10" y="T11"/>
                  </a:cxn>
                </a:cxnLst>
                <a:rect l="0" t="0" r="r" b="b"/>
                <a:pathLst>
                  <a:path w="27" h="85">
                    <a:moveTo>
                      <a:pt x="27" y="0"/>
                    </a:moveTo>
                    <a:lnTo>
                      <a:pt x="27" y="0"/>
                    </a:lnTo>
                    <a:lnTo>
                      <a:pt x="0" y="0"/>
                    </a:lnTo>
                    <a:lnTo>
                      <a:pt x="0" y="85"/>
                    </a:lnTo>
                    <a:lnTo>
                      <a:pt x="27" y="85"/>
                    </a:lnTo>
                    <a:lnTo>
                      <a:pt x="27" y="0"/>
                    </a:lnTo>
                    <a:close/>
                  </a:path>
                </a:pathLst>
              </a:custGeom>
              <a:solidFill>
                <a:srgbClr val="0078D4"/>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30" name="Freeform 16">
                <a:extLst>
                  <a:ext uri="{FF2B5EF4-FFF2-40B4-BE49-F238E27FC236}">
                    <a16:creationId xmlns:a16="http://schemas.microsoft.com/office/drawing/2014/main" id="{6CF36A13-1CC3-42BD-A585-8B6EEDD66E4B}"/>
                  </a:ext>
                </a:extLst>
              </p:cNvPr>
              <p:cNvSpPr>
                <a:spLocks/>
              </p:cNvSpPr>
              <p:nvPr/>
            </p:nvSpPr>
            <p:spPr bwMode="auto">
              <a:xfrm>
                <a:off x="680" y="3081"/>
                <a:ext cx="37" cy="91"/>
              </a:xfrm>
              <a:custGeom>
                <a:avLst/>
                <a:gdLst>
                  <a:gd name="T0" fmla="*/ 0 w 27"/>
                  <a:gd name="T1" fmla="*/ 66 h 66"/>
                  <a:gd name="T2" fmla="*/ 0 w 27"/>
                  <a:gd name="T3" fmla="*/ 66 h 66"/>
                  <a:gd name="T4" fmla="*/ 27 w 27"/>
                  <a:gd name="T5" fmla="*/ 66 h 66"/>
                  <a:gd name="T6" fmla="*/ 27 w 27"/>
                  <a:gd name="T7" fmla="*/ 0 h 66"/>
                  <a:gd name="T8" fmla="*/ 0 w 27"/>
                  <a:gd name="T9" fmla="*/ 0 h 66"/>
                  <a:gd name="T10" fmla="*/ 0 w 27"/>
                  <a:gd name="T11" fmla="*/ 66 h 66"/>
                </a:gdLst>
                <a:ahLst/>
                <a:cxnLst>
                  <a:cxn ang="0">
                    <a:pos x="T0" y="T1"/>
                  </a:cxn>
                  <a:cxn ang="0">
                    <a:pos x="T2" y="T3"/>
                  </a:cxn>
                  <a:cxn ang="0">
                    <a:pos x="T4" y="T5"/>
                  </a:cxn>
                  <a:cxn ang="0">
                    <a:pos x="T6" y="T7"/>
                  </a:cxn>
                  <a:cxn ang="0">
                    <a:pos x="T8" y="T9"/>
                  </a:cxn>
                  <a:cxn ang="0">
                    <a:pos x="T10" y="T11"/>
                  </a:cxn>
                </a:cxnLst>
                <a:rect l="0" t="0" r="r" b="b"/>
                <a:pathLst>
                  <a:path w="27" h="66">
                    <a:moveTo>
                      <a:pt x="0" y="66"/>
                    </a:moveTo>
                    <a:lnTo>
                      <a:pt x="0" y="66"/>
                    </a:lnTo>
                    <a:lnTo>
                      <a:pt x="27" y="66"/>
                    </a:lnTo>
                    <a:lnTo>
                      <a:pt x="27" y="0"/>
                    </a:lnTo>
                    <a:lnTo>
                      <a:pt x="0" y="0"/>
                    </a:lnTo>
                    <a:lnTo>
                      <a:pt x="0" y="66"/>
                    </a:lnTo>
                    <a:close/>
                  </a:path>
                </a:pathLst>
              </a:custGeom>
              <a:solidFill>
                <a:srgbClr val="808080"/>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31" name="Freeform 17">
                <a:extLst>
                  <a:ext uri="{FF2B5EF4-FFF2-40B4-BE49-F238E27FC236}">
                    <a16:creationId xmlns:a16="http://schemas.microsoft.com/office/drawing/2014/main" id="{A8CA596E-756F-4CCB-BC3F-0C2D7B55BE59}"/>
                  </a:ext>
                </a:extLst>
              </p:cNvPr>
              <p:cNvSpPr>
                <a:spLocks/>
              </p:cNvSpPr>
              <p:nvPr/>
            </p:nvSpPr>
            <p:spPr bwMode="auto">
              <a:xfrm>
                <a:off x="790" y="3046"/>
                <a:ext cx="37" cy="45"/>
              </a:xfrm>
              <a:custGeom>
                <a:avLst/>
                <a:gdLst>
                  <a:gd name="T0" fmla="*/ 27 w 27"/>
                  <a:gd name="T1" fmla="*/ 0 h 32"/>
                  <a:gd name="T2" fmla="*/ 27 w 27"/>
                  <a:gd name="T3" fmla="*/ 0 h 32"/>
                  <a:gd name="T4" fmla="*/ 0 w 27"/>
                  <a:gd name="T5" fmla="*/ 0 h 32"/>
                  <a:gd name="T6" fmla="*/ 0 w 27"/>
                  <a:gd name="T7" fmla="*/ 31 h 32"/>
                  <a:gd name="T8" fmla="*/ 0 w 27"/>
                  <a:gd name="T9" fmla="*/ 32 h 32"/>
                  <a:gd name="T10" fmla="*/ 27 w 27"/>
                  <a:gd name="T11" fmla="*/ 32 h 32"/>
                  <a:gd name="T12" fmla="*/ 27 w 27"/>
                  <a:gd name="T13" fmla="*/ 31 h 32"/>
                  <a:gd name="T14" fmla="*/ 27 w 27"/>
                  <a:gd name="T15" fmla="*/ 31 h 32"/>
                  <a:gd name="T16" fmla="*/ 27 w 2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2">
                    <a:moveTo>
                      <a:pt x="27" y="0"/>
                    </a:moveTo>
                    <a:lnTo>
                      <a:pt x="27" y="0"/>
                    </a:lnTo>
                    <a:lnTo>
                      <a:pt x="0" y="0"/>
                    </a:lnTo>
                    <a:lnTo>
                      <a:pt x="0" y="31"/>
                    </a:lnTo>
                    <a:lnTo>
                      <a:pt x="0" y="32"/>
                    </a:lnTo>
                    <a:lnTo>
                      <a:pt x="27" y="32"/>
                    </a:lnTo>
                    <a:lnTo>
                      <a:pt x="27" y="31"/>
                    </a:lnTo>
                    <a:lnTo>
                      <a:pt x="27" y="31"/>
                    </a:lnTo>
                    <a:lnTo>
                      <a:pt x="27" y="0"/>
                    </a:lnTo>
                    <a:close/>
                  </a:path>
                </a:pathLst>
              </a:custGeom>
              <a:solidFill>
                <a:srgbClr val="0078D4"/>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32" name="Freeform 18">
                <a:extLst>
                  <a:ext uri="{FF2B5EF4-FFF2-40B4-BE49-F238E27FC236}">
                    <a16:creationId xmlns:a16="http://schemas.microsoft.com/office/drawing/2014/main" id="{BFB03575-DE64-4308-AB6F-302FA3A33936}"/>
                  </a:ext>
                </a:extLst>
              </p:cNvPr>
              <p:cNvSpPr>
                <a:spLocks/>
              </p:cNvSpPr>
              <p:nvPr/>
            </p:nvSpPr>
            <p:spPr bwMode="auto">
              <a:xfrm>
                <a:off x="790" y="3046"/>
                <a:ext cx="37" cy="0"/>
              </a:xfrm>
              <a:custGeom>
                <a:avLst/>
                <a:gdLst>
                  <a:gd name="T0" fmla="*/ 27 w 27"/>
                  <a:gd name="T1" fmla="*/ 27 w 27"/>
                  <a:gd name="T2" fmla="*/ 0 w 27"/>
                  <a:gd name="T3" fmla="*/ 0 w 27"/>
                  <a:gd name="T4" fmla="*/ 27 w 27"/>
                  <a:gd name="T5" fmla="*/ 27 w 27"/>
                </a:gdLst>
                <a:ahLst/>
                <a:cxnLst>
                  <a:cxn ang="0">
                    <a:pos x="T0" y="0"/>
                  </a:cxn>
                  <a:cxn ang="0">
                    <a:pos x="T1" y="0"/>
                  </a:cxn>
                  <a:cxn ang="0">
                    <a:pos x="T2" y="0"/>
                  </a:cxn>
                  <a:cxn ang="0">
                    <a:pos x="T3" y="0"/>
                  </a:cxn>
                  <a:cxn ang="0">
                    <a:pos x="T4" y="0"/>
                  </a:cxn>
                  <a:cxn ang="0">
                    <a:pos x="T5" y="0"/>
                  </a:cxn>
                </a:cxnLst>
                <a:rect l="0" t="0" r="r" b="b"/>
                <a:pathLst>
                  <a:path w="27">
                    <a:moveTo>
                      <a:pt x="27" y="0"/>
                    </a:moveTo>
                    <a:lnTo>
                      <a:pt x="27" y="0"/>
                    </a:lnTo>
                    <a:lnTo>
                      <a:pt x="0" y="0"/>
                    </a:lnTo>
                    <a:lnTo>
                      <a:pt x="0" y="0"/>
                    </a:lnTo>
                    <a:lnTo>
                      <a:pt x="27" y="0"/>
                    </a:lnTo>
                    <a:lnTo>
                      <a:pt x="27" y="0"/>
                    </a:lnTo>
                    <a:close/>
                  </a:path>
                </a:pathLst>
              </a:custGeom>
              <a:solidFill>
                <a:srgbClr val="0078D4"/>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grpSp>
      </p:grpSp>
    </p:spTree>
    <p:extLst>
      <p:ext uri="{BB962C8B-B14F-4D97-AF65-F5344CB8AC3E}">
        <p14:creationId xmlns:p14="http://schemas.microsoft.com/office/powerpoint/2010/main" val="3663544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22" presetClass="entr" presetSubtype="8"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750"/>
                                        <p:tgtEl>
                                          <p:spTgt spid="39"/>
                                        </p:tgtEl>
                                      </p:cBhvr>
                                    </p:animEffect>
                                  </p:childTnLst>
                                </p:cTn>
                              </p:par>
                              <p:par>
                                <p:cTn id="18" presetID="2" presetClass="entr" presetSubtype="4" decel="10000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750" fill="hold"/>
                                        <p:tgtEl>
                                          <p:spTgt spid="33"/>
                                        </p:tgtEl>
                                        <p:attrNameLst>
                                          <p:attrName>ppt_x</p:attrName>
                                        </p:attrNameLst>
                                      </p:cBhvr>
                                      <p:tavLst>
                                        <p:tav tm="0">
                                          <p:val>
                                            <p:strVal val="#ppt_x"/>
                                          </p:val>
                                        </p:tav>
                                        <p:tav tm="100000">
                                          <p:val>
                                            <p:strVal val="#ppt_x"/>
                                          </p:val>
                                        </p:tav>
                                      </p:tavLst>
                                    </p:anim>
                                    <p:anim calcmode="lin" valueType="num">
                                      <p:cBhvr additive="base">
                                        <p:cTn id="21"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9"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9D9F-8D58-4BE7-A135-64604918E95F}"/>
              </a:ext>
            </a:extLst>
          </p:cNvPr>
          <p:cNvSpPr>
            <a:spLocks noGrp="1"/>
          </p:cNvSpPr>
          <p:nvPr>
            <p:ph type="title"/>
          </p:nvPr>
        </p:nvSpPr>
        <p:spPr/>
        <p:txBody>
          <a:bodyPr/>
          <a:lstStyle/>
          <a:p>
            <a:r>
              <a:rPr lang="en-US"/>
              <a:t>What if these remediations are insufficient?</a:t>
            </a:r>
            <a:endParaRPr lang="en-US" dirty="0"/>
          </a:p>
        </p:txBody>
      </p:sp>
      <p:grpSp>
        <p:nvGrpSpPr>
          <p:cNvPr id="3" name="Group 2">
            <a:extLst>
              <a:ext uri="{FF2B5EF4-FFF2-40B4-BE49-F238E27FC236}">
                <a16:creationId xmlns:a16="http://schemas.microsoft.com/office/drawing/2014/main" id="{3ED32808-8192-418D-916E-18720950A64E}"/>
              </a:ext>
            </a:extLst>
          </p:cNvPr>
          <p:cNvGrpSpPr/>
          <p:nvPr/>
        </p:nvGrpSpPr>
        <p:grpSpPr>
          <a:xfrm>
            <a:off x="3455387" y="4052047"/>
            <a:ext cx="6453075" cy="763699"/>
            <a:chOff x="5029464" y="4845042"/>
            <a:chExt cx="6204058" cy="763916"/>
          </a:xfrm>
        </p:grpSpPr>
        <p:cxnSp>
          <p:nvCxnSpPr>
            <p:cNvPr id="5" name="Straight Arrow Connector 4">
              <a:extLst>
                <a:ext uri="{FF2B5EF4-FFF2-40B4-BE49-F238E27FC236}">
                  <a16:creationId xmlns:a16="http://schemas.microsoft.com/office/drawing/2014/main" id="{09A552EC-C52E-413E-9711-8833753FC0DF}"/>
                </a:ext>
              </a:extLst>
            </p:cNvPr>
            <p:cNvCxnSpPr/>
            <p:nvPr/>
          </p:nvCxnSpPr>
          <p:spPr>
            <a:xfrm>
              <a:off x="5029464" y="4845042"/>
              <a:ext cx="0" cy="763916"/>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767A41C-631D-4E24-A896-0A1309BF52D2}"/>
                </a:ext>
              </a:extLst>
            </p:cNvPr>
            <p:cNvCxnSpPr/>
            <p:nvPr/>
          </p:nvCxnSpPr>
          <p:spPr>
            <a:xfrm>
              <a:off x="7209617" y="4845042"/>
              <a:ext cx="0" cy="763916"/>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D914257-187B-4A3B-A2EF-D2FEFE248FAE}"/>
                </a:ext>
              </a:extLst>
            </p:cNvPr>
            <p:cNvCxnSpPr/>
            <p:nvPr/>
          </p:nvCxnSpPr>
          <p:spPr>
            <a:xfrm>
              <a:off x="8951243" y="4845042"/>
              <a:ext cx="0" cy="763916"/>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F722018-C9E9-443C-B5DA-6DBAFF7353B9}"/>
                </a:ext>
              </a:extLst>
            </p:cNvPr>
            <p:cNvCxnSpPr/>
            <p:nvPr/>
          </p:nvCxnSpPr>
          <p:spPr>
            <a:xfrm>
              <a:off x="11233522" y="4845042"/>
              <a:ext cx="0" cy="763916"/>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E4A9E3FF-59C2-4E36-A3E8-B2C2662B6EE6}"/>
              </a:ext>
            </a:extLst>
          </p:cNvPr>
          <p:cNvSpPr txBox="1"/>
          <p:nvPr/>
        </p:nvSpPr>
        <p:spPr>
          <a:xfrm>
            <a:off x="2695146" y="4815747"/>
            <a:ext cx="7723532" cy="516918"/>
          </a:xfrm>
          <a:prstGeom prst="rect">
            <a:avLst/>
          </a:prstGeom>
          <a:solidFill>
            <a:schemeClr val="bg1">
              <a:lumMod val="95000"/>
            </a:schemeClr>
          </a:solidFill>
        </p:spPr>
        <p:txBody>
          <a:bodyPr wrap="square" lIns="182828" tIns="146263" rIns="182828" bIns="146263" rtlCol="0">
            <a:spAutoFit/>
          </a:bodyPr>
          <a:lstStyle/>
          <a:p>
            <a:pPr algn="ctr" defTabSz="914049">
              <a:lnSpc>
                <a:spcPct val="90000"/>
              </a:lnSpc>
              <a:spcAft>
                <a:spcPts val="600"/>
              </a:spcAft>
              <a:defRPr/>
            </a:pPr>
            <a:r>
              <a:rPr lang="en-US" sz="1600" dirty="0">
                <a:solidFill>
                  <a:srgbClr val="0D0D0D"/>
                </a:solidFill>
                <a:latin typeface="Segoe UI Semibold"/>
              </a:rPr>
              <a:t>Deploy with Option 2: Hybrid Azure AD joined device config</a:t>
            </a:r>
            <a:endParaRPr lang="en-US" sz="1600" dirty="0">
              <a:solidFill>
                <a:srgbClr val="0D0D0D"/>
              </a:solidFill>
              <a:latin typeface="Segoe UI"/>
            </a:endParaRPr>
          </a:p>
        </p:txBody>
      </p:sp>
      <p:grpSp>
        <p:nvGrpSpPr>
          <p:cNvPr id="28" name="Group 27">
            <a:extLst>
              <a:ext uri="{FF2B5EF4-FFF2-40B4-BE49-F238E27FC236}">
                <a16:creationId xmlns:a16="http://schemas.microsoft.com/office/drawing/2014/main" id="{AA0B969E-2AA0-4B15-A051-63CB84A4A7EC}"/>
              </a:ext>
            </a:extLst>
          </p:cNvPr>
          <p:cNvGrpSpPr/>
          <p:nvPr/>
        </p:nvGrpSpPr>
        <p:grpSpPr>
          <a:xfrm>
            <a:off x="1729" y="3023827"/>
            <a:ext cx="12188537" cy="1028220"/>
            <a:chOff x="-1" y="5190625"/>
            <a:chExt cx="12191995" cy="1028512"/>
          </a:xfrm>
        </p:grpSpPr>
        <p:sp>
          <p:nvSpPr>
            <p:cNvPr id="29" name="Rectangle 28">
              <a:extLst>
                <a:ext uri="{FF2B5EF4-FFF2-40B4-BE49-F238E27FC236}">
                  <a16:creationId xmlns:a16="http://schemas.microsoft.com/office/drawing/2014/main" id="{7049E40E-B553-47B5-9088-9D80BFDA1B8F}"/>
                </a:ext>
              </a:extLst>
            </p:cNvPr>
            <p:cNvSpPr/>
            <p:nvPr/>
          </p:nvSpPr>
          <p:spPr bwMode="auto">
            <a:xfrm>
              <a:off x="-1" y="5190625"/>
              <a:ext cx="12191995" cy="102851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2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TextBox 29">
              <a:extLst>
                <a:ext uri="{FF2B5EF4-FFF2-40B4-BE49-F238E27FC236}">
                  <a16:creationId xmlns:a16="http://schemas.microsoft.com/office/drawing/2014/main" id="{38ABBCED-6083-408A-AAE8-32C5FD3C216F}"/>
                </a:ext>
              </a:extLst>
            </p:cNvPr>
            <p:cNvSpPr txBox="1"/>
            <p:nvPr/>
          </p:nvSpPr>
          <p:spPr>
            <a:xfrm>
              <a:off x="317902" y="5474049"/>
              <a:ext cx="2232568" cy="469103"/>
            </a:xfrm>
            <a:prstGeom prst="rect">
              <a:avLst/>
            </a:prstGeom>
            <a:noFill/>
          </p:spPr>
          <p:txBody>
            <a:bodyPr wrap="square" rtlCol="0">
              <a:spAutoFit/>
            </a:bodyPr>
            <a:lstStyle/>
            <a:p>
              <a:pPr defTabSz="914016">
                <a:defRPr/>
              </a:pPr>
              <a:r>
                <a:rPr lang="en-US" sz="1200" dirty="0">
                  <a:solidFill>
                    <a:srgbClr val="0078D4"/>
                  </a:solidFill>
                  <a:latin typeface="Segoe UI Semibold"/>
                </a:rPr>
                <a:t>Caveats of Azure AD joined device Deployment Method</a:t>
              </a:r>
            </a:p>
          </p:txBody>
        </p:sp>
        <p:sp>
          <p:nvSpPr>
            <p:cNvPr id="31" name="Rectangle 272">
              <a:extLst>
                <a:ext uri="{FF2B5EF4-FFF2-40B4-BE49-F238E27FC236}">
                  <a16:creationId xmlns:a16="http://schemas.microsoft.com/office/drawing/2014/main" id="{C3684743-8CB5-46F3-A334-73489B105994}"/>
                </a:ext>
              </a:extLst>
            </p:cNvPr>
            <p:cNvSpPr/>
            <p:nvPr/>
          </p:nvSpPr>
          <p:spPr bwMode="auto">
            <a:xfrm rot="13500000" flipV="1">
              <a:off x="2520018" y="5582792"/>
              <a:ext cx="244179" cy="24417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1200" dirty="0">
                <a:gradFill>
                  <a:gsLst>
                    <a:gs pos="5417">
                      <a:srgbClr val="D2D2D2"/>
                    </a:gs>
                    <a:gs pos="100000">
                      <a:srgbClr val="D2D2D2"/>
                    </a:gs>
                  </a:gsLst>
                  <a:lin ang="5400000" scaled="0"/>
                </a:gradFill>
                <a:latin typeface="Segoe UI"/>
              </a:endParaRPr>
            </a:p>
          </p:txBody>
        </p:sp>
        <p:grpSp>
          <p:nvGrpSpPr>
            <p:cNvPr id="32" name="Group 31">
              <a:extLst>
                <a:ext uri="{FF2B5EF4-FFF2-40B4-BE49-F238E27FC236}">
                  <a16:creationId xmlns:a16="http://schemas.microsoft.com/office/drawing/2014/main" id="{D18B5CCF-B968-4A84-AA36-16122B9FA40A}"/>
                </a:ext>
              </a:extLst>
            </p:cNvPr>
            <p:cNvGrpSpPr/>
            <p:nvPr/>
          </p:nvGrpSpPr>
          <p:grpSpPr>
            <a:xfrm>
              <a:off x="3084437" y="5409416"/>
              <a:ext cx="2237050" cy="589288"/>
              <a:chOff x="3226440" y="5409416"/>
              <a:chExt cx="2237050" cy="589288"/>
            </a:xfrm>
          </p:grpSpPr>
          <p:sp>
            <p:nvSpPr>
              <p:cNvPr id="42" name="TextBox 41">
                <a:extLst>
                  <a:ext uri="{FF2B5EF4-FFF2-40B4-BE49-F238E27FC236}">
                    <a16:creationId xmlns:a16="http://schemas.microsoft.com/office/drawing/2014/main" id="{C0A9238E-04E4-4471-8AC0-CF7702979A13}"/>
                  </a:ext>
                </a:extLst>
              </p:cNvPr>
              <p:cNvSpPr txBox="1"/>
              <p:nvPr/>
            </p:nvSpPr>
            <p:spPr>
              <a:xfrm>
                <a:off x="3690345" y="5409416"/>
                <a:ext cx="1773145" cy="589288"/>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AAD Join creates a new profile; Profile needs to be manually migrated </a:t>
                </a:r>
              </a:p>
            </p:txBody>
          </p:sp>
          <p:sp>
            <p:nvSpPr>
              <p:cNvPr id="43" name="gear_3">
                <a:extLst>
                  <a:ext uri="{FF2B5EF4-FFF2-40B4-BE49-F238E27FC236}">
                    <a16:creationId xmlns:a16="http://schemas.microsoft.com/office/drawing/2014/main" id="{9CED649B-0A76-4D76-8B17-59885F2AA811}"/>
                  </a:ext>
                </a:extLst>
              </p:cNvPr>
              <p:cNvSpPr>
                <a:spLocks noChangeAspect="1" noEditPoints="1"/>
              </p:cNvSpPr>
              <p:nvPr/>
            </p:nvSpPr>
            <p:spPr bwMode="auto">
              <a:xfrm>
                <a:off x="3226440"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nvGrpSpPr>
            <p:cNvPr id="33" name="Group 32">
              <a:extLst>
                <a:ext uri="{FF2B5EF4-FFF2-40B4-BE49-F238E27FC236}">
                  <a16:creationId xmlns:a16="http://schemas.microsoft.com/office/drawing/2014/main" id="{3B219849-1D61-42D1-8B23-E2F5F87AE861}"/>
                </a:ext>
              </a:extLst>
            </p:cNvPr>
            <p:cNvGrpSpPr/>
            <p:nvPr/>
          </p:nvGrpSpPr>
          <p:grpSpPr>
            <a:xfrm>
              <a:off x="5516326" y="5409416"/>
              <a:ext cx="1646346" cy="600934"/>
              <a:chOff x="5892374" y="5409416"/>
              <a:chExt cx="1646346" cy="600934"/>
            </a:xfrm>
          </p:grpSpPr>
          <p:sp>
            <p:nvSpPr>
              <p:cNvPr id="40" name="TextBox 39">
                <a:extLst>
                  <a:ext uri="{FF2B5EF4-FFF2-40B4-BE49-F238E27FC236}">
                    <a16:creationId xmlns:a16="http://schemas.microsoft.com/office/drawing/2014/main" id="{ECA59621-68B6-4A3A-BCB1-53AB6C06D5B3}"/>
                  </a:ext>
                </a:extLst>
              </p:cNvPr>
              <p:cNvSpPr txBox="1"/>
              <p:nvPr/>
            </p:nvSpPr>
            <p:spPr>
              <a:xfrm>
                <a:off x="6327460" y="5409416"/>
                <a:ext cx="1211260" cy="600934"/>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Some GPOs may not map to Intune</a:t>
                </a:r>
              </a:p>
            </p:txBody>
          </p:sp>
          <p:sp>
            <p:nvSpPr>
              <p:cNvPr id="41" name="gear_3">
                <a:extLst>
                  <a:ext uri="{FF2B5EF4-FFF2-40B4-BE49-F238E27FC236}">
                    <a16:creationId xmlns:a16="http://schemas.microsoft.com/office/drawing/2014/main" id="{E7CD584F-6514-43C1-8D25-61A441C69B10}"/>
                  </a:ext>
                </a:extLst>
              </p:cNvPr>
              <p:cNvSpPr>
                <a:spLocks noChangeAspect="1" noEditPoints="1"/>
              </p:cNvSpPr>
              <p:nvPr/>
            </p:nvSpPr>
            <p:spPr bwMode="auto">
              <a:xfrm>
                <a:off x="5892374"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nvGrpSpPr>
            <p:cNvPr id="34" name="Group 33">
              <a:extLst>
                <a:ext uri="{FF2B5EF4-FFF2-40B4-BE49-F238E27FC236}">
                  <a16:creationId xmlns:a16="http://schemas.microsoft.com/office/drawing/2014/main" id="{A1C85C37-9E48-46D8-80B1-8712AFEBBC2A}"/>
                </a:ext>
              </a:extLst>
            </p:cNvPr>
            <p:cNvGrpSpPr/>
            <p:nvPr/>
          </p:nvGrpSpPr>
          <p:grpSpPr>
            <a:xfrm>
              <a:off x="7357511" y="5409416"/>
              <a:ext cx="2216137" cy="589288"/>
              <a:chOff x="7707964" y="5409416"/>
              <a:chExt cx="2216137" cy="589288"/>
            </a:xfrm>
          </p:grpSpPr>
          <p:sp>
            <p:nvSpPr>
              <p:cNvPr id="38" name="TextBox 37">
                <a:extLst>
                  <a:ext uri="{FF2B5EF4-FFF2-40B4-BE49-F238E27FC236}">
                    <a16:creationId xmlns:a16="http://schemas.microsoft.com/office/drawing/2014/main" id="{1D5629B1-D321-4B25-BE39-9AC7E5EC4753}"/>
                  </a:ext>
                </a:extLst>
              </p:cNvPr>
              <p:cNvSpPr txBox="1"/>
              <p:nvPr/>
            </p:nvSpPr>
            <p:spPr>
              <a:xfrm>
                <a:off x="8150956" y="5409416"/>
                <a:ext cx="1773145" cy="589288"/>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Win 32 apps relying on machine authentication won’t work</a:t>
                </a:r>
              </a:p>
            </p:txBody>
          </p:sp>
          <p:sp>
            <p:nvSpPr>
              <p:cNvPr id="39" name="gear_3">
                <a:extLst>
                  <a:ext uri="{FF2B5EF4-FFF2-40B4-BE49-F238E27FC236}">
                    <a16:creationId xmlns:a16="http://schemas.microsoft.com/office/drawing/2014/main" id="{67AB500B-045D-4936-8009-23D063F315EB}"/>
                  </a:ext>
                </a:extLst>
              </p:cNvPr>
              <p:cNvSpPr>
                <a:spLocks noChangeAspect="1" noEditPoints="1"/>
              </p:cNvSpPr>
              <p:nvPr/>
            </p:nvSpPr>
            <p:spPr bwMode="auto">
              <a:xfrm>
                <a:off x="7707964"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nvGrpSpPr>
            <p:cNvPr id="35" name="Group 34">
              <a:extLst>
                <a:ext uri="{FF2B5EF4-FFF2-40B4-BE49-F238E27FC236}">
                  <a16:creationId xmlns:a16="http://schemas.microsoft.com/office/drawing/2014/main" id="{B6185DF9-1979-4AE2-87E2-D683DD3593F1}"/>
                </a:ext>
              </a:extLst>
            </p:cNvPr>
            <p:cNvGrpSpPr/>
            <p:nvPr/>
          </p:nvGrpSpPr>
          <p:grpSpPr>
            <a:xfrm>
              <a:off x="9768486" y="5409416"/>
              <a:ext cx="2074661" cy="600934"/>
              <a:chOff x="10033255" y="5409416"/>
              <a:chExt cx="2074661" cy="600934"/>
            </a:xfrm>
          </p:grpSpPr>
          <p:sp>
            <p:nvSpPr>
              <p:cNvPr id="36" name="TextBox 35">
                <a:extLst>
                  <a:ext uri="{FF2B5EF4-FFF2-40B4-BE49-F238E27FC236}">
                    <a16:creationId xmlns:a16="http://schemas.microsoft.com/office/drawing/2014/main" id="{56D2C58F-F051-4B87-B174-0AD823BAC998}"/>
                  </a:ext>
                </a:extLst>
              </p:cNvPr>
              <p:cNvSpPr txBox="1"/>
              <p:nvPr/>
            </p:nvSpPr>
            <p:spPr>
              <a:xfrm>
                <a:off x="10487532" y="5409416"/>
                <a:ext cx="1620384" cy="600934"/>
              </a:xfrm>
              <a:prstGeom prst="rect">
                <a:avLst/>
              </a:prstGeom>
              <a:noFill/>
            </p:spPr>
            <p:txBody>
              <a:bodyPr wrap="square" rtlCol="0">
                <a:spAutoFit/>
              </a:bodyPr>
              <a:lstStyle/>
              <a:p>
                <a:pPr defTabSz="914016">
                  <a:lnSpc>
                    <a:spcPct val="90000"/>
                  </a:lnSpc>
                  <a:defRPr/>
                </a:pPr>
                <a:r>
                  <a:rPr lang="en-US" sz="1200" dirty="0">
                    <a:solidFill>
                      <a:srgbClr val="0D0D0D"/>
                    </a:solidFill>
                    <a:latin typeface="Segoe UI"/>
                  </a:rPr>
                  <a:t>Printer path works; AD Printer discovery does not work</a:t>
                </a:r>
              </a:p>
            </p:txBody>
          </p:sp>
          <p:sp>
            <p:nvSpPr>
              <p:cNvPr id="37" name="gear_3">
                <a:extLst>
                  <a:ext uri="{FF2B5EF4-FFF2-40B4-BE49-F238E27FC236}">
                    <a16:creationId xmlns:a16="http://schemas.microsoft.com/office/drawing/2014/main" id="{F1C494DB-B8E5-49AF-9AAB-8F2AE67F01D8}"/>
                  </a:ext>
                </a:extLst>
              </p:cNvPr>
              <p:cNvSpPr>
                <a:spLocks noChangeAspect="1" noEditPoints="1"/>
              </p:cNvSpPr>
              <p:nvPr/>
            </p:nvSpPr>
            <p:spPr bwMode="auto">
              <a:xfrm>
                <a:off x="10033255" y="5518214"/>
                <a:ext cx="370200" cy="373334"/>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accent1"/>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endParaRPr lang="en-US" sz="1836" dirty="0">
                  <a:solidFill>
                    <a:srgbClr val="505050"/>
                  </a:solidFill>
                  <a:latin typeface="Segoe UI Semilight"/>
                </a:endParaRPr>
              </a:p>
            </p:txBody>
          </p:sp>
        </p:grpSp>
      </p:grpSp>
    </p:spTree>
    <p:extLst>
      <p:ext uri="{BB962C8B-B14F-4D97-AF65-F5344CB8AC3E}">
        <p14:creationId xmlns:p14="http://schemas.microsoft.com/office/powerpoint/2010/main" val="1599135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035A-951B-4DCB-93E0-F373BC163C4B}"/>
              </a:ext>
            </a:extLst>
          </p:cNvPr>
          <p:cNvSpPr>
            <a:spLocks noGrp="1"/>
          </p:cNvSpPr>
          <p:nvPr>
            <p:ph type="title"/>
          </p:nvPr>
        </p:nvSpPr>
        <p:spPr>
          <a:xfrm>
            <a:off x="588263" y="457200"/>
            <a:ext cx="9539585" cy="553998"/>
          </a:xfrm>
        </p:spPr>
        <p:txBody>
          <a:bodyPr/>
          <a:lstStyle/>
          <a:p>
            <a:r>
              <a:rPr lang="en-US"/>
              <a:t>Getting to </a:t>
            </a:r>
            <a:r>
              <a:rPr lang="en-US">
                <a:solidFill>
                  <a:schemeClr val="accent1"/>
                </a:solidFill>
              </a:rPr>
              <a:t>Microsoft 365 Business management </a:t>
            </a:r>
            <a:r>
              <a:rPr lang="en-US"/>
              <a:t>of device from current state</a:t>
            </a:r>
          </a:p>
        </p:txBody>
      </p:sp>
      <p:sp>
        <p:nvSpPr>
          <p:cNvPr id="20" name="TextBox 19">
            <a:extLst>
              <a:ext uri="{FF2B5EF4-FFF2-40B4-BE49-F238E27FC236}">
                <a16:creationId xmlns:a16="http://schemas.microsoft.com/office/drawing/2014/main" id="{7794A3D2-14BD-4916-97A6-C55E9E8F3B6F}"/>
              </a:ext>
            </a:extLst>
          </p:cNvPr>
          <p:cNvSpPr txBox="1"/>
          <p:nvPr/>
        </p:nvSpPr>
        <p:spPr>
          <a:xfrm>
            <a:off x="5423793" y="3583771"/>
            <a:ext cx="3172410" cy="369332"/>
          </a:xfrm>
          <a:prstGeom prst="rect">
            <a:avLst/>
          </a:prstGeom>
          <a:noFill/>
        </p:spPr>
        <p:txBody>
          <a:bodyPr wrap="square" rtlCol="0">
            <a:spAutoFit/>
          </a:bodyPr>
          <a:lstStyle/>
          <a:p>
            <a:r>
              <a:rPr lang="en-US" sz="1800">
                <a:solidFill>
                  <a:schemeClr val="tx2"/>
                </a:solidFill>
              </a:rPr>
              <a:t>Device is Azure AD joined</a:t>
            </a:r>
          </a:p>
        </p:txBody>
      </p:sp>
      <p:sp>
        <p:nvSpPr>
          <p:cNvPr id="21" name="Rectangle 20">
            <a:extLst>
              <a:ext uri="{FF2B5EF4-FFF2-40B4-BE49-F238E27FC236}">
                <a16:creationId xmlns:a16="http://schemas.microsoft.com/office/drawing/2014/main" id="{508651D2-DE84-4342-B7F1-AC52459F9903}"/>
              </a:ext>
            </a:extLst>
          </p:cNvPr>
          <p:cNvSpPr/>
          <p:nvPr/>
        </p:nvSpPr>
        <p:spPr bwMode="auto">
          <a:xfrm>
            <a:off x="588263" y="3333509"/>
            <a:ext cx="2775372" cy="86985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a:solidFill>
                  <a:schemeClr val="tx1"/>
                </a:solidFill>
                <a:latin typeface="+mj-lt"/>
                <a:ea typeface="Segoe UI" pitchFamily="34" charset="0"/>
                <a:cs typeface="Segoe UI" pitchFamily="34" charset="0"/>
              </a:rPr>
              <a:t>No Active </a:t>
            </a:r>
            <a:br>
              <a:rPr lang="en-US" sz="1800">
                <a:solidFill>
                  <a:schemeClr val="tx1"/>
                </a:solidFill>
                <a:latin typeface="+mj-lt"/>
                <a:ea typeface="Segoe UI" pitchFamily="34" charset="0"/>
                <a:cs typeface="Segoe UI" pitchFamily="34" charset="0"/>
              </a:rPr>
            </a:br>
            <a:r>
              <a:rPr lang="en-US" sz="1800">
                <a:solidFill>
                  <a:schemeClr val="tx1"/>
                </a:solidFill>
                <a:latin typeface="+mj-lt"/>
                <a:ea typeface="Segoe UI" pitchFamily="34" charset="0"/>
                <a:cs typeface="Segoe UI" pitchFamily="34" charset="0"/>
              </a:rPr>
              <a:t>Directory</a:t>
            </a:r>
          </a:p>
        </p:txBody>
      </p:sp>
      <p:sp>
        <p:nvSpPr>
          <p:cNvPr id="22" name="Rectangle 21">
            <a:extLst>
              <a:ext uri="{FF2B5EF4-FFF2-40B4-BE49-F238E27FC236}">
                <a16:creationId xmlns:a16="http://schemas.microsoft.com/office/drawing/2014/main" id="{36C2D5EB-8C4D-4DA0-A246-93E276FF592F}"/>
              </a:ext>
            </a:extLst>
          </p:cNvPr>
          <p:cNvSpPr/>
          <p:nvPr/>
        </p:nvSpPr>
        <p:spPr bwMode="auto">
          <a:xfrm>
            <a:off x="588263" y="4811040"/>
            <a:ext cx="2775372" cy="86985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a:solidFill>
                  <a:schemeClr val="tx1"/>
                </a:solidFill>
                <a:latin typeface="+mj-lt"/>
                <a:ea typeface="Segoe UI" pitchFamily="34" charset="0"/>
                <a:cs typeface="Segoe UI" pitchFamily="34" charset="0"/>
              </a:rPr>
              <a:t>On-prem</a:t>
            </a:r>
          </a:p>
          <a:p>
            <a:pPr defTabSz="932472" fontAlgn="base">
              <a:lnSpc>
                <a:spcPct val="90000"/>
              </a:lnSpc>
              <a:spcBef>
                <a:spcPct val="0"/>
              </a:spcBef>
              <a:spcAft>
                <a:spcPct val="0"/>
              </a:spcAft>
            </a:pPr>
            <a:r>
              <a:rPr lang="en-US" sz="1800">
                <a:solidFill>
                  <a:schemeClr val="tx1"/>
                </a:solidFill>
                <a:latin typeface="+mj-lt"/>
                <a:ea typeface="Segoe UI" pitchFamily="34" charset="0"/>
                <a:cs typeface="Segoe UI" pitchFamily="34" charset="0"/>
              </a:rPr>
              <a:t>Active Directory</a:t>
            </a:r>
          </a:p>
        </p:txBody>
      </p:sp>
      <p:grpSp>
        <p:nvGrpSpPr>
          <p:cNvPr id="23" name="Group 22">
            <a:extLst>
              <a:ext uri="{FF2B5EF4-FFF2-40B4-BE49-F238E27FC236}">
                <a16:creationId xmlns:a16="http://schemas.microsoft.com/office/drawing/2014/main" id="{99CFAB91-EF67-45C4-9C8E-1B5E076D8F90}"/>
              </a:ext>
            </a:extLst>
          </p:cNvPr>
          <p:cNvGrpSpPr/>
          <p:nvPr/>
        </p:nvGrpSpPr>
        <p:grpSpPr>
          <a:xfrm>
            <a:off x="5423792" y="4802267"/>
            <a:ext cx="6179945" cy="887402"/>
            <a:chOff x="5423792" y="4849277"/>
            <a:chExt cx="5454621" cy="887402"/>
          </a:xfrm>
        </p:grpSpPr>
        <p:sp>
          <p:nvSpPr>
            <p:cNvPr id="24" name="TextBox 23">
              <a:extLst>
                <a:ext uri="{FF2B5EF4-FFF2-40B4-BE49-F238E27FC236}">
                  <a16:creationId xmlns:a16="http://schemas.microsoft.com/office/drawing/2014/main" id="{C2B498ED-3322-4224-B49C-F0BFA287A7D0}"/>
                </a:ext>
              </a:extLst>
            </p:cNvPr>
            <p:cNvSpPr txBox="1"/>
            <p:nvPr/>
          </p:nvSpPr>
          <p:spPr>
            <a:xfrm>
              <a:off x="5423793" y="4849277"/>
              <a:ext cx="5454620" cy="369332"/>
            </a:xfrm>
            <a:prstGeom prst="rect">
              <a:avLst/>
            </a:prstGeom>
            <a:noFill/>
          </p:spPr>
          <p:txBody>
            <a:bodyPr wrap="square" rtlCol="0">
              <a:spAutoFit/>
            </a:bodyPr>
            <a:lstStyle/>
            <a:p>
              <a:r>
                <a:rPr lang="en-US" sz="1800">
                  <a:solidFill>
                    <a:schemeClr val="tx2"/>
                  </a:solidFill>
                </a:rPr>
                <a:t>1. Device is Azure AD joined with AAD Connect</a:t>
              </a:r>
            </a:p>
          </p:txBody>
        </p:sp>
        <p:sp>
          <p:nvSpPr>
            <p:cNvPr id="25" name="TextBox 24">
              <a:extLst>
                <a:ext uri="{FF2B5EF4-FFF2-40B4-BE49-F238E27FC236}">
                  <a16:creationId xmlns:a16="http://schemas.microsoft.com/office/drawing/2014/main" id="{33BFBE54-60B7-4D60-92C6-2EF022C463D1}"/>
                </a:ext>
              </a:extLst>
            </p:cNvPr>
            <p:cNvSpPr txBox="1"/>
            <p:nvPr/>
          </p:nvSpPr>
          <p:spPr>
            <a:xfrm>
              <a:off x="5423792" y="5367347"/>
              <a:ext cx="5083155" cy="369332"/>
            </a:xfrm>
            <a:prstGeom prst="rect">
              <a:avLst/>
            </a:prstGeom>
            <a:noFill/>
          </p:spPr>
          <p:txBody>
            <a:bodyPr wrap="square" rtlCol="0">
              <a:spAutoFit/>
            </a:bodyPr>
            <a:lstStyle/>
            <a:p>
              <a:r>
                <a:rPr lang="en-US" sz="1800">
                  <a:solidFill>
                    <a:schemeClr val="tx2"/>
                  </a:solidFill>
                </a:rPr>
                <a:t>2. Device is  Hybrid Azure AD joined with AAD connect</a:t>
              </a:r>
            </a:p>
          </p:txBody>
        </p:sp>
      </p:grpSp>
      <p:sp>
        <p:nvSpPr>
          <p:cNvPr id="26" name="TextBox 25">
            <a:extLst>
              <a:ext uri="{FF2B5EF4-FFF2-40B4-BE49-F238E27FC236}">
                <a16:creationId xmlns:a16="http://schemas.microsoft.com/office/drawing/2014/main" id="{91284B86-4853-40EC-BB61-25862E761142}"/>
              </a:ext>
            </a:extLst>
          </p:cNvPr>
          <p:cNvSpPr txBox="1"/>
          <p:nvPr/>
        </p:nvSpPr>
        <p:spPr>
          <a:xfrm>
            <a:off x="588263" y="2317882"/>
            <a:ext cx="3057339" cy="400110"/>
          </a:xfrm>
          <a:prstGeom prst="rect">
            <a:avLst/>
          </a:prstGeom>
          <a:noFill/>
        </p:spPr>
        <p:txBody>
          <a:bodyPr wrap="square" lIns="0" rtlCol="0">
            <a:spAutoFit/>
          </a:bodyPr>
          <a:lstStyle/>
          <a:p>
            <a:r>
              <a:rPr lang="en-US" sz="2000">
                <a:solidFill>
                  <a:schemeClr val="accent1"/>
                </a:solidFill>
                <a:latin typeface="+mj-lt"/>
              </a:rPr>
              <a:t>Current Customer State</a:t>
            </a:r>
          </a:p>
        </p:txBody>
      </p:sp>
      <p:cxnSp>
        <p:nvCxnSpPr>
          <p:cNvPr id="27" name="Straight Connector 26">
            <a:extLst>
              <a:ext uri="{FF2B5EF4-FFF2-40B4-BE49-F238E27FC236}">
                <a16:creationId xmlns:a16="http://schemas.microsoft.com/office/drawing/2014/main" id="{691F7D83-C406-4449-8811-930672FF0FD6}"/>
              </a:ext>
            </a:extLst>
          </p:cNvPr>
          <p:cNvCxnSpPr>
            <a:cxnSpLocks/>
          </p:cNvCxnSpPr>
          <p:nvPr/>
        </p:nvCxnSpPr>
        <p:spPr>
          <a:xfrm flipH="1">
            <a:off x="588263" y="2802063"/>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3705541-5EF2-4976-B3AC-63F727B388D7}"/>
              </a:ext>
            </a:extLst>
          </p:cNvPr>
          <p:cNvGrpSpPr/>
          <p:nvPr/>
        </p:nvGrpSpPr>
        <p:grpSpPr>
          <a:xfrm>
            <a:off x="5423793" y="2317882"/>
            <a:ext cx="4572262" cy="484181"/>
            <a:chOff x="5423793" y="2317882"/>
            <a:chExt cx="4572262" cy="484181"/>
          </a:xfrm>
        </p:grpSpPr>
        <p:sp>
          <p:nvSpPr>
            <p:cNvPr id="29" name="TextBox 28">
              <a:extLst>
                <a:ext uri="{FF2B5EF4-FFF2-40B4-BE49-F238E27FC236}">
                  <a16:creationId xmlns:a16="http://schemas.microsoft.com/office/drawing/2014/main" id="{DDFC0A4E-9A8B-45FB-8DC6-CEB220A99A55}"/>
                </a:ext>
              </a:extLst>
            </p:cNvPr>
            <p:cNvSpPr txBox="1"/>
            <p:nvPr/>
          </p:nvSpPr>
          <p:spPr>
            <a:xfrm>
              <a:off x="5423793" y="2317882"/>
              <a:ext cx="4572262" cy="400110"/>
            </a:xfrm>
            <a:prstGeom prst="rect">
              <a:avLst/>
            </a:prstGeom>
            <a:noFill/>
          </p:spPr>
          <p:txBody>
            <a:bodyPr wrap="square" lIns="0" rtlCol="0">
              <a:spAutoFit/>
            </a:bodyPr>
            <a:lstStyle/>
            <a:p>
              <a:r>
                <a:rPr lang="en-US" sz="2000">
                  <a:solidFill>
                    <a:schemeClr val="accent1"/>
                  </a:solidFill>
                  <a:latin typeface="+mj-lt"/>
                </a:rPr>
                <a:t>Customers in Microsoft 365 Business </a:t>
              </a:r>
            </a:p>
          </p:txBody>
        </p:sp>
        <p:cxnSp>
          <p:nvCxnSpPr>
            <p:cNvPr id="30" name="Straight Connector 29">
              <a:extLst>
                <a:ext uri="{FF2B5EF4-FFF2-40B4-BE49-F238E27FC236}">
                  <a16:creationId xmlns:a16="http://schemas.microsoft.com/office/drawing/2014/main" id="{55376C8B-0060-4D02-AB7D-EBEDF4C593B2}"/>
                </a:ext>
              </a:extLst>
            </p:cNvPr>
            <p:cNvCxnSpPr>
              <a:cxnSpLocks/>
            </p:cNvCxnSpPr>
            <p:nvPr/>
          </p:nvCxnSpPr>
          <p:spPr>
            <a:xfrm flipH="1">
              <a:off x="5423793" y="2802063"/>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1" name="Rectangle 272">
            <a:extLst>
              <a:ext uri="{FF2B5EF4-FFF2-40B4-BE49-F238E27FC236}">
                <a16:creationId xmlns:a16="http://schemas.microsoft.com/office/drawing/2014/main" id="{FEA94EBA-6E17-45F4-98F6-08D8843E56F3}"/>
              </a:ext>
            </a:extLst>
          </p:cNvPr>
          <p:cNvSpPr/>
          <p:nvPr/>
        </p:nvSpPr>
        <p:spPr bwMode="auto">
          <a:xfrm rot="13500000" flipV="1">
            <a:off x="4105514" y="3571678"/>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grpSp>
        <p:nvGrpSpPr>
          <p:cNvPr id="32" name="Group 31">
            <a:extLst>
              <a:ext uri="{FF2B5EF4-FFF2-40B4-BE49-F238E27FC236}">
                <a16:creationId xmlns:a16="http://schemas.microsoft.com/office/drawing/2014/main" id="{B53A8B6D-D5F0-4049-BEB3-586524A82E06}"/>
              </a:ext>
            </a:extLst>
          </p:cNvPr>
          <p:cNvGrpSpPr/>
          <p:nvPr/>
        </p:nvGrpSpPr>
        <p:grpSpPr>
          <a:xfrm>
            <a:off x="3889769" y="5049209"/>
            <a:ext cx="1007888" cy="798351"/>
            <a:chOff x="3889769" y="5049209"/>
            <a:chExt cx="1007888" cy="798351"/>
          </a:xfrm>
        </p:grpSpPr>
        <p:sp>
          <p:nvSpPr>
            <p:cNvPr id="36" name="Rectangle 272">
              <a:extLst>
                <a:ext uri="{FF2B5EF4-FFF2-40B4-BE49-F238E27FC236}">
                  <a16:creationId xmlns:a16="http://schemas.microsoft.com/office/drawing/2014/main" id="{5E7C76DD-8E7A-46E4-8B8B-CC8B3A36D239}"/>
                </a:ext>
              </a:extLst>
            </p:cNvPr>
            <p:cNvSpPr/>
            <p:nvPr/>
          </p:nvSpPr>
          <p:spPr bwMode="auto">
            <a:xfrm rot="13500000" flipV="1">
              <a:off x="4105514" y="5049209"/>
              <a:ext cx="393519" cy="393519"/>
            </a:xfrm>
            <a:custGeom>
              <a:avLst/>
              <a:gdLst>
                <a:gd name="connsiteX0" fmla="*/ 0 w 493485"/>
                <a:gd name="connsiteY0" fmla="*/ 0 h 493485"/>
                <a:gd name="connsiteX1" fmla="*/ 493485 w 493485"/>
                <a:gd name="connsiteY1" fmla="*/ 0 h 493485"/>
                <a:gd name="connsiteX2" fmla="*/ 493485 w 493485"/>
                <a:gd name="connsiteY2" fmla="*/ 493485 h 493485"/>
                <a:gd name="connsiteX3" fmla="*/ 0 w 493485"/>
                <a:gd name="connsiteY3" fmla="*/ 493485 h 493485"/>
                <a:gd name="connsiteX4" fmla="*/ 0 w 493485"/>
                <a:gd name="connsiteY4" fmla="*/ 0 h 493485"/>
                <a:gd name="connsiteX0" fmla="*/ 493485 w 584925"/>
                <a:gd name="connsiteY0" fmla="*/ 493485 h 584925"/>
                <a:gd name="connsiteX1" fmla="*/ 0 w 584925"/>
                <a:gd name="connsiteY1" fmla="*/ 493485 h 584925"/>
                <a:gd name="connsiteX2" fmla="*/ 0 w 584925"/>
                <a:gd name="connsiteY2" fmla="*/ 0 h 584925"/>
                <a:gd name="connsiteX3" fmla="*/ 493485 w 584925"/>
                <a:gd name="connsiteY3" fmla="*/ 0 h 584925"/>
                <a:gd name="connsiteX4" fmla="*/ 584925 w 584925"/>
                <a:gd name="connsiteY4" fmla="*/ 584925 h 584925"/>
                <a:gd name="connsiteX0" fmla="*/ 493485 w 493485"/>
                <a:gd name="connsiteY0" fmla="*/ 493485 h 493485"/>
                <a:gd name="connsiteX1" fmla="*/ 0 w 493485"/>
                <a:gd name="connsiteY1" fmla="*/ 493485 h 493485"/>
                <a:gd name="connsiteX2" fmla="*/ 0 w 493485"/>
                <a:gd name="connsiteY2" fmla="*/ 0 h 493485"/>
                <a:gd name="connsiteX3" fmla="*/ 493485 w 493485"/>
                <a:gd name="connsiteY3" fmla="*/ 0 h 493485"/>
                <a:gd name="connsiteX0" fmla="*/ 0 w 493485"/>
                <a:gd name="connsiteY0" fmla="*/ 493485 h 493485"/>
                <a:gd name="connsiteX1" fmla="*/ 0 w 493485"/>
                <a:gd name="connsiteY1" fmla="*/ 0 h 493485"/>
                <a:gd name="connsiteX2" fmla="*/ 493485 w 493485"/>
                <a:gd name="connsiteY2" fmla="*/ 0 h 493485"/>
              </a:gdLst>
              <a:ahLst/>
              <a:cxnLst>
                <a:cxn ang="0">
                  <a:pos x="connsiteX0" y="connsiteY0"/>
                </a:cxn>
                <a:cxn ang="0">
                  <a:pos x="connsiteX1" y="connsiteY1"/>
                </a:cxn>
                <a:cxn ang="0">
                  <a:pos x="connsiteX2" y="connsiteY2"/>
                </a:cxn>
              </a:cxnLst>
              <a:rect l="l" t="t" r="r" b="b"/>
              <a:pathLst>
                <a:path w="493485" h="493485">
                  <a:moveTo>
                    <a:pt x="0" y="493485"/>
                  </a:moveTo>
                  <a:lnTo>
                    <a:pt x="0" y="0"/>
                  </a:lnTo>
                  <a:lnTo>
                    <a:pt x="493485" y="0"/>
                  </a:lnTo>
                </a:path>
              </a:pathLst>
            </a:custGeom>
            <a:noFill/>
            <a:ln w="19050" cap="sq">
              <a:solidFill>
                <a:schemeClr val="tx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gradFill>
                  <a:gsLst>
                    <a:gs pos="5417">
                      <a:srgbClr val="D2D2D2"/>
                    </a:gs>
                    <a:gs pos="100000">
                      <a:srgbClr val="D2D2D2"/>
                    </a:gs>
                  </a:gsLst>
                  <a:lin ang="5400000" scaled="0"/>
                </a:gradFill>
                <a:effectLst/>
                <a:uLnTx/>
                <a:uFillTx/>
                <a:latin typeface="Segoe UI"/>
                <a:ea typeface="+mn-ea"/>
                <a:cs typeface="+mn-cs"/>
              </a:endParaRPr>
            </a:p>
          </p:txBody>
        </p:sp>
        <p:sp>
          <p:nvSpPr>
            <p:cNvPr id="38" name="TextBox 37">
              <a:extLst>
                <a:ext uri="{FF2B5EF4-FFF2-40B4-BE49-F238E27FC236}">
                  <a16:creationId xmlns:a16="http://schemas.microsoft.com/office/drawing/2014/main" id="{F29CF680-0CC8-49EB-8954-A9F32A23ED49}"/>
                </a:ext>
              </a:extLst>
            </p:cNvPr>
            <p:cNvSpPr txBox="1"/>
            <p:nvPr/>
          </p:nvSpPr>
          <p:spPr>
            <a:xfrm>
              <a:off x="3889769" y="5539783"/>
              <a:ext cx="1007888" cy="307777"/>
            </a:xfrm>
            <a:prstGeom prst="rect">
              <a:avLst/>
            </a:prstGeom>
            <a:noFill/>
          </p:spPr>
          <p:txBody>
            <a:bodyPr wrap="square" rtlCol="0">
              <a:spAutoFit/>
            </a:bodyPr>
            <a:lstStyle/>
            <a:p>
              <a:pPr algn="ctr"/>
              <a:r>
                <a:rPr lang="en-US" sz="1400">
                  <a:latin typeface="+mj-lt"/>
                </a:rPr>
                <a:t>2 options</a:t>
              </a:r>
            </a:p>
          </p:txBody>
        </p:sp>
      </p:grpSp>
      <p:grpSp>
        <p:nvGrpSpPr>
          <p:cNvPr id="4" name="Group 3">
            <a:extLst>
              <a:ext uri="{FF2B5EF4-FFF2-40B4-BE49-F238E27FC236}">
                <a16:creationId xmlns:a16="http://schemas.microsoft.com/office/drawing/2014/main" id="{77732092-A7DC-4A42-8342-F8943BCA12C6}"/>
              </a:ext>
            </a:extLst>
          </p:cNvPr>
          <p:cNvGrpSpPr/>
          <p:nvPr/>
        </p:nvGrpSpPr>
        <p:grpSpPr>
          <a:xfrm>
            <a:off x="263798" y="3021923"/>
            <a:ext cx="10431735" cy="2231378"/>
            <a:chOff x="263798" y="3021923"/>
            <a:chExt cx="10431735" cy="2231378"/>
          </a:xfrm>
        </p:grpSpPr>
        <p:sp>
          <p:nvSpPr>
            <p:cNvPr id="39" name="Rectangle 38">
              <a:extLst>
                <a:ext uri="{FF2B5EF4-FFF2-40B4-BE49-F238E27FC236}">
                  <a16:creationId xmlns:a16="http://schemas.microsoft.com/office/drawing/2014/main" id="{E57A590A-6910-4E5E-A83D-E42FC6F1D3C7}"/>
                </a:ext>
              </a:extLst>
            </p:cNvPr>
            <p:cNvSpPr/>
            <p:nvPr/>
          </p:nvSpPr>
          <p:spPr bwMode="auto">
            <a:xfrm>
              <a:off x="5240912" y="4720564"/>
              <a:ext cx="5454621" cy="532737"/>
            </a:xfrm>
            <a:prstGeom prst="rect">
              <a:avLst/>
            </a:prstGeom>
            <a:solidFill>
              <a:schemeClr val="bg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a:extLst>
                <a:ext uri="{FF2B5EF4-FFF2-40B4-BE49-F238E27FC236}">
                  <a16:creationId xmlns:a16="http://schemas.microsoft.com/office/drawing/2014/main" id="{74A2F474-346B-4E4F-BF11-79AF5F9038F5}"/>
                </a:ext>
              </a:extLst>
            </p:cNvPr>
            <p:cNvSpPr/>
            <p:nvPr/>
          </p:nvSpPr>
          <p:spPr bwMode="auto">
            <a:xfrm>
              <a:off x="263798" y="3021923"/>
              <a:ext cx="8463513" cy="1273222"/>
            </a:xfrm>
            <a:prstGeom prst="rect">
              <a:avLst/>
            </a:prstGeom>
            <a:solidFill>
              <a:schemeClr val="bg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94470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035A-951B-4DCB-93E0-F373BC163C4B}"/>
              </a:ext>
            </a:extLst>
          </p:cNvPr>
          <p:cNvSpPr>
            <a:spLocks noGrp="1"/>
          </p:cNvSpPr>
          <p:nvPr>
            <p:ph type="title"/>
          </p:nvPr>
        </p:nvSpPr>
        <p:spPr/>
        <p:txBody>
          <a:bodyPr/>
          <a:lstStyle/>
          <a:p>
            <a:r>
              <a:rPr lang="en-US"/>
              <a:t>For Customers with AD, </a:t>
            </a:r>
            <a:r>
              <a:rPr lang="en-US">
                <a:solidFill>
                  <a:schemeClr val="accent1"/>
                </a:solidFill>
              </a:rPr>
              <a:t>Option 2</a:t>
            </a:r>
            <a:r>
              <a:rPr lang="en-US"/>
              <a:t>: </a:t>
            </a:r>
            <a:br>
              <a:rPr lang="en-US"/>
            </a:br>
            <a:r>
              <a:rPr lang="en-US"/>
              <a:t>Device is Hybrid Azure AD Joined</a:t>
            </a:r>
          </a:p>
        </p:txBody>
      </p:sp>
      <p:grpSp>
        <p:nvGrpSpPr>
          <p:cNvPr id="45" name="Group 44">
            <a:extLst>
              <a:ext uri="{FF2B5EF4-FFF2-40B4-BE49-F238E27FC236}">
                <a16:creationId xmlns:a16="http://schemas.microsoft.com/office/drawing/2014/main" id="{623D38CE-2FDA-4FC2-B6A0-4057B572121F}"/>
              </a:ext>
            </a:extLst>
          </p:cNvPr>
          <p:cNvGrpSpPr/>
          <p:nvPr/>
        </p:nvGrpSpPr>
        <p:grpSpPr>
          <a:xfrm>
            <a:off x="6677979" y="1991666"/>
            <a:ext cx="4200434" cy="2121553"/>
            <a:chOff x="576369" y="4905762"/>
            <a:chExt cx="3604633" cy="2121553"/>
          </a:xfrm>
        </p:grpSpPr>
        <p:sp>
          <p:nvSpPr>
            <p:cNvPr id="47" name="TextBox 46">
              <a:extLst>
                <a:ext uri="{FF2B5EF4-FFF2-40B4-BE49-F238E27FC236}">
                  <a16:creationId xmlns:a16="http://schemas.microsoft.com/office/drawing/2014/main" id="{897E0511-86AF-473B-9571-71C7FE0BB3C2}"/>
                </a:ext>
              </a:extLst>
            </p:cNvPr>
            <p:cNvSpPr txBox="1"/>
            <p:nvPr/>
          </p:nvSpPr>
          <p:spPr>
            <a:xfrm>
              <a:off x="576369" y="4905762"/>
              <a:ext cx="3057339" cy="338554"/>
            </a:xfrm>
            <a:prstGeom prst="rect">
              <a:avLst/>
            </a:prstGeom>
            <a:noFill/>
          </p:spPr>
          <p:txBody>
            <a:bodyPr wrap="square" rtlCol="0">
              <a:spAutoFit/>
            </a:bodyPr>
            <a:lstStyle/>
            <a:p>
              <a:r>
                <a:rPr lang="en-US" sz="1600">
                  <a:solidFill>
                    <a:schemeClr val="accent1"/>
                  </a:solidFill>
                  <a:latin typeface="+mj-lt"/>
                </a:rPr>
                <a:t>Overview</a:t>
              </a:r>
            </a:p>
          </p:txBody>
        </p:sp>
        <p:sp>
          <p:nvSpPr>
            <p:cNvPr id="49" name="TextBox 48">
              <a:extLst>
                <a:ext uri="{FF2B5EF4-FFF2-40B4-BE49-F238E27FC236}">
                  <a16:creationId xmlns:a16="http://schemas.microsoft.com/office/drawing/2014/main" id="{8E5529E9-C48E-4FF7-9B51-C9446673AA53}"/>
                </a:ext>
              </a:extLst>
            </p:cNvPr>
            <p:cNvSpPr txBox="1"/>
            <p:nvPr/>
          </p:nvSpPr>
          <p:spPr>
            <a:xfrm>
              <a:off x="576369" y="5463810"/>
              <a:ext cx="3604633" cy="1563505"/>
            </a:xfrm>
            <a:prstGeom prst="rect">
              <a:avLst/>
            </a:prstGeom>
            <a:noFill/>
          </p:spPr>
          <p:txBody>
            <a:bodyPr wrap="square" rtlCol="0">
              <a:spAutoFit/>
            </a:bodyPr>
            <a:lstStyle/>
            <a:p>
              <a:pPr>
                <a:lnSpc>
                  <a:spcPct val="90000"/>
                </a:lnSpc>
                <a:spcBef>
                  <a:spcPts val="1200"/>
                </a:spcBef>
              </a:pPr>
              <a:r>
                <a:rPr lang="en-US" sz="1400" dirty="0"/>
                <a:t>Extend your on-premise AD to Azure AD using Azure AD Connect</a:t>
              </a:r>
            </a:p>
            <a:p>
              <a:pPr>
                <a:lnSpc>
                  <a:spcPct val="90000"/>
                </a:lnSpc>
                <a:spcBef>
                  <a:spcPts val="1200"/>
                </a:spcBef>
              </a:pPr>
              <a:r>
                <a:rPr lang="en-US" sz="1400" dirty="0"/>
                <a:t>Device is joined to both on-premises AD and Azure AD</a:t>
              </a:r>
            </a:p>
            <a:p>
              <a:pPr>
                <a:lnSpc>
                  <a:spcPct val="90000"/>
                </a:lnSpc>
                <a:spcBef>
                  <a:spcPts val="1200"/>
                </a:spcBef>
              </a:pPr>
              <a:r>
                <a:rPr lang="en-US" sz="1400" dirty="0"/>
                <a:t>Can be MDM enrolled and brought under Microsoft 365 Business management</a:t>
              </a:r>
            </a:p>
          </p:txBody>
        </p:sp>
        <p:cxnSp>
          <p:nvCxnSpPr>
            <p:cNvPr id="52" name="Straight Connector 51">
              <a:extLst>
                <a:ext uri="{FF2B5EF4-FFF2-40B4-BE49-F238E27FC236}">
                  <a16:creationId xmlns:a16="http://schemas.microsoft.com/office/drawing/2014/main" id="{14D6DA8F-F83E-4C82-9488-53237C2C9067}"/>
                </a:ext>
              </a:extLst>
            </p:cNvPr>
            <p:cNvCxnSpPr>
              <a:cxnSpLocks/>
            </p:cNvCxnSpPr>
            <p:nvPr/>
          </p:nvCxnSpPr>
          <p:spPr>
            <a:xfrm flipH="1">
              <a:off x="665181" y="5320493"/>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742D09B-1802-44FB-B975-AFD715661FA1}"/>
              </a:ext>
            </a:extLst>
          </p:cNvPr>
          <p:cNvGrpSpPr/>
          <p:nvPr/>
        </p:nvGrpSpPr>
        <p:grpSpPr>
          <a:xfrm>
            <a:off x="6677979" y="4671324"/>
            <a:ext cx="3911893" cy="1773765"/>
            <a:chOff x="576369" y="4905762"/>
            <a:chExt cx="3911893" cy="1773765"/>
          </a:xfrm>
        </p:grpSpPr>
        <p:sp>
          <p:nvSpPr>
            <p:cNvPr id="58" name="TextBox 57">
              <a:extLst>
                <a:ext uri="{FF2B5EF4-FFF2-40B4-BE49-F238E27FC236}">
                  <a16:creationId xmlns:a16="http://schemas.microsoft.com/office/drawing/2014/main" id="{590B08D0-6565-4A73-BC93-1113AFEE15DD}"/>
                </a:ext>
              </a:extLst>
            </p:cNvPr>
            <p:cNvSpPr txBox="1"/>
            <p:nvPr/>
          </p:nvSpPr>
          <p:spPr>
            <a:xfrm>
              <a:off x="576369" y="4905762"/>
              <a:ext cx="3057339" cy="338554"/>
            </a:xfrm>
            <a:prstGeom prst="rect">
              <a:avLst/>
            </a:prstGeom>
            <a:noFill/>
          </p:spPr>
          <p:txBody>
            <a:bodyPr wrap="square" rtlCol="0">
              <a:spAutoFit/>
            </a:bodyPr>
            <a:lstStyle/>
            <a:p>
              <a:r>
                <a:rPr lang="en-US" sz="1600">
                  <a:solidFill>
                    <a:schemeClr val="accent1"/>
                  </a:solidFill>
                  <a:latin typeface="+mj-lt"/>
                </a:rPr>
                <a:t>Benefits</a:t>
              </a:r>
            </a:p>
          </p:txBody>
        </p:sp>
        <p:sp>
          <p:nvSpPr>
            <p:cNvPr id="59" name="TextBox 58">
              <a:extLst>
                <a:ext uri="{FF2B5EF4-FFF2-40B4-BE49-F238E27FC236}">
                  <a16:creationId xmlns:a16="http://schemas.microsoft.com/office/drawing/2014/main" id="{66FE71F2-F793-43BC-82E9-2EF67FA3AF56}"/>
                </a:ext>
              </a:extLst>
            </p:cNvPr>
            <p:cNvSpPr txBox="1"/>
            <p:nvPr/>
          </p:nvSpPr>
          <p:spPr>
            <a:xfrm>
              <a:off x="576369" y="5463810"/>
              <a:ext cx="3911893" cy="1215717"/>
            </a:xfrm>
            <a:prstGeom prst="rect">
              <a:avLst/>
            </a:prstGeom>
            <a:noFill/>
          </p:spPr>
          <p:txBody>
            <a:bodyPr wrap="square" rtlCol="0">
              <a:spAutoFit/>
            </a:bodyPr>
            <a:lstStyle/>
            <a:p>
              <a:pPr>
                <a:lnSpc>
                  <a:spcPct val="90000"/>
                </a:lnSpc>
                <a:spcBef>
                  <a:spcPts val="1200"/>
                </a:spcBef>
              </a:pPr>
              <a:r>
                <a:rPr lang="en-US" sz="1400" dirty="0"/>
                <a:t>Provides automatic device registration once you have configured device option using Azure AD Connect</a:t>
              </a:r>
            </a:p>
            <a:p>
              <a:pPr>
                <a:lnSpc>
                  <a:spcPct val="90000"/>
                </a:lnSpc>
                <a:spcBef>
                  <a:spcPts val="1200"/>
                </a:spcBef>
              </a:pPr>
              <a:r>
                <a:rPr lang="en-US" sz="1400" dirty="0"/>
                <a:t>Enables Single-Sign-On (SSO) to both on-premise and cloud resources</a:t>
              </a:r>
            </a:p>
          </p:txBody>
        </p:sp>
        <p:cxnSp>
          <p:nvCxnSpPr>
            <p:cNvPr id="60" name="Straight Connector 59">
              <a:extLst>
                <a:ext uri="{FF2B5EF4-FFF2-40B4-BE49-F238E27FC236}">
                  <a16:creationId xmlns:a16="http://schemas.microsoft.com/office/drawing/2014/main" id="{9B46F78F-71FD-4835-9B9D-E939AC210E26}"/>
                </a:ext>
              </a:extLst>
            </p:cNvPr>
            <p:cNvCxnSpPr>
              <a:cxnSpLocks/>
            </p:cNvCxnSpPr>
            <p:nvPr/>
          </p:nvCxnSpPr>
          <p:spPr>
            <a:xfrm flipH="1">
              <a:off x="665181" y="5320493"/>
              <a:ext cx="794828" cy="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4238E776-0A75-4244-A832-7EC2F92829D8}"/>
              </a:ext>
            </a:extLst>
          </p:cNvPr>
          <p:cNvGrpSpPr/>
          <p:nvPr/>
        </p:nvGrpSpPr>
        <p:grpSpPr>
          <a:xfrm>
            <a:off x="2873254" y="2632322"/>
            <a:ext cx="2521260" cy="765370"/>
            <a:chOff x="2873254" y="2713346"/>
            <a:chExt cx="2521260" cy="765370"/>
          </a:xfrm>
        </p:grpSpPr>
        <p:sp>
          <p:nvSpPr>
            <p:cNvPr id="11" name="TextBox 10">
              <a:extLst>
                <a:ext uri="{FF2B5EF4-FFF2-40B4-BE49-F238E27FC236}">
                  <a16:creationId xmlns:a16="http://schemas.microsoft.com/office/drawing/2014/main" id="{BC11F79C-AB29-432B-9A72-98F1D2EE57E5}"/>
                </a:ext>
              </a:extLst>
            </p:cNvPr>
            <p:cNvSpPr txBox="1"/>
            <p:nvPr/>
          </p:nvSpPr>
          <p:spPr>
            <a:xfrm>
              <a:off x="4261078" y="2936797"/>
              <a:ext cx="1133436" cy="461665"/>
            </a:xfrm>
            <a:prstGeom prst="rect">
              <a:avLst/>
            </a:prstGeom>
            <a:noFill/>
          </p:spPr>
          <p:txBody>
            <a:bodyPr wrap="square" rtlCol="0">
              <a:spAutoFit/>
            </a:bodyPr>
            <a:lstStyle/>
            <a:p>
              <a:r>
                <a:rPr lang="en-US" sz="1200"/>
                <a:t>Azure Active Directory</a:t>
              </a:r>
            </a:p>
          </p:txBody>
        </p:sp>
        <p:sp>
          <p:nvSpPr>
            <p:cNvPr id="71" name="Freeform: Shape 70">
              <a:extLst>
                <a:ext uri="{FF2B5EF4-FFF2-40B4-BE49-F238E27FC236}">
                  <a16:creationId xmlns:a16="http://schemas.microsoft.com/office/drawing/2014/main" id="{19B8F05F-1E10-41DF-8056-8E8CD3BB38FE}"/>
                </a:ext>
              </a:extLst>
            </p:cNvPr>
            <p:cNvSpPr/>
            <p:nvPr/>
          </p:nvSpPr>
          <p:spPr bwMode="auto">
            <a:xfrm flipV="1">
              <a:off x="2873254" y="2713346"/>
              <a:ext cx="1280660" cy="76537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51304"/>
              <a:endParaRPr lang="en-US" sz="1836">
                <a:solidFill>
                  <a:srgbClr val="505050"/>
                </a:solidFill>
                <a:latin typeface="Segoe UI Semilight"/>
              </a:endParaRPr>
            </a:p>
          </p:txBody>
        </p:sp>
      </p:grpSp>
      <p:pic>
        <p:nvPicPr>
          <p:cNvPr id="72" name="Picture 71">
            <a:extLst>
              <a:ext uri="{FF2B5EF4-FFF2-40B4-BE49-F238E27FC236}">
                <a16:creationId xmlns:a16="http://schemas.microsoft.com/office/drawing/2014/main" id="{053DEAD6-E934-42C6-B247-E70BF063733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300820" y="2869894"/>
            <a:ext cx="425528" cy="425528"/>
          </a:xfrm>
          <a:prstGeom prst="rect">
            <a:avLst/>
          </a:prstGeom>
          <a:ln w="28575">
            <a:noFill/>
          </a:ln>
        </p:spPr>
      </p:pic>
      <p:cxnSp>
        <p:nvCxnSpPr>
          <p:cNvPr id="16" name="Straight Arrow Connector 15">
            <a:extLst>
              <a:ext uri="{FF2B5EF4-FFF2-40B4-BE49-F238E27FC236}">
                <a16:creationId xmlns:a16="http://schemas.microsoft.com/office/drawing/2014/main" id="{E8B8D8B2-5FA2-40B7-8F16-F903FC84F95E}"/>
              </a:ext>
            </a:extLst>
          </p:cNvPr>
          <p:cNvCxnSpPr>
            <a:cxnSpLocks/>
          </p:cNvCxnSpPr>
          <p:nvPr/>
        </p:nvCxnSpPr>
        <p:spPr>
          <a:xfrm>
            <a:off x="1905966" y="2799025"/>
            <a:ext cx="0" cy="1109830"/>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E05BB8A-A464-41FF-B0B3-E9A6BC86374F}"/>
              </a:ext>
            </a:extLst>
          </p:cNvPr>
          <p:cNvGrpSpPr/>
          <p:nvPr/>
        </p:nvGrpSpPr>
        <p:grpSpPr>
          <a:xfrm>
            <a:off x="1265636" y="1886107"/>
            <a:ext cx="1280660" cy="765370"/>
            <a:chOff x="1115165" y="1997225"/>
            <a:chExt cx="1280660" cy="765370"/>
          </a:xfrm>
        </p:grpSpPr>
        <p:sp>
          <p:nvSpPr>
            <p:cNvPr id="74" name="Freeform: Shape 73">
              <a:extLst>
                <a:ext uri="{FF2B5EF4-FFF2-40B4-BE49-F238E27FC236}">
                  <a16:creationId xmlns:a16="http://schemas.microsoft.com/office/drawing/2014/main" id="{DB2F8FF7-F27A-4D85-9429-E95C172FF95F}"/>
                </a:ext>
              </a:extLst>
            </p:cNvPr>
            <p:cNvSpPr/>
            <p:nvPr/>
          </p:nvSpPr>
          <p:spPr bwMode="auto">
            <a:xfrm flipV="1">
              <a:off x="1115165" y="1997225"/>
              <a:ext cx="1280660" cy="76537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51304"/>
              <a:endParaRPr lang="en-US" sz="1836">
                <a:solidFill>
                  <a:srgbClr val="505050"/>
                </a:solidFill>
                <a:latin typeface="Segoe UI Semilight"/>
              </a:endParaRPr>
            </a:p>
          </p:txBody>
        </p:sp>
        <p:sp>
          <p:nvSpPr>
            <p:cNvPr id="76" name="TextBox 75">
              <a:extLst>
                <a:ext uri="{FF2B5EF4-FFF2-40B4-BE49-F238E27FC236}">
                  <a16:creationId xmlns:a16="http://schemas.microsoft.com/office/drawing/2014/main" id="{3CFD4015-3595-421D-988E-7B53A62DBBBB}"/>
                </a:ext>
              </a:extLst>
            </p:cNvPr>
            <p:cNvSpPr txBox="1"/>
            <p:nvPr/>
          </p:nvSpPr>
          <p:spPr>
            <a:xfrm>
              <a:off x="1323325" y="2334700"/>
              <a:ext cx="864340" cy="307777"/>
            </a:xfrm>
            <a:prstGeom prst="rect">
              <a:avLst/>
            </a:prstGeom>
            <a:noFill/>
          </p:spPr>
          <p:txBody>
            <a:bodyPr wrap="square" rtlCol="0">
              <a:spAutoFit/>
            </a:bodyPr>
            <a:lstStyle/>
            <a:p>
              <a:pPr algn="ctr"/>
              <a:r>
                <a:rPr lang="en-US" sz="1400"/>
                <a:t>Intune</a:t>
              </a:r>
            </a:p>
          </p:txBody>
        </p:sp>
      </p:grpSp>
      <p:pic>
        <p:nvPicPr>
          <p:cNvPr id="79" name="Picture 78">
            <a:extLst>
              <a:ext uri="{FF2B5EF4-FFF2-40B4-BE49-F238E27FC236}">
                <a16:creationId xmlns:a16="http://schemas.microsoft.com/office/drawing/2014/main" id="{9B013EBE-DA89-4C26-A16D-5CB6B9AD2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8150" y="4084371"/>
            <a:ext cx="425528" cy="425528"/>
          </a:xfrm>
          <a:prstGeom prst="rect">
            <a:avLst/>
          </a:prstGeom>
          <a:ln w="28575">
            <a:noFill/>
          </a:ln>
        </p:spPr>
      </p:pic>
      <p:sp>
        <p:nvSpPr>
          <p:cNvPr id="83" name="TextBox 82">
            <a:extLst>
              <a:ext uri="{FF2B5EF4-FFF2-40B4-BE49-F238E27FC236}">
                <a16:creationId xmlns:a16="http://schemas.microsoft.com/office/drawing/2014/main" id="{0E022E58-F06A-49D3-899B-0591281D487D}"/>
              </a:ext>
            </a:extLst>
          </p:cNvPr>
          <p:cNvSpPr txBox="1"/>
          <p:nvPr/>
        </p:nvSpPr>
        <p:spPr>
          <a:xfrm>
            <a:off x="4216630" y="4572385"/>
            <a:ext cx="1408569" cy="461665"/>
          </a:xfrm>
          <a:prstGeom prst="rect">
            <a:avLst/>
          </a:prstGeom>
          <a:noFill/>
        </p:spPr>
        <p:txBody>
          <a:bodyPr wrap="square" rtlCol="0">
            <a:spAutoFit/>
          </a:bodyPr>
          <a:lstStyle/>
          <a:p>
            <a:pPr algn="ctr"/>
            <a:r>
              <a:rPr lang="en-US" sz="1200">
                <a:solidFill>
                  <a:schemeClr val="tx2"/>
                </a:solidFill>
              </a:rPr>
              <a:t>Active </a:t>
            </a:r>
            <a:br>
              <a:rPr lang="en-US" sz="1200">
                <a:solidFill>
                  <a:schemeClr val="tx2"/>
                </a:solidFill>
              </a:rPr>
            </a:br>
            <a:r>
              <a:rPr lang="en-US" sz="1200">
                <a:solidFill>
                  <a:schemeClr val="tx2"/>
                </a:solidFill>
              </a:rPr>
              <a:t>Directory</a:t>
            </a:r>
          </a:p>
        </p:txBody>
      </p:sp>
      <p:sp>
        <p:nvSpPr>
          <p:cNvPr id="84" name="TextBox 83">
            <a:extLst>
              <a:ext uri="{FF2B5EF4-FFF2-40B4-BE49-F238E27FC236}">
                <a16:creationId xmlns:a16="http://schemas.microsoft.com/office/drawing/2014/main" id="{8FDC5FE0-545C-419C-B770-FFDF8E164E66}"/>
              </a:ext>
            </a:extLst>
          </p:cNvPr>
          <p:cNvSpPr txBox="1"/>
          <p:nvPr/>
        </p:nvSpPr>
        <p:spPr>
          <a:xfrm>
            <a:off x="1299489" y="4572385"/>
            <a:ext cx="1207739" cy="461665"/>
          </a:xfrm>
          <a:prstGeom prst="rect">
            <a:avLst/>
          </a:prstGeom>
          <a:noFill/>
        </p:spPr>
        <p:txBody>
          <a:bodyPr wrap="square" rtlCol="0">
            <a:spAutoFit/>
          </a:bodyPr>
          <a:lstStyle/>
          <a:p>
            <a:pPr algn="ctr"/>
            <a:r>
              <a:rPr lang="en-US" sz="1200">
                <a:solidFill>
                  <a:schemeClr val="tx2"/>
                </a:solidFill>
              </a:rPr>
              <a:t>Windows 10 Pro Device</a:t>
            </a:r>
          </a:p>
        </p:txBody>
      </p:sp>
      <p:grpSp>
        <p:nvGrpSpPr>
          <p:cNvPr id="27" name="Group 26">
            <a:extLst>
              <a:ext uri="{FF2B5EF4-FFF2-40B4-BE49-F238E27FC236}">
                <a16:creationId xmlns:a16="http://schemas.microsoft.com/office/drawing/2014/main" id="{0CE0A5F4-B894-43BF-B74E-C162F02ACE70}"/>
              </a:ext>
            </a:extLst>
          </p:cNvPr>
          <p:cNvGrpSpPr/>
          <p:nvPr/>
        </p:nvGrpSpPr>
        <p:grpSpPr>
          <a:xfrm>
            <a:off x="1294719" y="5818341"/>
            <a:ext cx="1084772" cy="667564"/>
            <a:chOff x="1294719" y="5783366"/>
            <a:chExt cx="1084772" cy="667564"/>
          </a:xfrm>
        </p:grpSpPr>
        <p:sp>
          <p:nvSpPr>
            <p:cNvPr id="42" name="TextBox 41">
              <a:extLst>
                <a:ext uri="{FF2B5EF4-FFF2-40B4-BE49-F238E27FC236}">
                  <a16:creationId xmlns:a16="http://schemas.microsoft.com/office/drawing/2014/main" id="{90453CD8-38C3-439C-A9FA-8880BB0D44AA}"/>
                </a:ext>
              </a:extLst>
            </p:cNvPr>
            <p:cNvSpPr txBox="1"/>
            <p:nvPr/>
          </p:nvSpPr>
          <p:spPr>
            <a:xfrm>
              <a:off x="1294719" y="6173931"/>
              <a:ext cx="10847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ea typeface="+mn-ea"/>
                  <a:cs typeface="+mn-cs"/>
                </a:rPr>
                <a:t>LOB apps</a:t>
              </a:r>
            </a:p>
          </p:txBody>
        </p:sp>
        <p:sp>
          <p:nvSpPr>
            <p:cNvPr id="80" name="briefcase" title="Icon of a briefcase">
              <a:extLst>
                <a:ext uri="{FF2B5EF4-FFF2-40B4-BE49-F238E27FC236}">
                  <a16:creationId xmlns:a16="http://schemas.microsoft.com/office/drawing/2014/main" id="{73A1F050-09E5-4BE5-B31C-CB14C4FD3359}"/>
                </a:ext>
              </a:extLst>
            </p:cNvPr>
            <p:cNvSpPr>
              <a:spLocks noChangeAspect="1" noEditPoints="1"/>
            </p:cNvSpPr>
            <p:nvPr/>
          </p:nvSpPr>
          <p:spPr bwMode="auto">
            <a:xfrm>
              <a:off x="1608505" y="5783366"/>
              <a:ext cx="457200" cy="334537"/>
            </a:xfrm>
            <a:custGeom>
              <a:avLst/>
              <a:gdLst>
                <a:gd name="T0" fmla="*/ 339 w 339"/>
                <a:gd name="T1" fmla="*/ 247 h 247"/>
                <a:gd name="T2" fmla="*/ 0 w 339"/>
                <a:gd name="T3" fmla="*/ 247 h 247"/>
                <a:gd name="T4" fmla="*/ 0 w 339"/>
                <a:gd name="T5" fmla="*/ 45 h 247"/>
                <a:gd name="T6" fmla="*/ 339 w 339"/>
                <a:gd name="T7" fmla="*/ 45 h 247"/>
                <a:gd name="T8" fmla="*/ 339 w 339"/>
                <a:gd name="T9" fmla="*/ 247 h 247"/>
                <a:gd name="T10" fmla="*/ 203 w 339"/>
                <a:gd name="T11" fmla="*/ 133 h 247"/>
                <a:gd name="T12" fmla="*/ 136 w 339"/>
                <a:gd name="T13" fmla="*/ 133 h 247"/>
                <a:gd name="T14" fmla="*/ 136 w 339"/>
                <a:gd name="T15" fmla="*/ 178 h 247"/>
                <a:gd name="T16" fmla="*/ 203 w 339"/>
                <a:gd name="T17" fmla="*/ 178 h 247"/>
                <a:gd name="T18" fmla="*/ 203 w 339"/>
                <a:gd name="T19" fmla="*/ 133 h 247"/>
                <a:gd name="T20" fmla="*/ 136 w 339"/>
                <a:gd name="T21" fmla="*/ 161 h 247"/>
                <a:gd name="T22" fmla="*/ 0 w 339"/>
                <a:gd name="T23" fmla="*/ 90 h 247"/>
                <a:gd name="T24" fmla="*/ 203 w 339"/>
                <a:gd name="T25" fmla="*/ 161 h 247"/>
                <a:gd name="T26" fmla="*/ 339 w 339"/>
                <a:gd name="T27" fmla="*/ 90 h 247"/>
                <a:gd name="T28" fmla="*/ 228 w 339"/>
                <a:gd name="T29" fmla="*/ 45 h 247"/>
                <a:gd name="T30" fmla="*/ 228 w 339"/>
                <a:gd name="T31" fmla="*/ 17 h 247"/>
                <a:gd name="T32" fmla="*/ 211 w 339"/>
                <a:gd name="T33" fmla="*/ 0 h 247"/>
                <a:gd name="T34" fmla="*/ 129 w 339"/>
                <a:gd name="T35" fmla="*/ 0 h 247"/>
                <a:gd name="T36" fmla="*/ 112 w 339"/>
                <a:gd name="T37" fmla="*/ 17 h 247"/>
                <a:gd name="T38" fmla="*/ 112 w 339"/>
                <a:gd name="T39" fmla="*/ 4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9" h="247">
                  <a:moveTo>
                    <a:pt x="339" y="247"/>
                  </a:moveTo>
                  <a:cubicBezTo>
                    <a:pt x="0" y="247"/>
                    <a:pt x="0" y="247"/>
                    <a:pt x="0" y="247"/>
                  </a:cubicBezTo>
                  <a:cubicBezTo>
                    <a:pt x="0" y="45"/>
                    <a:pt x="0" y="45"/>
                    <a:pt x="0" y="45"/>
                  </a:cubicBezTo>
                  <a:cubicBezTo>
                    <a:pt x="339" y="45"/>
                    <a:pt x="339" y="45"/>
                    <a:pt x="339" y="45"/>
                  </a:cubicBezTo>
                  <a:lnTo>
                    <a:pt x="339" y="247"/>
                  </a:lnTo>
                  <a:close/>
                  <a:moveTo>
                    <a:pt x="203" y="133"/>
                  </a:moveTo>
                  <a:cubicBezTo>
                    <a:pt x="136" y="133"/>
                    <a:pt x="136" y="133"/>
                    <a:pt x="136" y="133"/>
                  </a:cubicBezTo>
                  <a:cubicBezTo>
                    <a:pt x="136" y="178"/>
                    <a:pt x="136" y="178"/>
                    <a:pt x="136" y="178"/>
                  </a:cubicBezTo>
                  <a:cubicBezTo>
                    <a:pt x="203" y="178"/>
                    <a:pt x="203" y="178"/>
                    <a:pt x="203" y="178"/>
                  </a:cubicBezTo>
                  <a:lnTo>
                    <a:pt x="203" y="133"/>
                  </a:lnTo>
                  <a:close/>
                  <a:moveTo>
                    <a:pt x="136" y="161"/>
                  </a:moveTo>
                  <a:cubicBezTo>
                    <a:pt x="0" y="90"/>
                    <a:pt x="0" y="90"/>
                    <a:pt x="0" y="90"/>
                  </a:cubicBezTo>
                  <a:moveTo>
                    <a:pt x="203" y="161"/>
                  </a:moveTo>
                  <a:cubicBezTo>
                    <a:pt x="339" y="90"/>
                    <a:pt x="339" y="90"/>
                    <a:pt x="339" y="90"/>
                  </a:cubicBezTo>
                  <a:moveTo>
                    <a:pt x="228" y="45"/>
                  </a:moveTo>
                  <a:cubicBezTo>
                    <a:pt x="228" y="17"/>
                    <a:pt x="228" y="17"/>
                    <a:pt x="228" y="17"/>
                  </a:cubicBezTo>
                  <a:cubicBezTo>
                    <a:pt x="228" y="7"/>
                    <a:pt x="220" y="0"/>
                    <a:pt x="211" y="0"/>
                  </a:cubicBezTo>
                  <a:cubicBezTo>
                    <a:pt x="129" y="0"/>
                    <a:pt x="129" y="0"/>
                    <a:pt x="129" y="0"/>
                  </a:cubicBezTo>
                  <a:cubicBezTo>
                    <a:pt x="119" y="0"/>
                    <a:pt x="112" y="7"/>
                    <a:pt x="112" y="17"/>
                  </a:cubicBezTo>
                  <a:cubicBezTo>
                    <a:pt x="112" y="45"/>
                    <a:pt x="112" y="45"/>
                    <a:pt x="112" y="45"/>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28" name="Group 27">
            <a:extLst>
              <a:ext uri="{FF2B5EF4-FFF2-40B4-BE49-F238E27FC236}">
                <a16:creationId xmlns:a16="http://schemas.microsoft.com/office/drawing/2014/main" id="{CEC02E96-743D-4E64-A833-6C5BD991914E}"/>
              </a:ext>
            </a:extLst>
          </p:cNvPr>
          <p:cNvGrpSpPr/>
          <p:nvPr/>
        </p:nvGrpSpPr>
        <p:grpSpPr>
          <a:xfrm>
            <a:off x="3011410" y="5817859"/>
            <a:ext cx="1084772" cy="668046"/>
            <a:chOff x="3011410" y="5782884"/>
            <a:chExt cx="1084772" cy="668046"/>
          </a:xfrm>
        </p:grpSpPr>
        <p:sp>
          <p:nvSpPr>
            <p:cNvPr id="43" name="TextBox 42">
              <a:extLst>
                <a:ext uri="{FF2B5EF4-FFF2-40B4-BE49-F238E27FC236}">
                  <a16:creationId xmlns:a16="http://schemas.microsoft.com/office/drawing/2014/main" id="{6A4BE4EB-0186-43D0-B3F0-31DD7F2221A5}"/>
                </a:ext>
              </a:extLst>
            </p:cNvPr>
            <p:cNvSpPr txBox="1"/>
            <p:nvPr/>
          </p:nvSpPr>
          <p:spPr>
            <a:xfrm>
              <a:off x="3011410" y="6173931"/>
              <a:ext cx="10847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ea typeface="+mn-ea"/>
                  <a:cs typeface="+mn-cs"/>
                </a:rPr>
                <a:t>File shares</a:t>
              </a:r>
            </a:p>
          </p:txBody>
        </p:sp>
        <p:sp>
          <p:nvSpPr>
            <p:cNvPr id="81" name="FolderHorizontal_F12B" title="Icon of a folder">
              <a:extLst>
                <a:ext uri="{FF2B5EF4-FFF2-40B4-BE49-F238E27FC236}">
                  <a16:creationId xmlns:a16="http://schemas.microsoft.com/office/drawing/2014/main" id="{1B1511AF-DA1E-47B9-B6C0-AEB3E3A630A9}"/>
                </a:ext>
              </a:extLst>
            </p:cNvPr>
            <p:cNvSpPr>
              <a:spLocks noChangeAspect="1" noEditPoints="1"/>
            </p:cNvSpPr>
            <p:nvPr/>
          </p:nvSpPr>
          <p:spPr bwMode="auto">
            <a:xfrm>
              <a:off x="3325196" y="5782884"/>
              <a:ext cx="457200" cy="335501"/>
            </a:xfrm>
            <a:custGeom>
              <a:avLst/>
              <a:gdLst>
                <a:gd name="T0" fmla="*/ 0 w 3758"/>
                <a:gd name="T1" fmla="*/ 126 h 2756"/>
                <a:gd name="T2" fmla="*/ 126 w 3758"/>
                <a:gd name="T3" fmla="*/ 0 h 2756"/>
                <a:gd name="T4" fmla="*/ 1065 w 3758"/>
                <a:gd name="T5" fmla="*/ 0 h 2756"/>
                <a:gd name="T6" fmla="*/ 1378 w 3758"/>
                <a:gd name="T7" fmla="*/ 126 h 2756"/>
                <a:gd name="T8" fmla="*/ 1691 w 3758"/>
                <a:gd name="T9" fmla="*/ 251 h 2756"/>
                <a:gd name="T10" fmla="*/ 3633 w 3758"/>
                <a:gd name="T11" fmla="*/ 251 h 2756"/>
                <a:gd name="T12" fmla="*/ 3758 w 3758"/>
                <a:gd name="T13" fmla="*/ 376 h 2756"/>
                <a:gd name="T14" fmla="*/ 3758 w 3758"/>
                <a:gd name="T15" fmla="*/ 2756 h 2756"/>
                <a:gd name="T16" fmla="*/ 0 w 3758"/>
                <a:gd name="T17" fmla="*/ 2756 h 2756"/>
                <a:gd name="T18" fmla="*/ 0 w 3758"/>
                <a:gd name="T19" fmla="*/ 126 h 2756"/>
                <a:gd name="T20" fmla="*/ 0 w 3758"/>
                <a:gd name="T21" fmla="*/ 501 h 2756"/>
                <a:gd name="T22" fmla="*/ 1065 w 3758"/>
                <a:gd name="T23" fmla="*/ 501 h 2756"/>
                <a:gd name="T24" fmla="*/ 1378 w 3758"/>
                <a:gd name="T25" fmla="*/ 376 h 2756"/>
                <a:gd name="T26" fmla="*/ 1691 w 3758"/>
                <a:gd name="T27" fmla="*/ 251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8" h="2756">
                  <a:moveTo>
                    <a:pt x="0" y="126"/>
                  </a:moveTo>
                  <a:cubicBezTo>
                    <a:pt x="0" y="56"/>
                    <a:pt x="56" y="0"/>
                    <a:pt x="126" y="0"/>
                  </a:cubicBezTo>
                  <a:cubicBezTo>
                    <a:pt x="1065" y="0"/>
                    <a:pt x="1065" y="0"/>
                    <a:pt x="1065" y="0"/>
                  </a:cubicBezTo>
                  <a:cubicBezTo>
                    <a:pt x="1187" y="0"/>
                    <a:pt x="1298" y="48"/>
                    <a:pt x="1378" y="126"/>
                  </a:cubicBezTo>
                  <a:cubicBezTo>
                    <a:pt x="1458" y="203"/>
                    <a:pt x="1569" y="251"/>
                    <a:pt x="1691" y="251"/>
                  </a:cubicBezTo>
                  <a:cubicBezTo>
                    <a:pt x="3633" y="251"/>
                    <a:pt x="3633" y="251"/>
                    <a:pt x="3633" y="251"/>
                  </a:cubicBezTo>
                  <a:cubicBezTo>
                    <a:pt x="3702" y="251"/>
                    <a:pt x="3758" y="307"/>
                    <a:pt x="3758" y="376"/>
                  </a:cubicBezTo>
                  <a:cubicBezTo>
                    <a:pt x="3758" y="2756"/>
                    <a:pt x="3758" y="2756"/>
                    <a:pt x="3758" y="2756"/>
                  </a:cubicBezTo>
                  <a:cubicBezTo>
                    <a:pt x="0" y="2756"/>
                    <a:pt x="0" y="2756"/>
                    <a:pt x="0" y="2756"/>
                  </a:cubicBezTo>
                  <a:lnTo>
                    <a:pt x="0" y="126"/>
                  </a:lnTo>
                  <a:close/>
                  <a:moveTo>
                    <a:pt x="0" y="501"/>
                  </a:moveTo>
                  <a:cubicBezTo>
                    <a:pt x="1065" y="501"/>
                    <a:pt x="1065" y="501"/>
                    <a:pt x="1065" y="501"/>
                  </a:cubicBezTo>
                  <a:cubicBezTo>
                    <a:pt x="1187" y="501"/>
                    <a:pt x="1298" y="453"/>
                    <a:pt x="1378" y="376"/>
                  </a:cubicBezTo>
                  <a:cubicBezTo>
                    <a:pt x="1458" y="299"/>
                    <a:pt x="1569" y="251"/>
                    <a:pt x="1691" y="251"/>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6347278C-242B-493C-97E5-040F4369E1A5}"/>
              </a:ext>
            </a:extLst>
          </p:cNvPr>
          <p:cNvGrpSpPr/>
          <p:nvPr/>
        </p:nvGrpSpPr>
        <p:grpSpPr>
          <a:xfrm>
            <a:off x="4691639" y="5802729"/>
            <a:ext cx="1084772" cy="683176"/>
            <a:chOff x="4691639" y="5767754"/>
            <a:chExt cx="1084772" cy="683176"/>
          </a:xfrm>
        </p:grpSpPr>
        <p:sp>
          <p:nvSpPr>
            <p:cNvPr id="46" name="TextBox 45">
              <a:extLst>
                <a:ext uri="{FF2B5EF4-FFF2-40B4-BE49-F238E27FC236}">
                  <a16:creationId xmlns:a16="http://schemas.microsoft.com/office/drawing/2014/main" id="{28743090-F4AD-47C6-A9B8-B2E068F52ABD}"/>
                </a:ext>
              </a:extLst>
            </p:cNvPr>
            <p:cNvSpPr txBox="1"/>
            <p:nvPr/>
          </p:nvSpPr>
          <p:spPr>
            <a:xfrm>
              <a:off x="4691639" y="6173931"/>
              <a:ext cx="10847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ea typeface="+mn-ea"/>
                  <a:cs typeface="+mn-cs"/>
                </a:rPr>
                <a:t>Printers</a:t>
              </a:r>
            </a:p>
          </p:txBody>
        </p:sp>
        <p:sp>
          <p:nvSpPr>
            <p:cNvPr id="82" name="printer" title="Icon of a printer">
              <a:extLst>
                <a:ext uri="{FF2B5EF4-FFF2-40B4-BE49-F238E27FC236}">
                  <a16:creationId xmlns:a16="http://schemas.microsoft.com/office/drawing/2014/main" id="{C16F0158-5391-4841-821C-C2984B1E30EE}"/>
                </a:ext>
              </a:extLst>
            </p:cNvPr>
            <p:cNvSpPr>
              <a:spLocks noChangeAspect="1" noEditPoints="1"/>
            </p:cNvSpPr>
            <p:nvPr/>
          </p:nvSpPr>
          <p:spPr bwMode="auto">
            <a:xfrm>
              <a:off x="5050383" y="5767754"/>
              <a:ext cx="367284" cy="365760"/>
            </a:xfrm>
            <a:custGeom>
              <a:avLst/>
              <a:gdLst>
                <a:gd name="T0" fmla="*/ 88 w 333"/>
                <a:gd name="T1" fmla="*/ 285 h 331"/>
                <a:gd name="T2" fmla="*/ 0 w 333"/>
                <a:gd name="T3" fmla="*/ 285 h 331"/>
                <a:gd name="T4" fmla="*/ 0 w 333"/>
                <a:gd name="T5" fmla="*/ 146 h 331"/>
                <a:gd name="T6" fmla="*/ 18 w 333"/>
                <a:gd name="T7" fmla="*/ 128 h 331"/>
                <a:gd name="T8" fmla="*/ 315 w 333"/>
                <a:gd name="T9" fmla="*/ 128 h 331"/>
                <a:gd name="T10" fmla="*/ 333 w 333"/>
                <a:gd name="T11" fmla="*/ 146 h 331"/>
                <a:gd name="T12" fmla="*/ 333 w 333"/>
                <a:gd name="T13" fmla="*/ 285 h 331"/>
                <a:gd name="T14" fmla="*/ 243 w 333"/>
                <a:gd name="T15" fmla="*/ 285 h 331"/>
                <a:gd name="T16" fmla="*/ 244 w 333"/>
                <a:gd name="T17" fmla="*/ 128 h 331"/>
                <a:gd name="T18" fmla="*/ 244 w 333"/>
                <a:gd name="T19" fmla="*/ 0 h 331"/>
                <a:gd name="T20" fmla="*/ 88 w 333"/>
                <a:gd name="T21" fmla="*/ 0 h 331"/>
                <a:gd name="T22" fmla="*/ 88 w 333"/>
                <a:gd name="T23" fmla="*/ 128 h 331"/>
                <a:gd name="T24" fmla="*/ 244 w 333"/>
                <a:gd name="T25" fmla="*/ 222 h 331"/>
                <a:gd name="T26" fmla="*/ 88 w 333"/>
                <a:gd name="T27" fmla="*/ 222 h 331"/>
                <a:gd name="T28" fmla="*/ 88 w 333"/>
                <a:gd name="T29" fmla="*/ 331 h 331"/>
                <a:gd name="T30" fmla="*/ 244 w 333"/>
                <a:gd name="T31" fmla="*/ 331 h 331"/>
                <a:gd name="T32" fmla="*/ 244 w 333"/>
                <a:gd name="T33" fmla="*/ 222 h 331"/>
                <a:gd name="T34" fmla="*/ 44 w 333"/>
                <a:gd name="T35" fmla="*/ 181 h 331"/>
                <a:gd name="T36" fmla="*/ 50 w 333"/>
                <a:gd name="T37" fmla="*/ 175 h 331"/>
                <a:gd name="T38" fmla="*/ 44 w 333"/>
                <a:gd name="T39" fmla="*/ 168 h 331"/>
                <a:gd name="T40" fmla="*/ 37 w 333"/>
                <a:gd name="T41" fmla="*/ 175 h 331"/>
                <a:gd name="T42" fmla="*/ 44 w 333"/>
                <a:gd name="T43" fmla="*/ 18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331">
                  <a:moveTo>
                    <a:pt x="88" y="285"/>
                  </a:moveTo>
                  <a:cubicBezTo>
                    <a:pt x="0" y="285"/>
                    <a:pt x="0" y="285"/>
                    <a:pt x="0" y="285"/>
                  </a:cubicBezTo>
                  <a:cubicBezTo>
                    <a:pt x="0" y="146"/>
                    <a:pt x="0" y="146"/>
                    <a:pt x="0" y="146"/>
                  </a:cubicBezTo>
                  <a:cubicBezTo>
                    <a:pt x="0" y="136"/>
                    <a:pt x="8" y="128"/>
                    <a:pt x="18" y="128"/>
                  </a:cubicBezTo>
                  <a:cubicBezTo>
                    <a:pt x="315" y="128"/>
                    <a:pt x="315" y="128"/>
                    <a:pt x="315" y="128"/>
                  </a:cubicBezTo>
                  <a:cubicBezTo>
                    <a:pt x="325" y="128"/>
                    <a:pt x="333" y="136"/>
                    <a:pt x="333" y="146"/>
                  </a:cubicBezTo>
                  <a:cubicBezTo>
                    <a:pt x="333" y="285"/>
                    <a:pt x="333" y="285"/>
                    <a:pt x="333" y="285"/>
                  </a:cubicBezTo>
                  <a:cubicBezTo>
                    <a:pt x="243" y="285"/>
                    <a:pt x="243" y="285"/>
                    <a:pt x="243" y="285"/>
                  </a:cubicBezTo>
                  <a:moveTo>
                    <a:pt x="244" y="128"/>
                  </a:moveTo>
                  <a:cubicBezTo>
                    <a:pt x="244" y="0"/>
                    <a:pt x="244" y="0"/>
                    <a:pt x="244" y="0"/>
                  </a:cubicBezTo>
                  <a:cubicBezTo>
                    <a:pt x="88" y="0"/>
                    <a:pt x="88" y="0"/>
                    <a:pt x="88" y="0"/>
                  </a:cubicBezTo>
                  <a:cubicBezTo>
                    <a:pt x="88" y="128"/>
                    <a:pt x="88" y="128"/>
                    <a:pt x="88" y="128"/>
                  </a:cubicBezTo>
                  <a:moveTo>
                    <a:pt x="244" y="222"/>
                  </a:moveTo>
                  <a:cubicBezTo>
                    <a:pt x="88" y="222"/>
                    <a:pt x="88" y="222"/>
                    <a:pt x="88" y="222"/>
                  </a:cubicBezTo>
                  <a:cubicBezTo>
                    <a:pt x="88" y="331"/>
                    <a:pt x="88" y="331"/>
                    <a:pt x="88" y="331"/>
                  </a:cubicBezTo>
                  <a:cubicBezTo>
                    <a:pt x="244" y="331"/>
                    <a:pt x="244" y="331"/>
                    <a:pt x="244" y="331"/>
                  </a:cubicBezTo>
                  <a:lnTo>
                    <a:pt x="244" y="222"/>
                  </a:lnTo>
                  <a:close/>
                  <a:moveTo>
                    <a:pt x="44" y="181"/>
                  </a:moveTo>
                  <a:cubicBezTo>
                    <a:pt x="47" y="181"/>
                    <a:pt x="50" y="178"/>
                    <a:pt x="50" y="175"/>
                  </a:cubicBezTo>
                  <a:cubicBezTo>
                    <a:pt x="50" y="171"/>
                    <a:pt x="47" y="168"/>
                    <a:pt x="44" y="168"/>
                  </a:cubicBezTo>
                  <a:cubicBezTo>
                    <a:pt x="40" y="168"/>
                    <a:pt x="37" y="171"/>
                    <a:pt x="37" y="175"/>
                  </a:cubicBezTo>
                  <a:cubicBezTo>
                    <a:pt x="37" y="178"/>
                    <a:pt x="40" y="181"/>
                    <a:pt x="44" y="181"/>
                  </a:cubicBezTo>
                  <a:close/>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sp>
        <p:nvSpPr>
          <p:cNvPr id="17" name="Left Bracket 16">
            <a:extLst>
              <a:ext uri="{FF2B5EF4-FFF2-40B4-BE49-F238E27FC236}">
                <a16:creationId xmlns:a16="http://schemas.microsoft.com/office/drawing/2014/main" id="{8B5AA498-B5B0-4A6D-BC15-42C2B7D4FB88}"/>
              </a:ext>
            </a:extLst>
          </p:cNvPr>
          <p:cNvSpPr/>
          <p:nvPr/>
        </p:nvSpPr>
        <p:spPr>
          <a:xfrm rot="5400000">
            <a:off x="3335777" y="3496886"/>
            <a:ext cx="373076" cy="4341073"/>
          </a:xfrm>
          <a:prstGeom prst="leftBracket">
            <a:avLst>
              <a:gd name="adj" fmla="val 0"/>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DC32AD53-5D7F-49B8-BDC5-10605DFBA8DD}"/>
              </a:ext>
            </a:extLst>
          </p:cNvPr>
          <p:cNvCxnSpPr>
            <a:cxnSpLocks/>
          </p:cNvCxnSpPr>
          <p:nvPr/>
        </p:nvCxnSpPr>
        <p:spPr>
          <a:xfrm flipH="1">
            <a:off x="3983206" y="4789134"/>
            <a:ext cx="548153" cy="548153"/>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99D3C2B-5AF5-444F-9F6B-AB6A1DC3F416}"/>
              </a:ext>
            </a:extLst>
          </p:cNvPr>
          <p:cNvCxnSpPr>
            <a:cxnSpLocks/>
          </p:cNvCxnSpPr>
          <p:nvPr/>
        </p:nvCxnSpPr>
        <p:spPr>
          <a:xfrm rot="5400000" flipH="1">
            <a:off x="2599177" y="4789134"/>
            <a:ext cx="548153" cy="548153"/>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18144B5-F42E-4194-B766-7CD30271E116}"/>
              </a:ext>
            </a:extLst>
          </p:cNvPr>
          <p:cNvCxnSpPr>
            <a:cxnSpLocks/>
          </p:cNvCxnSpPr>
          <p:nvPr/>
        </p:nvCxnSpPr>
        <p:spPr>
          <a:xfrm flipH="1">
            <a:off x="2459384" y="3466253"/>
            <a:ext cx="745029" cy="745030"/>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0501208-0836-4A8D-B801-04A7FD8565F4}"/>
              </a:ext>
            </a:extLst>
          </p:cNvPr>
          <p:cNvCxnSpPr>
            <a:cxnSpLocks/>
          </p:cNvCxnSpPr>
          <p:nvPr/>
        </p:nvCxnSpPr>
        <p:spPr>
          <a:xfrm flipH="1" flipV="1">
            <a:off x="3884769" y="3466253"/>
            <a:ext cx="745029" cy="745030"/>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D0A5301-CD2B-4391-94A6-F6BB12855862}"/>
              </a:ext>
            </a:extLst>
          </p:cNvPr>
          <p:cNvCxnSpPr>
            <a:cxnSpLocks/>
          </p:cNvCxnSpPr>
          <p:nvPr/>
        </p:nvCxnSpPr>
        <p:spPr>
          <a:xfrm flipH="1" flipV="1">
            <a:off x="2663842" y="2234209"/>
            <a:ext cx="510142" cy="510144"/>
          </a:xfrm>
          <a:prstGeom prst="straightConnector1">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BA9F5C2-D2A6-4791-B331-62420CAE355C}"/>
              </a:ext>
            </a:extLst>
          </p:cNvPr>
          <p:cNvSpPr txBox="1"/>
          <p:nvPr/>
        </p:nvSpPr>
        <p:spPr>
          <a:xfrm>
            <a:off x="3507399" y="3645895"/>
            <a:ext cx="1900090" cy="276999"/>
          </a:xfrm>
          <a:prstGeom prst="rect">
            <a:avLst/>
          </a:prstGeom>
          <a:solidFill>
            <a:schemeClr val="bg2"/>
          </a:solidFill>
        </p:spPr>
        <p:txBody>
          <a:bodyPr wrap="square" rtlCol="0">
            <a:spAutoFit/>
          </a:bodyPr>
          <a:lstStyle/>
          <a:p>
            <a:pPr algn="ctr"/>
            <a:r>
              <a:rPr lang="en-US" sz="1200" dirty="0">
                <a:solidFill>
                  <a:schemeClr val="tx2"/>
                </a:solidFill>
              </a:rPr>
              <a:t>Azure AD Connect Tool</a:t>
            </a:r>
          </a:p>
        </p:txBody>
      </p:sp>
      <p:sp>
        <p:nvSpPr>
          <p:cNvPr id="78" name="TextBox 77">
            <a:extLst>
              <a:ext uri="{FF2B5EF4-FFF2-40B4-BE49-F238E27FC236}">
                <a16:creationId xmlns:a16="http://schemas.microsoft.com/office/drawing/2014/main" id="{746677CC-69EA-435C-8412-A2D9AD6C4D60}"/>
              </a:ext>
            </a:extLst>
          </p:cNvPr>
          <p:cNvSpPr txBox="1"/>
          <p:nvPr/>
        </p:nvSpPr>
        <p:spPr>
          <a:xfrm>
            <a:off x="2100303" y="3645894"/>
            <a:ext cx="1408563" cy="276999"/>
          </a:xfrm>
          <a:prstGeom prst="rect">
            <a:avLst/>
          </a:prstGeom>
          <a:solidFill>
            <a:schemeClr val="bg2"/>
          </a:solidFill>
        </p:spPr>
        <p:txBody>
          <a:bodyPr wrap="square" rtlCol="0">
            <a:spAutoFit/>
          </a:bodyPr>
          <a:lstStyle/>
          <a:p>
            <a:pPr algn="ctr"/>
            <a:r>
              <a:rPr lang="en-US" sz="1200">
                <a:solidFill>
                  <a:schemeClr val="tx2"/>
                </a:solidFill>
              </a:rPr>
              <a:t>Azure AD joined</a:t>
            </a:r>
          </a:p>
        </p:txBody>
      </p:sp>
      <p:grpSp>
        <p:nvGrpSpPr>
          <p:cNvPr id="90" name="Group 89">
            <a:extLst>
              <a:ext uri="{FF2B5EF4-FFF2-40B4-BE49-F238E27FC236}">
                <a16:creationId xmlns:a16="http://schemas.microsoft.com/office/drawing/2014/main" id="{D5837652-1AD5-451B-8A5B-917761A78ECA}"/>
              </a:ext>
            </a:extLst>
          </p:cNvPr>
          <p:cNvGrpSpPr/>
          <p:nvPr/>
        </p:nvGrpSpPr>
        <p:grpSpPr>
          <a:xfrm>
            <a:off x="1539627" y="4063771"/>
            <a:ext cx="727462" cy="494342"/>
            <a:chOff x="1952181" y="2623856"/>
            <a:chExt cx="1002240" cy="681065"/>
          </a:xfrm>
        </p:grpSpPr>
        <p:sp>
          <p:nvSpPr>
            <p:cNvPr id="91" name="monitor" title="Icon of a monitor">
              <a:extLst>
                <a:ext uri="{FF2B5EF4-FFF2-40B4-BE49-F238E27FC236}">
                  <a16:creationId xmlns:a16="http://schemas.microsoft.com/office/drawing/2014/main" id="{613E2B56-4505-4138-8CC7-E51BC491FEA8}"/>
                </a:ext>
              </a:extLst>
            </p:cNvPr>
            <p:cNvSpPr>
              <a:spLocks noChangeAspect="1" noEditPoints="1"/>
            </p:cNvSpPr>
            <p:nvPr/>
          </p:nvSpPr>
          <p:spPr bwMode="auto">
            <a:xfrm>
              <a:off x="2008969" y="2623856"/>
              <a:ext cx="888663" cy="68106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gradFill>
                  <a:gsLst>
                    <a:gs pos="0">
                      <a:srgbClr val="505050"/>
                    </a:gs>
                    <a:gs pos="100000">
                      <a:srgbClr val="505050"/>
                    </a:gs>
                  </a:gsLst>
                </a:gradFill>
              </a:endParaRPr>
            </a:p>
          </p:txBody>
        </p:sp>
        <p:sp>
          <p:nvSpPr>
            <p:cNvPr id="92" name="Rectangle 91">
              <a:extLst>
                <a:ext uri="{FF2B5EF4-FFF2-40B4-BE49-F238E27FC236}">
                  <a16:creationId xmlns:a16="http://schemas.microsoft.com/office/drawing/2014/main" id="{20BAB5B4-F1DB-424C-BF74-EA43BEA12083}"/>
                </a:ext>
              </a:extLst>
            </p:cNvPr>
            <p:cNvSpPr/>
            <p:nvPr/>
          </p:nvSpPr>
          <p:spPr>
            <a:xfrm>
              <a:off x="1952181" y="2724650"/>
              <a:ext cx="1002240" cy="381627"/>
            </a:xfrm>
            <a:prstGeom prst="rect">
              <a:avLst/>
            </a:prstGeom>
          </p:spPr>
          <p:txBody>
            <a:bodyPr wrap="square">
              <a:spAutoFit/>
            </a:bodyPr>
            <a:lstStyle/>
            <a:p>
              <a:pPr lvl="0" algn="ctr" defTabSz="932563">
                <a:defRPr/>
              </a:pPr>
              <a:r>
                <a:rPr lang="en-US" sz="1200">
                  <a:solidFill>
                    <a:schemeClr val="accent1"/>
                  </a:solidFill>
                  <a:latin typeface="Segoe UI Semibold"/>
                </a:rPr>
                <a:t>10 Pro</a:t>
              </a:r>
            </a:p>
          </p:txBody>
        </p:sp>
      </p:grpSp>
      <p:cxnSp>
        <p:nvCxnSpPr>
          <p:cNvPr id="54" name="Straight Arrow Connector 53">
            <a:extLst>
              <a:ext uri="{FF2B5EF4-FFF2-40B4-BE49-F238E27FC236}">
                <a16:creationId xmlns:a16="http://schemas.microsoft.com/office/drawing/2014/main" id="{7818BFA1-7694-4EA9-B9DD-45D291F8E700}"/>
              </a:ext>
            </a:extLst>
          </p:cNvPr>
          <p:cNvCxnSpPr>
            <a:cxnSpLocks/>
          </p:cNvCxnSpPr>
          <p:nvPr/>
        </p:nvCxnSpPr>
        <p:spPr>
          <a:xfrm flipH="1">
            <a:off x="2459384" y="4425645"/>
            <a:ext cx="2170414"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5880508-ED2F-499B-91A3-CC1D70E4F28A}"/>
              </a:ext>
            </a:extLst>
          </p:cNvPr>
          <p:cNvSpPr txBox="1"/>
          <p:nvPr/>
        </p:nvSpPr>
        <p:spPr>
          <a:xfrm>
            <a:off x="2969436" y="4223895"/>
            <a:ext cx="1082094" cy="461665"/>
          </a:xfrm>
          <a:prstGeom prst="rect">
            <a:avLst/>
          </a:prstGeom>
          <a:solidFill>
            <a:schemeClr val="bg2"/>
          </a:solidFill>
        </p:spPr>
        <p:txBody>
          <a:bodyPr wrap="square" rtlCol="0">
            <a:spAutoFit/>
          </a:bodyPr>
          <a:lstStyle/>
          <a:p>
            <a:pPr algn="ctr"/>
            <a:r>
              <a:rPr lang="en-US" sz="1200" dirty="0">
                <a:solidFill>
                  <a:srgbClr val="FF0000"/>
                </a:solidFill>
              </a:rPr>
              <a:t>AD domain joined</a:t>
            </a:r>
          </a:p>
        </p:txBody>
      </p:sp>
      <p:grpSp>
        <p:nvGrpSpPr>
          <p:cNvPr id="7" name="Group 6">
            <a:extLst>
              <a:ext uri="{FF2B5EF4-FFF2-40B4-BE49-F238E27FC236}">
                <a16:creationId xmlns:a16="http://schemas.microsoft.com/office/drawing/2014/main" id="{E40F53B8-10A7-471B-BEFA-75A7776BF672}"/>
              </a:ext>
            </a:extLst>
          </p:cNvPr>
          <p:cNvGrpSpPr/>
          <p:nvPr/>
        </p:nvGrpSpPr>
        <p:grpSpPr>
          <a:xfrm>
            <a:off x="3281969" y="5291373"/>
            <a:ext cx="525248" cy="347187"/>
            <a:chOff x="3273323" y="5372397"/>
            <a:chExt cx="525248" cy="347187"/>
          </a:xfrm>
          <a:solidFill>
            <a:schemeClr val="bg2"/>
          </a:solidFill>
        </p:grpSpPr>
        <p:sp>
          <p:nvSpPr>
            <p:cNvPr id="6" name="Rectangle 5">
              <a:extLst>
                <a:ext uri="{FF2B5EF4-FFF2-40B4-BE49-F238E27FC236}">
                  <a16:creationId xmlns:a16="http://schemas.microsoft.com/office/drawing/2014/main" id="{C0E03066-CD71-447E-9B5A-24C180BC319E}"/>
                </a:ext>
              </a:extLst>
            </p:cNvPr>
            <p:cNvSpPr/>
            <p:nvPr/>
          </p:nvSpPr>
          <p:spPr bwMode="auto">
            <a:xfrm>
              <a:off x="3273323" y="5427942"/>
              <a:ext cx="525248" cy="29164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0" name="ContactCard_EEBD" title="Icon of a contact card">
              <a:extLst>
                <a:ext uri="{FF2B5EF4-FFF2-40B4-BE49-F238E27FC236}">
                  <a16:creationId xmlns:a16="http://schemas.microsoft.com/office/drawing/2014/main" id="{BFF42D77-16B0-4AD0-A4F7-B95BF092E8BE}"/>
                </a:ext>
              </a:extLst>
            </p:cNvPr>
            <p:cNvSpPr>
              <a:spLocks noChangeAspect="1" noEditPoints="1"/>
            </p:cNvSpPr>
            <p:nvPr/>
          </p:nvSpPr>
          <p:spPr bwMode="auto">
            <a:xfrm>
              <a:off x="3311212" y="5372397"/>
              <a:ext cx="449470" cy="329828"/>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grpFill/>
            <a:ln w="1905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en-US"/>
            </a:p>
          </p:txBody>
        </p:sp>
      </p:grpSp>
      <p:pic>
        <p:nvPicPr>
          <p:cNvPr id="57" name="Picture 56">
            <a:extLst>
              <a:ext uri="{FF2B5EF4-FFF2-40B4-BE49-F238E27FC236}">
                <a16:creationId xmlns:a16="http://schemas.microsoft.com/office/drawing/2014/main" id="{FFC21C9F-56A2-495C-9804-68FC54617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8150" y="4084371"/>
            <a:ext cx="425528" cy="425528"/>
          </a:xfrm>
          <a:prstGeom prst="rect">
            <a:avLst/>
          </a:prstGeom>
          <a:ln w="28575">
            <a:noFill/>
          </a:ln>
        </p:spPr>
      </p:pic>
      <p:pic>
        <p:nvPicPr>
          <p:cNvPr id="61" name="Picture 60">
            <a:extLst>
              <a:ext uri="{FF2B5EF4-FFF2-40B4-BE49-F238E27FC236}">
                <a16:creationId xmlns:a16="http://schemas.microsoft.com/office/drawing/2014/main" id="{D45448BC-9B32-4789-AC69-DA1EDAD17CE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708372" y="4084371"/>
            <a:ext cx="425528" cy="425528"/>
          </a:xfrm>
          <a:prstGeom prst="rect">
            <a:avLst/>
          </a:prstGeom>
          <a:ln w="28575">
            <a:noFill/>
          </a:ln>
        </p:spPr>
      </p:pic>
    </p:spTree>
    <p:extLst>
      <p:ext uri="{BB962C8B-B14F-4D97-AF65-F5344CB8AC3E}">
        <p14:creationId xmlns:p14="http://schemas.microsoft.com/office/powerpoint/2010/main" val="3307163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1+#ppt_w/2"/>
                                          </p:val>
                                        </p:tav>
                                        <p:tav tm="100000">
                                          <p:val>
                                            <p:strVal val="#ppt_x"/>
                                          </p:val>
                                        </p:tav>
                                      </p:tavLst>
                                    </p:anim>
                                    <p:anim calcmode="lin" valueType="num">
                                      <p:cBhvr additive="base">
                                        <p:cTn id="8" dur="75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750" fill="hold"/>
                                        <p:tgtEl>
                                          <p:spTgt spid="53"/>
                                        </p:tgtEl>
                                        <p:attrNameLst>
                                          <p:attrName>ppt_x</p:attrName>
                                        </p:attrNameLst>
                                      </p:cBhvr>
                                      <p:tavLst>
                                        <p:tav tm="0">
                                          <p:val>
                                            <p:strVal val="1+#ppt_w/2"/>
                                          </p:val>
                                        </p:tav>
                                        <p:tav tm="100000">
                                          <p:val>
                                            <p:strVal val="#ppt_x"/>
                                          </p:val>
                                        </p:tav>
                                      </p:tavLst>
                                    </p:anim>
                                    <p:anim calcmode="lin" valueType="num">
                                      <p:cBhvr additive="base">
                                        <p:cTn id="12"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035A-951B-4DCB-93E0-F373BC163C4B}"/>
              </a:ext>
            </a:extLst>
          </p:cNvPr>
          <p:cNvSpPr>
            <a:spLocks noGrp="1"/>
          </p:cNvSpPr>
          <p:nvPr>
            <p:ph type="title"/>
          </p:nvPr>
        </p:nvSpPr>
        <p:spPr/>
        <p:txBody>
          <a:bodyPr/>
          <a:lstStyle/>
          <a:p>
            <a:r>
              <a:rPr lang="en-US" dirty="0"/>
              <a:t>Remember 4 things for Hybrid Azure AD</a:t>
            </a:r>
          </a:p>
        </p:txBody>
      </p:sp>
      <p:sp>
        <p:nvSpPr>
          <p:cNvPr id="4" name="Rectangle 3">
            <a:extLst>
              <a:ext uri="{FF2B5EF4-FFF2-40B4-BE49-F238E27FC236}">
                <a16:creationId xmlns:a16="http://schemas.microsoft.com/office/drawing/2014/main" id="{0CF361CD-D1B0-4EBB-8F13-601411260242}"/>
              </a:ext>
            </a:extLst>
          </p:cNvPr>
          <p:cNvSpPr/>
          <p:nvPr/>
        </p:nvSpPr>
        <p:spPr bwMode="auto">
          <a:xfrm>
            <a:off x="496094" y="1923192"/>
            <a:ext cx="609514"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2400" b="1" dirty="0">
                <a:solidFill>
                  <a:srgbClr val="0078D4"/>
                </a:solidFill>
                <a:latin typeface="Segoe UI"/>
                <a:ea typeface="Segoe UI" pitchFamily="34" charset="0"/>
                <a:cs typeface="Segoe UI" pitchFamily="34" charset="0"/>
              </a:rPr>
              <a:t>1</a:t>
            </a:r>
          </a:p>
        </p:txBody>
      </p:sp>
      <p:sp>
        <p:nvSpPr>
          <p:cNvPr id="5" name="Rectangle 4">
            <a:extLst>
              <a:ext uri="{FF2B5EF4-FFF2-40B4-BE49-F238E27FC236}">
                <a16:creationId xmlns:a16="http://schemas.microsoft.com/office/drawing/2014/main" id="{01757239-E32A-4FF3-A5E5-844212EE5DB6}"/>
              </a:ext>
            </a:extLst>
          </p:cNvPr>
          <p:cNvSpPr/>
          <p:nvPr/>
        </p:nvSpPr>
        <p:spPr>
          <a:xfrm>
            <a:off x="496095" y="2715394"/>
            <a:ext cx="2580908" cy="380499"/>
          </a:xfrm>
          <a:prstGeom prst="rect">
            <a:avLst/>
          </a:prstGeom>
        </p:spPr>
        <p:txBody>
          <a:bodyPr wrap="square" lIns="0">
            <a:spAutoFit/>
          </a:bodyPr>
          <a:lstStyle/>
          <a:p>
            <a:pPr defTabSz="914314"/>
            <a:r>
              <a:rPr lang="en-US" sz="1836" dirty="0">
                <a:solidFill>
                  <a:srgbClr val="282828"/>
                </a:solidFill>
                <a:latin typeface="Segoe UI"/>
              </a:rPr>
              <a:t>Azure AD Connect</a:t>
            </a:r>
          </a:p>
        </p:txBody>
      </p:sp>
      <p:sp>
        <p:nvSpPr>
          <p:cNvPr id="6" name="Rectangle 5">
            <a:extLst>
              <a:ext uri="{FF2B5EF4-FFF2-40B4-BE49-F238E27FC236}">
                <a16:creationId xmlns:a16="http://schemas.microsoft.com/office/drawing/2014/main" id="{7CA3AEDA-92B3-473B-8C8D-F4EF2DC7ED9E}"/>
              </a:ext>
            </a:extLst>
          </p:cNvPr>
          <p:cNvSpPr/>
          <p:nvPr/>
        </p:nvSpPr>
        <p:spPr>
          <a:xfrm>
            <a:off x="496095" y="3371815"/>
            <a:ext cx="1571402" cy="751445"/>
          </a:xfrm>
          <a:prstGeom prst="rect">
            <a:avLst/>
          </a:prstGeom>
        </p:spPr>
        <p:txBody>
          <a:bodyPr wrap="square" lIns="0">
            <a:spAutoFit/>
          </a:bodyPr>
          <a:lstStyle/>
          <a:p>
            <a:pPr defTabSz="914314"/>
            <a:r>
              <a:rPr lang="en-US" sz="1400" dirty="0">
                <a:solidFill>
                  <a:srgbClr val="282828"/>
                </a:solidFill>
                <a:latin typeface="Segoe UI Semibold"/>
              </a:rPr>
              <a:t>To sync domain computer objects to Azure AD</a:t>
            </a:r>
          </a:p>
        </p:txBody>
      </p:sp>
      <p:sp>
        <p:nvSpPr>
          <p:cNvPr id="13" name="Rectangle 12">
            <a:extLst>
              <a:ext uri="{FF2B5EF4-FFF2-40B4-BE49-F238E27FC236}">
                <a16:creationId xmlns:a16="http://schemas.microsoft.com/office/drawing/2014/main" id="{2376EEBF-3B28-489E-B3EB-48315F6DF037}"/>
              </a:ext>
            </a:extLst>
          </p:cNvPr>
          <p:cNvSpPr/>
          <p:nvPr/>
        </p:nvSpPr>
        <p:spPr bwMode="auto">
          <a:xfrm>
            <a:off x="3575407" y="1923192"/>
            <a:ext cx="609514"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2400" b="1" dirty="0">
                <a:solidFill>
                  <a:srgbClr val="0078D4"/>
                </a:solidFill>
                <a:latin typeface="Segoe UI"/>
                <a:ea typeface="Segoe UI" pitchFamily="34" charset="0"/>
                <a:cs typeface="Segoe UI" pitchFamily="34" charset="0"/>
              </a:rPr>
              <a:t>2</a:t>
            </a:r>
          </a:p>
        </p:txBody>
      </p:sp>
      <p:sp>
        <p:nvSpPr>
          <p:cNvPr id="14" name="Rectangle 13">
            <a:extLst>
              <a:ext uri="{FF2B5EF4-FFF2-40B4-BE49-F238E27FC236}">
                <a16:creationId xmlns:a16="http://schemas.microsoft.com/office/drawing/2014/main" id="{304BA0E8-AF93-4A11-BC3C-050988161385}"/>
              </a:ext>
            </a:extLst>
          </p:cNvPr>
          <p:cNvSpPr/>
          <p:nvPr/>
        </p:nvSpPr>
        <p:spPr bwMode="auto">
          <a:xfrm>
            <a:off x="6654720" y="1923192"/>
            <a:ext cx="609514"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2400" b="1" dirty="0">
                <a:solidFill>
                  <a:srgbClr val="0078D4"/>
                </a:solidFill>
                <a:latin typeface="Segoe UI"/>
                <a:ea typeface="Segoe UI" pitchFamily="34" charset="0"/>
                <a:cs typeface="Segoe UI" pitchFamily="34" charset="0"/>
              </a:rPr>
              <a:t>3</a:t>
            </a:r>
          </a:p>
        </p:txBody>
      </p:sp>
      <p:sp>
        <p:nvSpPr>
          <p:cNvPr id="16" name="Rectangle 15">
            <a:extLst>
              <a:ext uri="{FF2B5EF4-FFF2-40B4-BE49-F238E27FC236}">
                <a16:creationId xmlns:a16="http://schemas.microsoft.com/office/drawing/2014/main" id="{3344E1BD-9C43-429A-AC56-31738DAB5C49}"/>
              </a:ext>
            </a:extLst>
          </p:cNvPr>
          <p:cNvSpPr/>
          <p:nvPr/>
        </p:nvSpPr>
        <p:spPr>
          <a:xfrm>
            <a:off x="3575409" y="2715394"/>
            <a:ext cx="2387261" cy="668679"/>
          </a:xfrm>
          <a:prstGeom prst="rect">
            <a:avLst/>
          </a:prstGeom>
        </p:spPr>
        <p:txBody>
          <a:bodyPr wrap="square" lIns="0">
            <a:spAutoFit/>
          </a:bodyPr>
          <a:lstStyle/>
          <a:p>
            <a:pPr defTabSz="914314"/>
            <a:r>
              <a:rPr lang="en-US" sz="1836" dirty="0">
                <a:solidFill>
                  <a:srgbClr val="282828"/>
                </a:solidFill>
                <a:latin typeface="Segoe UI"/>
              </a:rPr>
              <a:t>Service Connection Point</a:t>
            </a:r>
          </a:p>
        </p:txBody>
      </p:sp>
      <p:sp>
        <p:nvSpPr>
          <p:cNvPr id="17" name="Rectangle 16">
            <a:extLst>
              <a:ext uri="{FF2B5EF4-FFF2-40B4-BE49-F238E27FC236}">
                <a16:creationId xmlns:a16="http://schemas.microsoft.com/office/drawing/2014/main" id="{A46EA12C-C519-418E-96FE-3995AE58EBB4}"/>
              </a:ext>
            </a:extLst>
          </p:cNvPr>
          <p:cNvSpPr/>
          <p:nvPr/>
        </p:nvSpPr>
        <p:spPr>
          <a:xfrm>
            <a:off x="3575409" y="3371815"/>
            <a:ext cx="1857112" cy="751445"/>
          </a:xfrm>
          <a:prstGeom prst="rect">
            <a:avLst/>
          </a:prstGeom>
        </p:spPr>
        <p:txBody>
          <a:bodyPr wrap="square" lIns="0">
            <a:spAutoFit/>
          </a:bodyPr>
          <a:lstStyle/>
          <a:p>
            <a:pPr defTabSz="914314"/>
            <a:r>
              <a:rPr lang="en-US" sz="1400" dirty="0">
                <a:solidFill>
                  <a:srgbClr val="282828"/>
                </a:solidFill>
                <a:latin typeface="Segoe UI Semibold"/>
              </a:rPr>
              <a:t>To prepare domain computers to join Azure AD</a:t>
            </a:r>
          </a:p>
        </p:txBody>
      </p:sp>
      <p:sp>
        <p:nvSpPr>
          <p:cNvPr id="18" name="Rectangle 17">
            <a:extLst>
              <a:ext uri="{FF2B5EF4-FFF2-40B4-BE49-F238E27FC236}">
                <a16:creationId xmlns:a16="http://schemas.microsoft.com/office/drawing/2014/main" id="{6D433A9B-4E65-4B1C-92D3-E39E3C4CAADC}"/>
              </a:ext>
            </a:extLst>
          </p:cNvPr>
          <p:cNvSpPr/>
          <p:nvPr/>
        </p:nvSpPr>
        <p:spPr>
          <a:xfrm>
            <a:off x="6654722" y="2715394"/>
            <a:ext cx="2580908" cy="380499"/>
          </a:xfrm>
          <a:prstGeom prst="rect">
            <a:avLst/>
          </a:prstGeom>
        </p:spPr>
        <p:txBody>
          <a:bodyPr wrap="square" lIns="0">
            <a:spAutoFit/>
          </a:bodyPr>
          <a:lstStyle/>
          <a:p>
            <a:pPr defTabSz="914314"/>
            <a:r>
              <a:rPr lang="en-US" sz="1836" dirty="0">
                <a:solidFill>
                  <a:srgbClr val="282828"/>
                </a:solidFill>
                <a:latin typeface="Segoe UI"/>
              </a:rPr>
              <a:t>Group Policy</a:t>
            </a:r>
          </a:p>
        </p:txBody>
      </p:sp>
      <p:sp>
        <p:nvSpPr>
          <p:cNvPr id="19" name="Rectangle 18">
            <a:extLst>
              <a:ext uri="{FF2B5EF4-FFF2-40B4-BE49-F238E27FC236}">
                <a16:creationId xmlns:a16="http://schemas.microsoft.com/office/drawing/2014/main" id="{ABCC56B5-D862-490F-853C-6BFCF5CDE51F}"/>
              </a:ext>
            </a:extLst>
          </p:cNvPr>
          <p:cNvSpPr/>
          <p:nvPr/>
        </p:nvSpPr>
        <p:spPr>
          <a:xfrm>
            <a:off x="6654722" y="3371815"/>
            <a:ext cx="1571402" cy="751445"/>
          </a:xfrm>
          <a:prstGeom prst="rect">
            <a:avLst/>
          </a:prstGeom>
        </p:spPr>
        <p:txBody>
          <a:bodyPr wrap="square" lIns="0">
            <a:spAutoFit/>
          </a:bodyPr>
          <a:lstStyle/>
          <a:p>
            <a:pPr defTabSz="914314"/>
            <a:r>
              <a:rPr lang="en-US" sz="1400" dirty="0">
                <a:solidFill>
                  <a:srgbClr val="282828"/>
                </a:solidFill>
                <a:latin typeface="Segoe UI Semibold"/>
              </a:rPr>
              <a:t>To join domain computers to Azure AD</a:t>
            </a:r>
          </a:p>
        </p:txBody>
      </p:sp>
      <p:sp>
        <p:nvSpPr>
          <p:cNvPr id="15" name="Rectangle 14">
            <a:extLst>
              <a:ext uri="{FF2B5EF4-FFF2-40B4-BE49-F238E27FC236}">
                <a16:creationId xmlns:a16="http://schemas.microsoft.com/office/drawing/2014/main" id="{A393DB8A-3691-488B-975E-AE5CBEA6134C}"/>
              </a:ext>
            </a:extLst>
          </p:cNvPr>
          <p:cNvSpPr/>
          <p:nvPr/>
        </p:nvSpPr>
        <p:spPr bwMode="auto">
          <a:xfrm>
            <a:off x="9734034" y="1923192"/>
            <a:ext cx="609514"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2400" b="1" dirty="0">
                <a:solidFill>
                  <a:srgbClr val="0078D4"/>
                </a:solidFill>
                <a:latin typeface="Segoe UI"/>
                <a:cs typeface="Segoe UI" pitchFamily="34" charset="0"/>
              </a:rPr>
              <a:t>4</a:t>
            </a:r>
          </a:p>
        </p:txBody>
      </p:sp>
      <p:sp>
        <p:nvSpPr>
          <p:cNvPr id="20" name="Rectangle 19">
            <a:extLst>
              <a:ext uri="{FF2B5EF4-FFF2-40B4-BE49-F238E27FC236}">
                <a16:creationId xmlns:a16="http://schemas.microsoft.com/office/drawing/2014/main" id="{723D1D0E-4252-4830-BC30-524B573137FF}"/>
              </a:ext>
            </a:extLst>
          </p:cNvPr>
          <p:cNvSpPr/>
          <p:nvPr/>
        </p:nvSpPr>
        <p:spPr>
          <a:xfrm>
            <a:off x="9734036" y="2715394"/>
            <a:ext cx="2580908" cy="380499"/>
          </a:xfrm>
          <a:prstGeom prst="rect">
            <a:avLst/>
          </a:prstGeom>
        </p:spPr>
        <p:txBody>
          <a:bodyPr wrap="square" lIns="0">
            <a:spAutoFit/>
          </a:bodyPr>
          <a:lstStyle/>
          <a:p>
            <a:pPr defTabSz="914314"/>
            <a:r>
              <a:rPr lang="en-US" sz="1836" dirty="0">
                <a:solidFill>
                  <a:srgbClr val="282828"/>
                </a:solidFill>
                <a:latin typeface="Segoe UI"/>
              </a:rPr>
              <a:t>Group Policy</a:t>
            </a:r>
          </a:p>
        </p:txBody>
      </p:sp>
      <p:sp>
        <p:nvSpPr>
          <p:cNvPr id="21" name="Rectangle 20">
            <a:extLst>
              <a:ext uri="{FF2B5EF4-FFF2-40B4-BE49-F238E27FC236}">
                <a16:creationId xmlns:a16="http://schemas.microsoft.com/office/drawing/2014/main" id="{AE49C1A3-231A-46B0-99F8-54FCB219A548}"/>
              </a:ext>
            </a:extLst>
          </p:cNvPr>
          <p:cNvSpPr/>
          <p:nvPr/>
        </p:nvSpPr>
        <p:spPr>
          <a:xfrm>
            <a:off x="9734035" y="3371815"/>
            <a:ext cx="1571402" cy="751445"/>
          </a:xfrm>
          <a:prstGeom prst="rect">
            <a:avLst/>
          </a:prstGeom>
        </p:spPr>
        <p:txBody>
          <a:bodyPr wrap="square" lIns="0">
            <a:spAutoFit/>
          </a:bodyPr>
          <a:lstStyle/>
          <a:p>
            <a:pPr defTabSz="914314"/>
            <a:r>
              <a:rPr lang="en-US" sz="1400" dirty="0">
                <a:solidFill>
                  <a:srgbClr val="282828"/>
                </a:solidFill>
                <a:latin typeface="Segoe UI Semibold"/>
              </a:rPr>
              <a:t>To enroll domain computers in Intune</a:t>
            </a:r>
          </a:p>
        </p:txBody>
      </p:sp>
      <p:cxnSp>
        <p:nvCxnSpPr>
          <p:cNvPr id="11" name="Straight Connector 10">
            <a:extLst>
              <a:ext uri="{FF2B5EF4-FFF2-40B4-BE49-F238E27FC236}">
                <a16:creationId xmlns:a16="http://schemas.microsoft.com/office/drawing/2014/main" id="{D7DB45D3-B1F8-4B11-A248-744EA8D8936D}"/>
              </a:ext>
            </a:extLst>
          </p:cNvPr>
          <p:cNvCxnSpPr/>
          <p:nvPr/>
        </p:nvCxnSpPr>
        <p:spPr>
          <a:xfrm>
            <a:off x="496095" y="2580324"/>
            <a:ext cx="819034" cy="0"/>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DEF5FB2-64CA-4798-A0C8-C4190A7CD280}"/>
              </a:ext>
            </a:extLst>
          </p:cNvPr>
          <p:cNvCxnSpPr/>
          <p:nvPr/>
        </p:nvCxnSpPr>
        <p:spPr>
          <a:xfrm>
            <a:off x="3575407" y="2580324"/>
            <a:ext cx="819034" cy="0"/>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2A69656-EFBB-4367-B824-9167166E7789}"/>
              </a:ext>
            </a:extLst>
          </p:cNvPr>
          <p:cNvCxnSpPr/>
          <p:nvPr/>
        </p:nvCxnSpPr>
        <p:spPr>
          <a:xfrm>
            <a:off x="6654721" y="2550680"/>
            <a:ext cx="819034" cy="0"/>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198152-11E0-4ABC-B1CF-44962C9905B7}"/>
              </a:ext>
            </a:extLst>
          </p:cNvPr>
          <p:cNvCxnSpPr/>
          <p:nvPr/>
        </p:nvCxnSpPr>
        <p:spPr>
          <a:xfrm>
            <a:off x="9734034" y="2531633"/>
            <a:ext cx="819034" cy="0"/>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8406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7228" y="1184638"/>
            <a:ext cx="9697674" cy="3534530"/>
          </a:xfrm>
        </p:spPr>
        <p:txBody>
          <a:bodyPr/>
          <a:lstStyle/>
          <a:p>
            <a:r>
              <a:rPr lang="en-US" dirty="0">
                <a:solidFill>
                  <a:schemeClr val="tx1"/>
                </a:solidFill>
              </a:rPr>
              <a:t>Demo:</a:t>
            </a:r>
            <a:br>
              <a:rPr lang="en-US" dirty="0"/>
            </a:br>
            <a:r>
              <a:rPr lang="en-US" dirty="0"/>
              <a:t>For Customers with AD, Option 2 Device is Hybrid Azure AD Joined</a:t>
            </a:r>
          </a:p>
        </p:txBody>
      </p:sp>
    </p:spTree>
    <p:extLst>
      <p:ext uri="{BB962C8B-B14F-4D97-AF65-F5344CB8AC3E}">
        <p14:creationId xmlns:p14="http://schemas.microsoft.com/office/powerpoint/2010/main" val="265481651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25F1E-9083-4C15-B1C3-3A99ED17D16B}"/>
              </a:ext>
            </a:extLst>
          </p:cNvPr>
          <p:cNvPicPr>
            <a:picLocks noChangeAspect="1"/>
          </p:cNvPicPr>
          <p:nvPr/>
        </p:nvPicPr>
        <p:blipFill>
          <a:blip r:embed="rId3"/>
          <a:stretch>
            <a:fillRect/>
          </a:stretch>
        </p:blipFill>
        <p:spPr>
          <a:xfrm>
            <a:off x="1229032" y="0"/>
            <a:ext cx="9733935" cy="6858000"/>
          </a:xfrm>
          <a:prstGeom prst="rect">
            <a:avLst/>
          </a:prstGeom>
        </p:spPr>
      </p:pic>
      <p:sp>
        <p:nvSpPr>
          <p:cNvPr id="5" name="Rectangle 4">
            <a:extLst>
              <a:ext uri="{FF2B5EF4-FFF2-40B4-BE49-F238E27FC236}">
                <a16:creationId xmlns:a16="http://schemas.microsoft.com/office/drawing/2014/main" id="{F854D9CB-8C6C-4645-801F-09E20B27C7B5}"/>
              </a:ext>
            </a:extLst>
          </p:cNvPr>
          <p:cNvSpPr/>
          <p:nvPr/>
        </p:nvSpPr>
        <p:spPr bwMode="auto">
          <a:xfrm>
            <a:off x="3543300" y="2247901"/>
            <a:ext cx="4432300" cy="299982"/>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91A7F59-BF94-420A-A45E-E7E22F0FC6E0}"/>
              </a:ext>
            </a:extLst>
          </p:cNvPr>
          <p:cNvSpPr/>
          <p:nvPr/>
        </p:nvSpPr>
        <p:spPr bwMode="auto">
          <a:xfrm>
            <a:off x="8813799" y="6286500"/>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686347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8730B-E3FF-44DD-A9C7-00BDF94A007C}"/>
              </a:ext>
            </a:extLst>
          </p:cNvPr>
          <p:cNvPicPr>
            <a:picLocks noChangeAspect="1"/>
          </p:cNvPicPr>
          <p:nvPr/>
        </p:nvPicPr>
        <p:blipFill>
          <a:blip r:embed="rId3"/>
          <a:stretch>
            <a:fillRect/>
          </a:stretch>
        </p:blipFill>
        <p:spPr>
          <a:xfrm>
            <a:off x="1243155" y="0"/>
            <a:ext cx="9705689"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6719529" y="6296333"/>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5850829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8FAC9C-9C01-4C2D-99C5-EB5EE57E7DFE}"/>
              </a:ext>
            </a:extLst>
          </p:cNvPr>
          <p:cNvPicPr>
            <a:picLocks noChangeAspect="1"/>
          </p:cNvPicPr>
          <p:nvPr/>
        </p:nvPicPr>
        <p:blipFill>
          <a:blip r:embed="rId3"/>
          <a:stretch>
            <a:fillRect/>
          </a:stretch>
        </p:blipFill>
        <p:spPr>
          <a:xfrm>
            <a:off x="1235797" y="0"/>
            <a:ext cx="9720406"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8823634" y="6296333"/>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D464463E-6D0C-4B17-AF03-B4A977AB62DA}"/>
              </a:ext>
            </a:extLst>
          </p:cNvPr>
          <p:cNvSpPr/>
          <p:nvPr/>
        </p:nvSpPr>
        <p:spPr bwMode="auto">
          <a:xfrm>
            <a:off x="3582627" y="3067000"/>
            <a:ext cx="7016547" cy="371832"/>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9972397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1A7F59-BF94-420A-A45E-E7E22F0FC6E0}"/>
              </a:ext>
            </a:extLst>
          </p:cNvPr>
          <p:cNvSpPr/>
          <p:nvPr/>
        </p:nvSpPr>
        <p:spPr bwMode="auto">
          <a:xfrm>
            <a:off x="8823634" y="6296333"/>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D464463E-6D0C-4B17-AF03-B4A977AB62DA}"/>
              </a:ext>
            </a:extLst>
          </p:cNvPr>
          <p:cNvSpPr/>
          <p:nvPr/>
        </p:nvSpPr>
        <p:spPr bwMode="auto">
          <a:xfrm>
            <a:off x="3582627" y="3067000"/>
            <a:ext cx="7016547" cy="371832"/>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B620CD57-A39E-4798-9B2A-0580CBB2B7B2}"/>
              </a:ext>
            </a:extLst>
          </p:cNvPr>
          <p:cNvPicPr>
            <a:picLocks noChangeAspect="1"/>
          </p:cNvPicPr>
          <p:nvPr/>
        </p:nvPicPr>
        <p:blipFill>
          <a:blip r:embed="rId3"/>
          <a:stretch>
            <a:fillRect/>
          </a:stretch>
        </p:blipFill>
        <p:spPr>
          <a:xfrm>
            <a:off x="1246204" y="0"/>
            <a:ext cx="9699591" cy="6858000"/>
          </a:xfrm>
          <a:prstGeom prst="rect">
            <a:avLst/>
          </a:prstGeom>
        </p:spPr>
      </p:pic>
    </p:spTree>
    <p:extLst>
      <p:ext uri="{BB962C8B-B14F-4D97-AF65-F5344CB8AC3E}">
        <p14:creationId xmlns:p14="http://schemas.microsoft.com/office/powerpoint/2010/main" val="254012264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6C1D9-B827-4FB0-A145-03988A6A7BE9}"/>
              </a:ext>
            </a:extLst>
          </p:cNvPr>
          <p:cNvPicPr>
            <a:picLocks noChangeAspect="1"/>
          </p:cNvPicPr>
          <p:nvPr/>
        </p:nvPicPr>
        <p:blipFill>
          <a:blip r:embed="rId3"/>
          <a:stretch>
            <a:fillRect/>
          </a:stretch>
        </p:blipFill>
        <p:spPr>
          <a:xfrm>
            <a:off x="1222238" y="0"/>
            <a:ext cx="9747524"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8833466" y="6306165"/>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D464463E-6D0C-4B17-AF03-B4A977AB62DA}"/>
              </a:ext>
            </a:extLst>
          </p:cNvPr>
          <p:cNvSpPr/>
          <p:nvPr/>
        </p:nvSpPr>
        <p:spPr bwMode="auto">
          <a:xfrm>
            <a:off x="3523634" y="1690484"/>
            <a:ext cx="3447438" cy="1210032"/>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007851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C2865A3-8CCF-49D9-810F-240A6433CC49}"/>
              </a:ext>
            </a:extLst>
          </p:cNvPr>
          <p:cNvGrpSpPr/>
          <p:nvPr/>
        </p:nvGrpSpPr>
        <p:grpSpPr>
          <a:xfrm>
            <a:off x="653308" y="3254545"/>
            <a:ext cx="2501797" cy="1267457"/>
            <a:chOff x="665619" y="2092221"/>
            <a:chExt cx="2552325" cy="1293057"/>
          </a:xfrm>
        </p:grpSpPr>
        <p:sp>
          <p:nvSpPr>
            <p:cNvPr id="66" name="Freeform 5">
              <a:extLst>
                <a:ext uri="{FF2B5EF4-FFF2-40B4-BE49-F238E27FC236}">
                  <a16:creationId xmlns:a16="http://schemas.microsoft.com/office/drawing/2014/main" id="{9F816B4C-A4E3-47B9-A207-CA4529395949}"/>
                </a:ext>
              </a:extLst>
            </p:cNvPr>
            <p:cNvSpPr>
              <a:spLocks/>
            </p:cNvSpPr>
            <p:nvPr/>
          </p:nvSpPr>
          <p:spPr bwMode="auto">
            <a:xfrm>
              <a:off x="2168173" y="2092221"/>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17" name="Freeform 5">
              <a:extLst>
                <a:ext uri="{FF2B5EF4-FFF2-40B4-BE49-F238E27FC236}">
                  <a16:creationId xmlns:a16="http://schemas.microsoft.com/office/drawing/2014/main" id="{A36769CC-2B6C-42B3-939C-B2B77B24832D}"/>
                </a:ext>
              </a:extLst>
            </p:cNvPr>
            <p:cNvSpPr>
              <a:spLocks/>
            </p:cNvSpPr>
            <p:nvPr/>
          </p:nvSpPr>
          <p:spPr bwMode="auto">
            <a:xfrm>
              <a:off x="665619" y="2092221"/>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63" name="Rectangle 62">
              <a:extLst>
                <a:ext uri="{FF2B5EF4-FFF2-40B4-BE49-F238E27FC236}">
                  <a16:creationId xmlns:a16="http://schemas.microsoft.com/office/drawing/2014/main" id="{BDF40BD1-7EE2-4C6D-8B79-BB3BF6F45F18}"/>
                </a:ext>
              </a:extLst>
            </p:cNvPr>
            <p:cNvSpPr/>
            <p:nvPr/>
          </p:nvSpPr>
          <p:spPr>
            <a:xfrm>
              <a:off x="790264" y="2143826"/>
              <a:ext cx="708044" cy="542399"/>
            </a:xfrm>
            <a:prstGeom prst="rect">
              <a:avLst/>
            </a:prstGeom>
          </p:spPr>
          <p:txBody>
            <a:bodyPr wrap="square">
              <a:spAutoFit/>
            </a:bodyPr>
            <a:lstStyle/>
            <a:p>
              <a:pPr algn="ctr" defTabSz="932205">
                <a:defRPr/>
              </a:pPr>
              <a:r>
                <a:rPr lang="en-US" sz="1400" dirty="0">
                  <a:solidFill>
                    <a:srgbClr val="0D0D0D"/>
                  </a:solidFill>
                  <a:latin typeface="Segoe UI Semibold"/>
                </a:rPr>
                <a:t>7/8.1 Pro</a:t>
              </a:r>
            </a:p>
          </p:txBody>
        </p:sp>
        <p:sp>
          <p:nvSpPr>
            <p:cNvPr id="52" name="Rectangle 51">
              <a:extLst>
                <a:ext uri="{FF2B5EF4-FFF2-40B4-BE49-F238E27FC236}">
                  <a16:creationId xmlns:a16="http://schemas.microsoft.com/office/drawing/2014/main" id="{52610A17-4EF6-4152-BE42-8AA2B19DAB12}"/>
                </a:ext>
              </a:extLst>
            </p:cNvPr>
            <p:cNvSpPr/>
            <p:nvPr/>
          </p:nvSpPr>
          <p:spPr>
            <a:xfrm>
              <a:off x="2308595" y="2143826"/>
              <a:ext cx="708044" cy="542399"/>
            </a:xfrm>
            <a:prstGeom prst="rect">
              <a:avLst/>
            </a:prstGeom>
          </p:spPr>
          <p:txBody>
            <a:bodyPr wrap="square">
              <a:spAutoFit/>
            </a:bodyPr>
            <a:lstStyle/>
            <a:p>
              <a:pPr algn="ctr" defTabSz="932205">
                <a:defRPr/>
              </a:pPr>
              <a:r>
                <a:rPr lang="en-US" sz="1400" dirty="0">
                  <a:solidFill>
                    <a:srgbClr val="FFFFFF"/>
                  </a:solidFill>
                  <a:latin typeface="Segoe UI Semibold"/>
                </a:rPr>
                <a:t>10 </a:t>
              </a:r>
              <a:br>
                <a:rPr lang="en-US" sz="1400" dirty="0">
                  <a:solidFill>
                    <a:srgbClr val="FFFFFF"/>
                  </a:solidFill>
                  <a:latin typeface="Segoe UI Semibold"/>
                </a:rPr>
              </a:br>
              <a:r>
                <a:rPr lang="en-US" sz="1400" dirty="0">
                  <a:solidFill>
                    <a:srgbClr val="FFFFFF"/>
                  </a:solidFill>
                  <a:latin typeface="Segoe UI Semibold"/>
                </a:rPr>
                <a:t>Pro</a:t>
              </a:r>
            </a:p>
          </p:txBody>
        </p:sp>
        <p:cxnSp>
          <p:nvCxnSpPr>
            <p:cNvPr id="50" name="Straight Arrow Connector 49">
              <a:extLst>
                <a:ext uri="{FF2B5EF4-FFF2-40B4-BE49-F238E27FC236}">
                  <a16:creationId xmlns:a16="http://schemas.microsoft.com/office/drawing/2014/main" id="{B999F3CF-70E7-4085-9077-151207972FBA}"/>
                </a:ext>
              </a:extLst>
            </p:cNvPr>
            <p:cNvCxnSpPr>
              <a:cxnSpLocks/>
            </p:cNvCxnSpPr>
            <p:nvPr/>
          </p:nvCxnSpPr>
          <p:spPr>
            <a:xfrm>
              <a:off x="1703664" y="2405600"/>
              <a:ext cx="396940" cy="0"/>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552AE6A-724B-4BCC-9E2B-8BB5CEE43890}"/>
                </a:ext>
              </a:extLst>
            </p:cNvPr>
            <p:cNvSpPr txBox="1"/>
            <p:nvPr/>
          </p:nvSpPr>
          <p:spPr>
            <a:xfrm>
              <a:off x="960073" y="3008486"/>
              <a:ext cx="2257871" cy="376792"/>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defPPr>
                <a:defRPr lang="en-US"/>
              </a:defPPr>
              <a:lvl1pPr defTabSz="914192">
                <a:lnSpc>
                  <a:spcPts val="2353"/>
                </a:lnSpc>
                <a:spcBef>
                  <a:spcPct val="20000"/>
                </a:spcBef>
                <a:buSzPct val="90000"/>
                <a:defRPr sz="1961"/>
              </a:lvl1pPr>
            </a:lstStyle>
            <a:p>
              <a:pPr defTabSz="913841">
                <a:lnSpc>
                  <a:spcPct val="100000"/>
                </a:lnSpc>
                <a:defRPr/>
              </a:pPr>
              <a:r>
                <a:rPr lang="en-US" sz="1200" dirty="0">
                  <a:solidFill>
                    <a:srgbClr val="0D0D0D"/>
                  </a:solidFill>
                  <a:latin typeface="Segoe UI Semibold"/>
                </a:rPr>
                <a:t>Upgrade or Update to </a:t>
              </a:r>
              <a:br>
                <a:rPr lang="en-US" sz="1200" dirty="0">
                  <a:solidFill>
                    <a:srgbClr val="0D0D0D"/>
                  </a:solidFill>
                  <a:latin typeface="Segoe UI Semibold"/>
                </a:rPr>
              </a:br>
              <a:r>
                <a:rPr lang="en-US" sz="1200" dirty="0">
                  <a:solidFill>
                    <a:srgbClr val="0D0D0D"/>
                  </a:solidFill>
                  <a:latin typeface="Segoe UI Semibold"/>
                </a:rPr>
                <a:t>Windows 10 Pro (1703 or later)</a:t>
              </a:r>
            </a:p>
          </p:txBody>
        </p:sp>
      </p:grpSp>
      <p:sp>
        <p:nvSpPr>
          <p:cNvPr id="2" name="Title 1">
            <a:extLst>
              <a:ext uri="{FF2B5EF4-FFF2-40B4-BE49-F238E27FC236}">
                <a16:creationId xmlns:a16="http://schemas.microsoft.com/office/drawing/2014/main" id="{DC38516E-10FB-43B3-97BF-245BFE8D6EB4}"/>
              </a:ext>
            </a:extLst>
          </p:cNvPr>
          <p:cNvSpPr>
            <a:spLocks noGrp="1"/>
          </p:cNvSpPr>
          <p:nvPr>
            <p:ph type="title"/>
          </p:nvPr>
        </p:nvSpPr>
        <p:spPr/>
        <p:txBody>
          <a:bodyPr/>
          <a:lstStyle/>
          <a:p>
            <a:r>
              <a:rPr lang="en-US" dirty="0"/>
              <a:t>Key concept: </a:t>
            </a:r>
            <a:r>
              <a:rPr lang="en-US" dirty="0">
                <a:solidFill>
                  <a:schemeClr val="accent1"/>
                </a:solidFill>
              </a:rPr>
              <a:t>Azure AD Join</a:t>
            </a:r>
          </a:p>
        </p:txBody>
      </p:sp>
      <p:cxnSp>
        <p:nvCxnSpPr>
          <p:cNvPr id="34" name="Straight Arrow Connector 33">
            <a:extLst>
              <a:ext uri="{FF2B5EF4-FFF2-40B4-BE49-F238E27FC236}">
                <a16:creationId xmlns:a16="http://schemas.microsoft.com/office/drawing/2014/main" id="{9FC93D69-EE26-4CA2-BB09-F3BE7A243CCD}"/>
              </a:ext>
            </a:extLst>
          </p:cNvPr>
          <p:cNvCxnSpPr>
            <a:cxnSpLocks/>
          </p:cNvCxnSpPr>
          <p:nvPr/>
        </p:nvCxnSpPr>
        <p:spPr>
          <a:xfrm flipV="1">
            <a:off x="4706754" y="2778111"/>
            <a:ext cx="0" cy="434740"/>
          </a:xfrm>
          <a:prstGeom prst="straightConnector1">
            <a:avLst/>
          </a:prstGeom>
          <a:ln w="38100" cap="sq">
            <a:solidFill>
              <a:schemeClr val="bg1">
                <a:lumMod val="75000"/>
              </a:schemeClr>
            </a:solidFill>
            <a:prstDash val="sysDot"/>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19D1FCF-2EB8-4087-BF72-8BE7143AA198}"/>
              </a:ext>
            </a:extLst>
          </p:cNvPr>
          <p:cNvGrpSpPr/>
          <p:nvPr/>
        </p:nvGrpSpPr>
        <p:grpSpPr>
          <a:xfrm>
            <a:off x="4459567" y="2190332"/>
            <a:ext cx="2587888" cy="516143"/>
            <a:chOff x="5897283" y="2191369"/>
            <a:chExt cx="2588623" cy="516289"/>
          </a:xfrm>
        </p:grpSpPr>
        <p:pic>
          <p:nvPicPr>
            <p:cNvPr id="35" name="Picture 34">
              <a:extLst>
                <a:ext uri="{FF2B5EF4-FFF2-40B4-BE49-F238E27FC236}">
                  <a16:creationId xmlns:a16="http://schemas.microsoft.com/office/drawing/2014/main" id="{95C455BF-7A9C-47E2-A3F4-6BB3A4DC8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283" y="2191369"/>
              <a:ext cx="516289" cy="516289"/>
            </a:xfrm>
            <a:prstGeom prst="rect">
              <a:avLst/>
            </a:prstGeom>
            <a:ln w="28575">
              <a:noFill/>
            </a:ln>
          </p:spPr>
        </p:pic>
        <p:sp>
          <p:nvSpPr>
            <p:cNvPr id="36" name="TextBox 35">
              <a:extLst>
                <a:ext uri="{FF2B5EF4-FFF2-40B4-BE49-F238E27FC236}">
                  <a16:creationId xmlns:a16="http://schemas.microsoft.com/office/drawing/2014/main" id="{128D30DE-F30B-4544-8749-8B8DFFB240E1}"/>
                </a:ext>
              </a:extLst>
            </p:cNvPr>
            <p:cNvSpPr txBox="1"/>
            <p:nvPr/>
          </p:nvSpPr>
          <p:spPr>
            <a:xfrm>
              <a:off x="6508376" y="2345775"/>
              <a:ext cx="1977530" cy="184718"/>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defPPr>
                <a:defRPr lang="en-US"/>
              </a:defPPr>
              <a:lvl1pPr defTabSz="914192">
                <a:lnSpc>
                  <a:spcPts val="2353"/>
                </a:lnSpc>
                <a:spcBef>
                  <a:spcPct val="20000"/>
                </a:spcBef>
                <a:buSzPct val="90000"/>
                <a:defRPr sz="1961"/>
              </a:lvl1pPr>
            </a:lstStyle>
            <a:p>
              <a:pPr defTabSz="913841">
                <a:lnSpc>
                  <a:spcPct val="100000"/>
                </a:lnSpc>
                <a:defRPr/>
              </a:pPr>
              <a:r>
                <a:rPr lang="en-US" sz="1200" dirty="0">
                  <a:solidFill>
                    <a:srgbClr val="2F2F2F"/>
                  </a:solidFill>
                  <a:latin typeface="Segoe UI Semibold"/>
                </a:rPr>
                <a:t>Join devices to Azure AD </a:t>
              </a:r>
            </a:p>
          </p:txBody>
        </p:sp>
      </p:grpSp>
      <p:sp>
        <p:nvSpPr>
          <p:cNvPr id="54" name="Text Placeholder 2">
            <a:extLst>
              <a:ext uri="{FF2B5EF4-FFF2-40B4-BE49-F238E27FC236}">
                <a16:creationId xmlns:a16="http://schemas.microsoft.com/office/drawing/2014/main" id="{E7F049E3-6D1A-472D-A282-F6D502711C77}"/>
              </a:ext>
            </a:extLst>
          </p:cNvPr>
          <p:cNvSpPr txBox="1">
            <a:spLocks/>
          </p:cNvSpPr>
          <p:nvPr/>
        </p:nvSpPr>
        <p:spPr>
          <a:xfrm>
            <a:off x="427230" y="1128763"/>
            <a:ext cx="11484105" cy="358049"/>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239" fontAlgn="base">
              <a:lnSpc>
                <a:spcPts val="2448"/>
              </a:lnSpc>
              <a:defRPr/>
            </a:pPr>
            <a:r>
              <a:rPr lang="en-US" sz="2000" dirty="0">
                <a:solidFill>
                  <a:srgbClr val="0D0D0D"/>
                </a:solidFill>
                <a:latin typeface="Segoe UI"/>
                <a:cs typeface="Arial" panose="020B0604020202020204" pitchFamily="34" charset="0"/>
              </a:rPr>
              <a:t>When you Azure AD Join your Windows device, it gives you the benefits of deploying &amp; managing work-owned devices from the cloud, i.e., Microsoft 365 Business</a:t>
            </a:r>
          </a:p>
        </p:txBody>
      </p:sp>
      <p:grpSp>
        <p:nvGrpSpPr>
          <p:cNvPr id="15" name="Group 14">
            <a:extLst>
              <a:ext uri="{FF2B5EF4-FFF2-40B4-BE49-F238E27FC236}">
                <a16:creationId xmlns:a16="http://schemas.microsoft.com/office/drawing/2014/main" id="{26BE4D09-802B-4D05-84D0-CC708EF366B6}"/>
              </a:ext>
            </a:extLst>
          </p:cNvPr>
          <p:cNvGrpSpPr/>
          <p:nvPr/>
        </p:nvGrpSpPr>
        <p:grpSpPr>
          <a:xfrm>
            <a:off x="577934" y="4795464"/>
            <a:ext cx="3655569" cy="1397113"/>
            <a:chOff x="576369" y="4905762"/>
            <a:chExt cx="3656606" cy="1397509"/>
          </a:xfrm>
        </p:grpSpPr>
        <p:sp>
          <p:nvSpPr>
            <p:cNvPr id="9" name="TextBox 8">
              <a:extLst>
                <a:ext uri="{FF2B5EF4-FFF2-40B4-BE49-F238E27FC236}">
                  <a16:creationId xmlns:a16="http://schemas.microsoft.com/office/drawing/2014/main" id="{DB53CBBD-F6AE-47F2-894B-0E9AAA6EBAE9}"/>
                </a:ext>
              </a:extLst>
            </p:cNvPr>
            <p:cNvSpPr txBox="1"/>
            <p:nvPr/>
          </p:nvSpPr>
          <p:spPr>
            <a:xfrm>
              <a:off x="576369" y="4905762"/>
              <a:ext cx="3057339" cy="343492"/>
            </a:xfrm>
            <a:prstGeom prst="rect">
              <a:avLst/>
            </a:prstGeom>
            <a:noFill/>
          </p:spPr>
          <p:txBody>
            <a:bodyPr wrap="square" rtlCol="0">
              <a:spAutoFit/>
            </a:bodyPr>
            <a:lstStyle/>
            <a:p>
              <a:pPr defTabSz="914016">
                <a:defRPr/>
              </a:pPr>
              <a:r>
                <a:rPr lang="en-US" sz="1600" dirty="0">
                  <a:solidFill>
                    <a:srgbClr val="0078D4"/>
                  </a:solidFill>
                  <a:latin typeface="Segoe UI Semibold"/>
                </a:rPr>
                <a:t>How to Azure AD join a device</a:t>
              </a:r>
            </a:p>
          </p:txBody>
        </p:sp>
        <p:sp>
          <p:nvSpPr>
            <p:cNvPr id="10" name="TextBox 9">
              <a:extLst>
                <a:ext uri="{FF2B5EF4-FFF2-40B4-BE49-F238E27FC236}">
                  <a16:creationId xmlns:a16="http://schemas.microsoft.com/office/drawing/2014/main" id="{867C610B-7307-48BC-93D6-2D3D1E8B6594}"/>
                </a:ext>
              </a:extLst>
            </p:cNvPr>
            <p:cNvSpPr txBox="1"/>
            <p:nvPr/>
          </p:nvSpPr>
          <p:spPr>
            <a:xfrm>
              <a:off x="576369" y="5463810"/>
              <a:ext cx="3656606" cy="839461"/>
            </a:xfrm>
            <a:prstGeom prst="rect">
              <a:avLst/>
            </a:prstGeom>
            <a:noFill/>
          </p:spPr>
          <p:txBody>
            <a:bodyPr wrap="square" rtlCol="0">
              <a:spAutoFit/>
            </a:bodyPr>
            <a:lstStyle/>
            <a:p>
              <a:pPr defTabSz="914016">
                <a:lnSpc>
                  <a:spcPct val="90000"/>
                </a:lnSpc>
                <a:spcBef>
                  <a:spcPts val="1200"/>
                </a:spcBef>
                <a:defRPr/>
              </a:pPr>
              <a:r>
                <a:rPr lang="en-US" sz="1400" dirty="0">
                  <a:solidFill>
                    <a:srgbClr val="1A1A1A"/>
                  </a:solidFill>
                  <a:latin typeface="Segoe UI"/>
                </a:rPr>
                <a:t>Upgrade to Windows 10 Pro</a:t>
              </a:r>
            </a:p>
            <a:p>
              <a:pPr defTabSz="914016">
                <a:lnSpc>
                  <a:spcPct val="90000"/>
                </a:lnSpc>
                <a:spcBef>
                  <a:spcPts val="1200"/>
                </a:spcBef>
                <a:defRPr/>
              </a:pPr>
              <a:r>
                <a:rPr lang="en-US" sz="1400" dirty="0">
                  <a:solidFill>
                    <a:srgbClr val="1A1A1A"/>
                  </a:solidFill>
                  <a:latin typeface="Segoe UI"/>
                </a:rPr>
                <a:t>Sign in with user’s Microsoft 365 Business credential or Azure AD account</a:t>
              </a:r>
            </a:p>
          </p:txBody>
        </p:sp>
        <p:cxnSp>
          <p:nvCxnSpPr>
            <p:cNvPr id="83" name="Straight Connector 82">
              <a:extLst>
                <a:ext uri="{FF2B5EF4-FFF2-40B4-BE49-F238E27FC236}">
                  <a16:creationId xmlns:a16="http://schemas.microsoft.com/office/drawing/2014/main" id="{3A337E6A-7C51-477F-A653-CE71D4922C3E}"/>
                </a:ext>
              </a:extLst>
            </p:cNvPr>
            <p:cNvCxnSpPr>
              <a:cxnSpLocks/>
            </p:cNvCxnSpPr>
            <p:nvPr/>
          </p:nvCxnSpPr>
          <p:spPr>
            <a:xfrm flipH="1">
              <a:off x="665181" y="5320493"/>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DC8D7ED-E541-4837-9C44-56962F8D1BDB}"/>
              </a:ext>
            </a:extLst>
          </p:cNvPr>
          <p:cNvGrpSpPr/>
          <p:nvPr/>
        </p:nvGrpSpPr>
        <p:grpSpPr>
          <a:xfrm>
            <a:off x="6413482" y="4742470"/>
            <a:ext cx="4676774" cy="1574707"/>
            <a:chOff x="6413572" y="4852754"/>
            <a:chExt cx="4678100" cy="1575155"/>
          </a:xfrm>
        </p:grpSpPr>
        <p:sp>
          <p:nvSpPr>
            <p:cNvPr id="11" name="TextBox 10">
              <a:extLst>
                <a:ext uri="{FF2B5EF4-FFF2-40B4-BE49-F238E27FC236}">
                  <a16:creationId xmlns:a16="http://schemas.microsoft.com/office/drawing/2014/main" id="{52466962-3654-481B-9DBE-3376894496B0}"/>
                </a:ext>
              </a:extLst>
            </p:cNvPr>
            <p:cNvSpPr txBox="1"/>
            <p:nvPr/>
          </p:nvSpPr>
          <p:spPr>
            <a:xfrm>
              <a:off x="6413572" y="4852754"/>
              <a:ext cx="3057339" cy="343492"/>
            </a:xfrm>
            <a:prstGeom prst="rect">
              <a:avLst/>
            </a:prstGeom>
            <a:noFill/>
          </p:spPr>
          <p:txBody>
            <a:bodyPr wrap="square" rtlCol="0">
              <a:spAutoFit/>
            </a:bodyPr>
            <a:lstStyle/>
            <a:p>
              <a:pPr defTabSz="914016">
                <a:defRPr/>
              </a:pPr>
              <a:r>
                <a:rPr lang="en-US" sz="1600" dirty="0">
                  <a:solidFill>
                    <a:srgbClr val="0078D4"/>
                  </a:solidFill>
                  <a:latin typeface="Segoe UI Semibold"/>
                </a:rPr>
                <a:t>How it works</a:t>
              </a:r>
            </a:p>
          </p:txBody>
        </p:sp>
        <p:sp>
          <p:nvSpPr>
            <p:cNvPr id="12" name="TextBox 11">
              <a:extLst>
                <a:ext uri="{FF2B5EF4-FFF2-40B4-BE49-F238E27FC236}">
                  <a16:creationId xmlns:a16="http://schemas.microsoft.com/office/drawing/2014/main" id="{E89FDFC9-53C6-4099-984A-2845EDA97FA7}"/>
                </a:ext>
              </a:extLst>
            </p:cNvPr>
            <p:cNvSpPr txBox="1"/>
            <p:nvPr/>
          </p:nvSpPr>
          <p:spPr>
            <a:xfrm>
              <a:off x="6413572" y="5410802"/>
              <a:ext cx="4678100" cy="1017107"/>
            </a:xfrm>
            <a:prstGeom prst="rect">
              <a:avLst/>
            </a:prstGeom>
            <a:noFill/>
          </p:spPr>
          <p:txBody>
            <a:bodyPr wrap="square" rtlCol="0">
              <a:spAutoFit/>
            </a:bodyPr>
            <a:lstStyle/>
            <a:p>
              <a:pPr defTabSz="914016">
                <a:lnSpc>
                  <a:spcPct val="90000"/>
                </a:lnSpc>
                <a:spcBef>
                  <a:spcPts val="1200"/>
                </a:spcBef>
                <a:defRPr/>
              </a:pPr>
              <a:r>
                <a:rPr lang="en-US" sz="1400" dirty="0">
                  <a:solidFill>
                    <a:srgbClr val="1A1A1A"/>
                  </a:solidFill>
                  <a:latin typeface="Segoe UI"/>
                </a:rPr>
                <a:t>Intune auto-enroll is enabled with Azure AD join </a:t>
              </a:r>
              <a:br>
                <a:rPr lang="en-US" sz="1400" dirty="0">
                  <a:solidFill>
                    <a:srgbClr val="1A1A1A"/>
                  </a:solidFill>
                  <a:latin typeface="Segoe UI"/>
                </a:rPr>
              </a:br>
              <a:r>
                <a:rPr lang="en-US" sz="1400" dirty="0">
                  <a:solidFill>
                    <a:srgbClr val="1A1A1A"/>
                  </a:solidFill>
                  <a:latin typeface="Segoe UI"/>
                </a:rPr>
                <a:t>(if device policy configured in setup wizard)</a:t>
              </a:r>
            </a:p>
            <a:p>
              <a:pPr defTabSz="914016">
                <a:lnSpc>
                  <a:spcPct val="90000"/>
                </a:lnSpc>
                <a:spcBef>
                  <a:spcPts val="1200"/>
                </a:spcBef>
                <a:defRPr/>
              </a:pPr>
              <a:r>
                <a:rPr lang="en-US" sz="1400" dirty="0">
                  <a:solidFill>
                    <a:srgbClr val="1A1A1A"/>
                  </a:solidFill>
                  <a:latin typeface="Segoe UI"/>
                </a:rPr>
                <a:t>Subscribed features (</a:t>
              </a:r>
              <a:r>
                <a:rPr lang="en-US" sz="1400" dirty="0" err="1">
                  <a:solidFill>
                    <a:srgbClr val="1A1A1A"/>
                  </a:solidFill>
                  <a:latin typeface="Segoe UI"/>
                </a:rPr>
                <a:t>Eg.</a:t>
              </a:r>
              <a:r>
                <a:rPr lang="en-US" sz="1400" dirty="0">
                  <a:solidFill>
                    <a:srgbClr val="1A1A1A"/>
                  </a:solidFill>
                  <a:latin typeface="Segoe UI"/>
                </a:rPr>
                <a:t> Setup Wizard Security Features) and management capabilities are now accessible</a:t>
              </a:r>
            </a:p>
          </p:txBody>
        </p:sp>
        <p:cxnSp>
          <p:nvCxnSpPr>
            <p:cNvPr id="84" name="Straight Connector 83">
              <a:extLst>
                <a:ext uri="{FF2B5EF4-FFF2-40B4-BE49-F238E27FC236}">
                  <a16:creationId xmlns:a16="http://schemas.microsoft.com/office/drawing/2014/main" id="{4AE9821A-AD39-4EBB-A494-1FE35F7E46FF}"/>
                </a:ext>
              </a:extLst>
            </p:cNvPr>
            <p:cNvCxnSpPr>
              <a:cxnSpLocks/>
            </p:cNvCxnSpPr>
            <p:nvPr/>
          </p:nvCxnSpPr>
          <p:spPr>
            <a:xfrm flipH="1">
              <a:off x="6494187" y="5267485"/>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070F722C-96C2-4B42-875E-CFD493DBF695}"/>
              </a:ext>
            </a:extLst>
          </p:cNvPr>
          <p:cNvGrpSpPr/>
          <p:nvPr/>
        </p:nvGrpSpPr>
        <p:grpSpPr>
          <a:xfrm>
            <a:off x="3953455" y="3256700"/>
            <a:ext cx="1882623" cy="1156514"/>
            <a:chOff x="4032418" y="4657336"/>
            <a:chExt cx="1920647" cy="1179873"/>
          </a:xfrm>
        </p:grpSpPr>
        <p:sp>
          <p:nvSpPr>
            <p:cNvPr id="71" name="Rectangle 70">
              <a:extLst>
                <a:ext uri="{FF2B5EF4-FFF2-40B4-BE49-F238E27FC236}">
                  <a16:creationId xmlns:a16="http://schemas.microsoft.com/office/drawing/2014/main" id="{2AF93C32-DB45-490E-A9B3-F370F6D97C32}"/>
                </a:ext>
              </a:extLst>
            </p:cNvPr>
            <p:cNvSpPr/>
            <p:nvPr/>
          </p:nvSpPr>
          <p:spPr>
            <a:xfrm>
              <a:off x="4032418" y="5648813"/>
              <a:ext cx="1920647" cy="188396"/>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defTabSz="913841">
                <a:spcBef>
                  <a:spcPct val="20000"/>
                </a:spcBef>
                <a:buSzPct val="90000"/>
                <a:defRPr/>
              </a:pPr>
              <a:r>
                <a:rPr lang="en-US" sz="1200" dirty="0">
                  <a:solidFill>
                    <a:srgbClr val="0D0D0D"/>
                  </a:solidFill>
                  <a:latin typeface="Segoe UI Semibold"/>
                </a:rPr>
                <a:t>Sign-in with AAD account</a:t>
              </a:r>
            </a:p>
          </p:txBody>
        </p:sp>
        <p:grpSp>
          <p:nvGrpSpPr>
            <p:cNvPr id="19" name="Group 18">
              <a:extLst>
                <a:ext uri="{FF2B5EF4-FFF2-40B4-BE49-F238E27FC236}">
                  <a16:creationId xmlns:a16="http://schemas.microsoft.com/office/drawing/2014/main" id="{738D3A59-955D-4136-A5BC-2844F12731D2}"/>
                </a:ext>
              </a:extLst>
            </p:cNvPr>
            <p:cNvGrpSpPr/>
            <p:nvPr/>
          </p:nvGrpSpPr>
          <p:grpSpPr>
            <a:xfrm>
              <a:off x="4289998" y="4657336"/>
              <a:ext cx="988887" cy="772650"/>
              <a:chOff x="4289998" y="4657336"/>
              <a:chExt cx="988887" cy="772650"/>
            </a:xfrm>
          </p:grpSpPr>
          <p:sp>
            <p:nvSpPr>
              <p:cNvPr id="68" name="Freeform 5">
                <a:extLst>
                  <a:ext uri="{FF2B5EF4-FFF2-40B4-BE49-F238E27FC236}">
                    <a16:creationId xmlns:a16="http://schemas.microsoft.com/office/drawing/2014/main" id="{F73BDE22-ABA7-4AE3-A142-313F11D2E4A0}"/>
                  </a:ext>
                </a:extLst>
              </p:cNvPr>
              <p:cNvSpPr>
                <a:spLocks/>
              </p:cNvSpPr>
              <p:nvPr/>
            </p:nvSpPr>
            <p:spPr bwMode="auto">
              <a:xfrm>
                <a:off x="4289998" y="4657336"/>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pic>
            <p:nvPicPr>
              <p:cNvPr id="75" name="Picture 74">
                <a:extLst>
                  <a:ext uri="{FF2B5EF4-FFF2-40B4-BE49-F238E27FC236}">
                    <a16:creationId xmlns:a16="http://schemas.microsoft.com/office/drawing/2014/main" id="{69F302ED-501B-4CDE-AF1A-58E9E47D3130}"/>
                  </a:ext>
                </a:extLst>
              </p:cNvPr>
              <p:cNvPicPr>
                <a:picLocks noChangeAspect="1"/>
              </p:cNvPicPr>
              <p:nvPr/>
            </p:nvPicPr>
            <p:blipFill>
              <a:blip r:embed="rId4"/>
              <a:stretch>
                <a:fillRect/>
              </a:stretch>
            </p:blipFill>
            <p:spPr>
              <a:xfrm>
                <a:off x="4550808" y="4725546"/>
                <a:ext cx="466214" cy="466214"/>
              </a:xfrm>
              <a:prstGeom prst="rect">
                <a:avLst/>
              </a:prstGeom>
            </p:spPr>
          </p:pic>
        </p:grpSp>
      </p:grpSp>
      <p:grpSp>
        <p:nvGrpSpPr>
          <p:cNvPr id="26" name="Group 25">
            <a:extLst>
              <a:ext uri="{FF2B5EF4-FFF2-40B4-BE49-F238E27FC236}">
                <a16:creationId xmlns:a16="http://schemas.microsoft.com/office/drawing/2014/main" id="{DCC48B99-8436-4BB1-9874-98AC13510A21}"/>
              </a:ext>
            </a:extLst>
          </p:cNvPr>
          <p:cNvGrpSpPr/>
          <p:nvPr/>
        </p:nvGrpSpPr>
        <p:grpSpPr>
          <a:xfrm>
            <a:off x="6494076" y="3149900"/>
            <a:ext cx="1882623" cy="1372101"/>
            <a:chOff x="8326792" y="3212526"/>
            <a:chExt cx="1920647" cy="1399814"/>
          </a:xfrm>
        </p:grpSpPr>
        <p:grpSp>
          <p:nvGrpSpPr>
            <p:cNvPr id="25" name="Group 24">
              <a:extLst>
                <a:ext uri="{FF2B5EF4-FFF2-40B4-BE49-F238E27FC236}">
                  <a16:creationId xmlns:a16="http://schemas.microsoft.com/office/drawing/2014/main" id="{B57E30A4-6ECD-49DB-A055-87812CF5C2CD}"/>
                </a:ext>
              </a:extLst>
            </p:cNvPr>
            <p:cNvGrpSpPr/>
            <p:nvPr/>
          </p:nvGrpSpPr>
          <p:grpSpPr>
            <a:xfrm>
              <a:off x="8677616" y="3212526"/>
              <a:ext cx="1266134" cy="886800"/>
              <a:chOff x="8677616" y="3212526"/>
              <a:chExt cx="1266134" cy="886800"/>
            </a:xfrm>
          </p:grpSpPr>
          <p:grpSp>
            <p:nvGrpSpPr>
              <p:cNvPr id="24" name="Group 23">
                <a:extLst>
                  <a:ext uri="{FF2B5EF4-FFF2-40B4-BE49-F238E27FC236}">
                    <a16:creationId xmlns:a16="http://schemas.microsoft.com/office/drawing/2014/main" id="{F40E474D-278A-446A-849E-D1E7055D2154}"/>
                  </a:ext>
                </a:extLst>
              </p:cNvPr>
              <p:cNvGrpSpPr/>
              <p:nvPr/>
            </p:nvGrpSpPr>
            <p:grpSpPr>
              <a:xfrm>
                <a:off x="8677616" y="3326676"/>
                <a:ext cx="988887" cy="772650"/>
                <a:chOff x="4442398" y="3473882"/>
                <a:chExt cx="988887" cy="772650"/>
              </a:xfrm>
            </p:grpSpPr>
            <p:sp>
              <p:nvSpPr>
                <p:cNvPr id="85" name="Freeform 5">
                  <a:extLst>
                    <a:ext uri="{FF2B5EF4-FFF2-40B4-BE49-F238E27FC236}">
                      <a16:creationId xmlns:a16="http://schemas.microsoft.com/office/drawing/2014/main" id="{109EBA55-ECAF-4664-9FBF-8798D5386551}"/>
                    </a:ext>
                  </a:extLst>
                </p:cNvPr>
                <p:cNvSpPr>
                  <a:spLocks/>
                </p:cNvSpPr>
                <p:nvPr/>
              </p:nvSpPr>
              <p:spPr bwMode="auto">
                <a:xfrm>
                  <a:off x="4442398" y="3473882"/>
                  <a:ext cx="988887" cy="77265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pic>
              <p:nvPicPr>
                <p:cNvPr id="86" name="Picture 85">
                  <a:extLst>
                    <a:ext uri="{FF2B5EF4-FFF2-40B4-BE49-F238E27FC236}">
                      <a16:creationId xmlns:a16="http://schemas.microsoft.com/office/drawing/2014/main" id="{7C8D68AF-DBEA-4321-B8D2-83F23293C831}"/>
                    </a:ext>
                  </a:extLst>
                </p:cNvPr>
                <p:cNvPicPr>
                  <a:picLocks noChangeAspect="1"/>
                </p:cNvPicPr>
                <p:nvPr/>
              </p:nvPicPr>
              <p:blipFill>
                <a:blip r:embed="rId4"/>
                <a:stretch>
                  <a:fillRect/>
                </a:stretch>
              </p:blipFill>
              <p:spPr>
                <a:xfrm>
                  <a:off x="4703208" y="3542092"/>
                  <a:ext cx="466214" cy="466214"/>
                </a:xfrm>
                <a:prstGeom prst="rect">
                  <a:avLst/>
                </a:prstGeom>
              </p:spPr>
            </p:pic>
          </p:grpSp>
          <p:pic>
            <p:nvPicPr>
              <p:cNvPr id="87" name="Picture 86">
                <a:extLst>
                  <a:ext uri="{FF2B5EF4-FFF2-40B4-BE49-F238E27FC236}">
                    <a16:creationId xmlns:a16="http://schemas.microsoft.com/office/drawing/2014/main" id="{BA33FBC1-BF20-47AA-B6DE-6CA6254EC310}"/>
                  </a:ext>
                </a:extLst>
              </p:cNvPr>
              <p:cNvPicPr>
                <a:picLocks noChangeAspect="1"/>
              </p:cNvPicPr>
              <p:nvPr/>
            </p:nvPicPr>
            <p:blipFill>
              <a:blip r:embed="rId5"/>
              <a:stretch>
                <a:fillRect/>
              </a:stretch>
            </p:blipFill>
            <p:spPr>
              <a:xfrm>
                <a:off x="9537350" y="3212526"/>
                <a:ext cx="406400" cy="406400"/>
              </a:xfrm>
              <a:prstGeom prst="rect">
                <a:avLst/>
              </a:prstGeom>
            </p:spPr>
          </p:pic>
        </p:grpSp>
        <p:sp>
          <p:nvSpPr>
            <p:cNvPr id="91" name="Rectangle 90">
              <a:extLst>
                <a:ext uri="{FF2B5EF4-FFF2-40B4-BE49-F238E27FC236}">
                  <a16:creationId xmlns:a16="http://schemas.microsoft.com/office/drawing/2014/main" id="{74826EC6-47DE-4502-8F24-47A6A1A57EC6}"/>
                </a:ext>
              </a:extLst>
            </p:cNvPr>
            <p:cNvSpPr/>
            <p:nvPr/>
          </p:nvSpPr>
          <p:spPr>
            <a:xfrm>
              <a:off x="8326792" y="4235549"/>
              <a:ext cx="1920647" cy="376791"/>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p>
              <a:pPr defTabSz="913841">
                <a:spcBef>
                  <a:spcPct val="20000"/>
                </a:spcBef>
                <a:buSzPct val="90000"/>
                <a:defRPr/>
              </a:pPr>
              <a:r>
                <a:rPr lang="en-US" sz="1200" dirty="0">
                  <a:solidFill>
                    <a:srgbClr val="0D0D0D"/>
                  </a:solidFill>
                  <a:latin typeface="Segoe UI Semibold"/>
                </a:rPr>
                <a:t>Device under Microsoft 365 Business management </a:t>
              </a:r>
            </a:p>
          </p:txBody>
        </p:sp>
      </p:grpSp>
      <p:pic>
        <p:nvPicPr>
          <p:cNvPr id="37" name="Picture 36">
            <a:extLst>
              <a:ext uri="{FF2B5EF4-FFF2-40B4-BE49-F238E27FC236}">
                <a16:creationId xmlns:a16="http://schemas.microsoft.com/office/drawing/2014/main" id="{0FFA52B5-6FB2-4E18-8EB6-3792B326ADF6}"/>
              </a:ext>
            </a:extLst>
          </p:cNvPr>
          <p:cNvPicPr>
            <a:picLocks noChangeAspect="1"/>
          </p:cNvPicPr>
          <p:nvPr/>
        </p:nvPicPr>
        <p:blipFill>
          <a:blip r:embed="rId6"/>
          <a:stretch>
            <a:fillRect/>
          </a:stretch>
        </p:blipFill>
        <p:spPr>
          <a:xfrm>
            <a:off x="3540996" y="3380555"/>
            <a:ext cx="406342" cy="406342"/>
          </a:xfrm>
          <a:prstGeom prst="rect">
            <a:avLst/>
          </a:prstGeom>
        </p:spPr>
      </p:pic>
      <p:pic>
        <p:nvPicPr>
          <p:cNvPr id="39" name="Picture 38">
            <a:extLst>
              <a:ext uri="{FF2B5EF4-FFF2-40B4-BE49-F238E27FC236}">
                <a16:creationId xmlns:a16="http://schemas.microsoft.com/office/drawing/2014/main" id="{DB6D430A-4E5A-4458-BFDC-6FD4C2DB97DB}"/>
              </a:ext>
            </a:extLst>
          </p:cNvPr>
          <p:cNvPicPr>
            <a:picLocks noChangeAspect="1"/>
          </p:cNvPicPr>
          <p:nvPr/>
        </p:nvPicPr>
        <p:blipFill>
          <a:blip r:embed="rId6"/>
          <a:stretch>
            <a:fillRect/>
          </a:stretch>
        </p:blipFill>
        <p:spPr>
          <a:xfrm>
            <a:off x="5941080" y="3361618"/>
            <a:ext cx="406342" cy="406342"/>
          </a:xfrm>
          <a:prstGeom prst="rect">
            <a:avLst/>
          </a:prstGeom>
        </p:spPr>
      </p:pic>
    </p:spTree>
    <p:extLst>
      <p:ext uri="{BB962C8B-B14F-4D97-AF65-F5344CB8AC3E}">
        <p14:creationId xmlns:p14="http://schemas.microsoft.com/office/powerpoint/2010/main" val="178934541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C66456-BF75-4612-98D9-99847C0F77BB}"/>
              </a:ext>
            </a:extLst>
          </p:cNvPr>
          <p:cNvPicPr>
            <a:picLocks noChangeAspect="1"/>
          </p:cNvPicPr>
          <p:nvPr/>
        </p:nvPicPr>
        <p:blipFill>
          <a:blip r:embed="rId3"/>
          <a:stretch>
            <a:fillRect/>
          </a:stretch>
        </p:blipFill>
        <p:spPr>
          <a:xfrm>
            <a:off x="1249876" y="0"/>
            <a:ext cx="9692248"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8813802" y="6276669"/>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D464463E-6D0C-4B17-AF03-B4A977AB62DA}"/>
              </a:ext>
            </a:extLst>
          </p:cNvPr>
          <p:cNvSpPr/>
          <p:nvPr/>
        </p:nvSpPr>
        <p:spPr bwMode="auto">
          <a:xfrm>
            <a:off x="3523634" y="1719980"/>
            <a:ext cx="2572366" cy="266135"/>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346576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8EB75-AAD2-4218-98B9-E5C1FFAA6B46}"/>
              </a:ext>
            </a:extLst>
          </p:cNvPr>
          <p:cNvPicPr>
            <a:picLocks noChangeAspect="1"/>
          </p:cNvPicPr>
          <p:nvPr/>
        </p:nvPicPr>
        <p:blipFill>
          <a:blip r:embed="rId3"/>
          <a:stretch>
            <a:fillRect/>
          </a:stretch>
        </p:blipFill>
        <p:spPr>
          <a:xfrm>
            <a:off x="1248357" y="0"/>
            <a:ext cx="9695286"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8803970" y="6296333"/>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D464463E-6D0C-4B17-AF03-B4A977AB62DA}"/>
              </a:ext>
            </a:extLst>
          </p:cNvPr>
          <p:cNvSpPr/>
          <p:nvPr/>
        </p:nvSpPr>
        <p:spPr bwMode="auto">
          <a:xfrm>
            <a:off x="3661285" y="2831025"/>
            <a:ext cx="291283" cy="266135"/>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C4F5EA3-2BDC-4422-AFAF-B38B576991FD}"/>
              </a:ext>
            </a:extLst>
          </p:cNvPr>
          <p:cNvSpPr/>
          <p:nvPr/>
        </p:nvSpPr>
        <p:spPr bwMode="auto">
          <a:xfrm>
            <a:off x="9452794" y="2831025"/>
            <a:ext cx="625271" cy="266135"/>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4881009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B47483-3EDE-4DA6-88D4-720AC309052B}"/>
              </a:ext>
            </a:extLst>
          </p:cNvPr>
          <p:cNvPicPr>
            <a:picLocks noChangeAspect="1"/>
          </p:cNvPicPr>
          <p:nvPr/>
        </p:nvPicPr>
        <p:blipFill>
          <a:blip r:embed="rId3"/>
          <a:stretch>
            <a:fillRect/>
          </a:stretch>
        </p:blipFill>
        <p:spPr>
          <a:xfrm>
            <a:off x="1244681" y="0"/>
            <a:ext cx="9702637"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8803970" y="6296333"/>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D464463E-6D0C-4B17-AF03-B4A977AB62DA}"/>
              </a:ext>
            </a:extLst>
          </p:cNvPr>
          <p:cNvSpPr/>
          <p:nvPr/>
        </p:nvSpPr>
        <p:spPr bwMode="auto">
          <a:xfrm>
            <a:off x="3618270" y="1837962"/>
            <a:ext cx="235975" cy="21698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2430993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FC890-3C4E-4FC8-A7FE-18B7BAE99700}"/>
              </a:ext>
            </a:extLst>
          </p:cNvPr>
          <p:cNvPicPr>
            <a:picLocks noChangeAspect="1"/>
          </p:cNvPicPr>
          <p:nvPr/>
        </p:nvPicPr>
        <p:blipFill>
          <a:blip r:embed="rId3"/>
          <a:stretch>
            <a:fillRect/>
          </a:stretch>
        </p:blipFill>
        <p:spPr>
          <a:xfrm>
            <a:off x="1246204" y="0"/>
            <a:ext cx="9699591"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8803970" y="6296333"/>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9191369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F1D5B-9433-4B1C-A6AD-23D23FC19C1A}"/>
              </a:ext>
            </a:extLst>
          </p:cNvPr>
          <p:cNvPicPr>
            <a:picLocks noChangeAspect="1"/>
          </p:cNvPicPr>
          <p:nvPr/>
        </p:nvPicPr>
        <p:blipFill>
          <a:blip r:embed="rId3"/>
          <a:stretch>
            <a:fillRect/>
          </a:stretch>
        </p:blipFill>
        <p:spPr>
          <a:xfrm>
            <a:off x="1258726" y="0"/>
            <a:ext cx="9674548" cy="6858000"/>
          </a:xfrm>
          <a:prstGeom prst="rect">
            <a:avLst/>
          </a:prstGeom>
        </p:spPr>
      </p:pic>
      <p:sp>
        <p:nvSpPr>
          <p:cNvPr id="8" name="Rectangle 7">
            <a:extLst>
              <a:ext uri="{FF2B5EF4-FFF2-40B4-BE49-F238E27FC236}">
                <a16:creationId xmlns:a16="http://schemas.microsoft.com/office/drawing/2014/main" id="{B91A7F59-BF94-420A-A45E-E7E22F0FC6E0}"/>
              </a:ext>
            </a:extLst>
          </p:cNvPr>
          <p:cNvSpPr/>
          <p:nvPr/>
        </p:nvSpPr>
        <p:spPr bwMode="auto">
          <a:xfrm>
            <a:off x="8813802" y="6286501"/>
            <a:ext cx="1860551" cy="4381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2027484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F3E390-2DC5-4DEB-B31C-F0098F497764}"/>
              </a:ext>
            </a:extLst>
          </p:cNvPr>
          <p:cNvPicPr>
            <a:picLocks noChangeAspect="1"/>
          </p:cNvPicPr>
          <p:nvPr/>
        </p:nvPicPr>
        <p:blipFill>
          <a:blip r:embed="rId3"/>
          <a:stretch>
            <a:fillRect/>
          </a:stretch>
        </p:blipFill>
        <p:spPr>
          <a:xfrm>
            <a:off x="1269149" y="0"/>
            <a:ext cx="9653701" cy="6858000"/>
          </a:xfrm>
          <a:prstGeom prst="rect">
            <a:avLst/>
          </a:prstGeom>
        </p:spPr>
      </p:pic>
      <p:sp>
        <p:nvSpPr>
          <p:cNvPr id="3" name="Rectangle 2">
            <a:extLst>
              <a:ext uri="{FF2B5EF4-FFF2-40B4-BE49-F238E27FC236}">
                <a16:creationId xmlns:a16="http://schemas.microsoft.com/office/drawing/2014/main" id="{10D0EE6F-F95A-492A-A9E2-F3D7CC72D8B3}"/>
              </a:ext>
            </a:extLst>
          </p:cNvPr>
          <p:cNvSpPr/>
          <p:nvPr/>
        </p:nvSpPr>
        <p:spPr bwMode="auto">
          <a:xfrm>
            <a:off x="2375128" y="2077592"/>
            <a:ext cx="1517650" cy="22860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8699258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06B244-8F8E-4D50-98DB-CF41A6C5AA29}"/>
              </a:ext>
            </a:extLst>
          </p:cNvPr>
          <p:cNvPicPr>
            <a:picLocks noChangeAspect="1"/>
          </p:cNvPicPr>
          <p:nvPr/>
        </p:nvPicPr>
        <p:blipFill>
          <a:blip r:embed="rId3"/>
          <a:stretch>
            <a:fillRect/>
          </a:stretch>
        </p:blipFill>
        <p:spPr>
          <a:xfrm>
            <a:off x="1530868" y="0"/>
            <a:ext cx="9130264" cy="6858000"/>
          </a:xfrm>
          <a:prstGeom prst="rect">
            <a:avLst/>
          </a:prstGeom>
        </p:spPr>
      </p:pic>
      <p:sp>
        <p:nvSpPr>
          <p:cNvPr id="3" name="Rectangle 2">
            <a:extLst>
              <a:ext uri="{FF2B5EF4-FFF2-40B4-BE49-F238E27FC236}">
                <a16:creationId xmlns:a16="http://schemas.microsoft.com/office/drawing/2014/main" id="{58E2CD6B-A648-43DE-B97D-092DE6FD5546}"/>
              </a:ext>
            </a:extLst>
          </p:cNvPr>
          <p:cNvSpPr/>
          <p:nvPr/>
        </p:nvSpPr>
        <p:spPr bwMode="auto">
          <a:xfrm>
            <a:off x="4578349" y="3409266"/>
            <a:ext cx="2473713" cy="35359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8814D686-54B9-4FC3-958D-A8703697D726}"/>
              </a:ext>
            </a:extLst>
          </p:cNvPr>
          <p:cNvSpPr/>
          <p:nvPr/>
        </p:nvSpPr>
        <p:spPr bwMode="auto">
          <a:xfrm>
            <a:off x="4578349" y="4305028"/>
            <a:ext cx="2473713" cy="35359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CA819F7-F21D-4B58-85A9-CD58EF0A1FEC}"/>
                  </a:ext>
                </a:extLst>
              </p14:cNvPr>
              <p14:cNvContentPartPr/>
              <p14:nvPr/>
            </p14:nvContentPartPr>
            <p14:xfrm>
              <a:off x="2273985" y="4861010"/>
              <a:ext cx="4680" cy="16920"/>
            </p14:xfrm>
          </p:contentPart>
        </mc:Choice>
        <mc:Fallback xmlns="">
          <p:pic>
            <p:nvPicPr>
              <p:cNvPr id="5" name="Ink 4">
                <a:extLst>
                  <a:ext uri="{FF2B5EF4-FFF2-40B4-BE49-F238E27FC236}">
                    <a16:creationId xmlns:a16="http://schemas.microsoft.com/office/drawing/2014/main" id="{BCA819F7-F21D-4B58-85A9-CD58EF0A1FEC}"/>
                  </a:ext>
                </a:extLst>
              </p:cNvPr>
              <p:cNvPicPr/>
              <p:nvPr/>
            </p:nvPicPr>
            <p:blipFill>
              <a:blip r:embed="rId5"/>
              <a:stretch>
                <a:fillRect/>
              </a:stretch>
            </p:blipFill>
            <p:spPr>
              <a:xfrm>
                <a:off x="2265345" y="4852370"/>
                <a:ext cx="22320" cy="34560"/>
              </a:xfrm>
              <a:prstGeom prst="rect">
                <a:avLst/>
              </a:prstGeom>
            </p:spPr>
          </p:pic>
        </mc:Fallback>
      </mc:AlternateContent>
    </p:spTree>
    <p:extLst>
      <p:ext uri="{BB962C8B-B14F-4D97-AF65-F5344CB8AC3E}">
        <p14:creationId xmlns:p14="http://schemas.microsoft.com/office/powerpoint/2010/main" val="239777387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90FC68-1A79-4C78-B157-20DDD9E62BC8}"/>
              </a:ext>
            </a:extLst>
          </p:cNvPr>
          <p:cNvPicPr>
            <a:picLocks noChangeAspect="1"/>
          </p:cNvPicPr>
          <p:nvPr/>
        </p:nvPicPr>
        <p:blipFill>
          <a:blip r:embed="rId3"/>
          <a:stretch>
            <a:fillRect/>
          </a:stretch>
        </p:blipFill>
        <p:spPr>
          <a:xfrm>
            <a:off x="627888" y="0"/>
            <a:ext cx="10936224" cy="6858000"/>
          </a:xfrm>
          <a:prstGeom prst="rect">
            <a:avLst/>
          </a:prstGeom>
        </p:spPr>
      </p:pic>
      <p:sp>
        <p:nvSpPr>
          <p:cNvPr id="4" name="Rectangle 3">
            <a:extLst>
              <a:ext uri="{FF2B5EF4-FFF2-40B4-BE49-F238E27FC236}">
                <a16:creationId xmlns:a16="http://schemas.microsoft.com/office/drawing/2014/main" id="{AD42A49E-D096-44FE-9FA8-59D2F1B77673}"/>
              </a:ext>
            </a:extLst>
          </p:cNvPr>
          <p:cNvSpPr/>
          <p:nvPr/>
        </p:nvSpPr>
        <p:spPr bwMode="auto">
          <a:xfrm>
            <a:off x="3670299" y="2894916"/>
            <a:ext cx="4216401" cy="1067484"/>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821031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0BBE90-ADA0-4E03-809E-A9F54BDFAC54}"/>
              </a:ext>
            </a:extLst>
          </p:cNvPr>
          <p:cNvPicPr>
            <a:picLocks noChangeAspect="1"/>
          </p:cNvPicPr>
          <p:nvPr/>
        </p:nvPicPr>
        <p:blipFill>
          <a:blip r:embed="rId3"/>
          <a:stretch>
            <a:fillRect/>
          </a:stretch>
        </p:blipFill>
        <p:spPr>
          <a:xfrm>
            <a:off x="597697" y="0"/>
            <a:ext cx="10996606" cy="6858000"/>
          </a:xfrm>
          <a:prstGeom prst="rect">
            <a:avLst/>
          </a:prstGeom>
        </p:spPr>
      </p:pic>
      <p:sp>
        <p:nvSpPr>
          <p:cNvPr id="4" name="Rectangle 3">
            <a:extLst>
              <a:ext uri="{FF2B5EF4-FFF2-40B4-BE49-F238E27FC236}">
                <a16:creationId xmlns:a16="http://schemas.microsoft.com/office/drawing/2014/main" id="{7CA29987-AC5C-44AE-BE8D-8DDDC51B1472}"/>
              </a:ext>
            </a:extLst>
          </p:cNvPr>
          <p:cNvSpPr/>
          <p:nvPr/>
        </p:nvSpPr>
        <p:spPr bwMode="auto">
          <a:xfrm>
            <a:off x="685799" y="481916"/>
            <a:ext cx="4673601" cy="35359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8664939F-E997-4F74-B61F-1EBC38FAE325}"/>
              </a:ext>
            </a:extLst>
          </p:cNvPr>
          <p:cNvSpPr/>
          <p:nvPr/>
        </p:nvSpPr>
        <p:spPr bwMode="auto">
          <a:xfrm>
            <a:off x="806450" y="4248150"/>
            <a:ext cx="850900" cy="298450"/>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3672996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9D9F-8D58-4BE7-A135-64604918E95F}"/>
              </a:ext>
            </a:extLst>
          </p:cNvPr>
          <p:cNvSpPr>
            <a:spLocks noGrp="1"/>
          </p:cNvSpPr>
          <p:nvPr>
            <p:ph type="title"/>
          </p:nvPr>
        </p:nvSpPr>
        <p:spPr/>
        <p:txBody>
          <a:bodyPr/>
          <a:lstStyle/>
          <a:p>
            <a:r>
              <a:rPr lang="en-US" dirty="0"/>
              <a:t>Device deployment steps for </a:t>
            </a:r>
            <a:r>
              <a:rPr lang="en-US" dirty="0">
                <a:solidFill>
                  <a:schemeClr val="accent1"/>
                </a:solidFill>
              </a:rPr>
              <a:t>Hybrid Azure AD joined device</a:t>
            </a:r>
          </a:p>
        </p:txBody>
      </p:sp>
      <p:sp>
        <p:nvSpPr>
          <p:cNvPr id="46" name="TextBox 45">
            <a:extLst>
              <a:ext uri="{FF2B5EF4-FFF2-40B4-BE49-F238E27FC236}">
                <a16:creationId xmlns:a16="http://schemas.microsoft.com/office/drawing/2014/main" id="{B0A85B1E-AF57-41F7-9008-B0896022EEDC}"/>
              </a:ext>
            </a:extLst>
          </p:cNvPr>
          <p:cNvSpPr txBox="1"/>
          <p:nvPr/>
        </p:nvSpPr>
        <p:spPr>
          <a:xfrm>
            <a:off x="7035664" y="6329178"/>
            <a:ext cx="5006999" cy="594481"/>
          </a:xfrm>
          <a:prstGeom prst="rect">
            <a:avLst/>
          </a:prstGeom>
          <a:noFill/>
        </p:spPr>
        <p:txBody>
          <a:bodyPr wrap="square" rtlCol="0">
            <a:spAutoFit/>
          </a:bodyPr>
          <a:lstStyle/>
          <a:p>
            <a:pPr defTabSz="914049">
              <a:defRPr/>
            </a:pPr>
            <a:r>
              <a:rPr lang="en-US" sz="1600" dirty="0">
                <a:solidFill>
                  <a:srgbClr val="231F20"/>
                </a:solidFill>
                <a:latin typeface="Segoe UI"/>
              </a:rPr>
              <a:t>Detailed setup instructions: </a:t>
            </a:r>
            <a:r>
              <a:rPr lang="en-US" sz="1600" dirty="0">
                <a:solidFill>
                  <a:srgbClr val="231F20"/>
                </a:solidFill>
                <a:latin typeface="Segoe UI"/>
                <a:hlinkClick r:id="rId3"/>
              </a:rPr>
              <a:t>http://aka.ms/hybridaadj</a:t>
            </a:r>
            <a:endParaRPr lang="en-US" sz="1600" dirty="0">
              <a:solidFill>
                <a:srgbClr val="231F20"/>
              </a:solidFill>
              <a:latin typeface="Segoe UI"/>
            </a:endParaRPr>
          </a:p>
          <a:p>
            <a:pPr defTabSz="914049">
              <a:defRPr/>
            </a:pPr>
            <a:endParaRPr lang="en-US" sz="1600" dirty="0">
              <a:solidFill>
                <a:srgbClr val="1A1A1A"/>
              </a:solidFill>
              <a:latin typeface="Segoe UI"/>
            </a:endParaRPr>
          </a:p>
        </p:txBody>
      </p:sp>
      <p:sp>
        <p:nvSpPr>
          <p:cNvPr id="27" name="Text Placeholder 5">
            <a:extLst>
              <a:ext uri="{FF2B5EF4-FFF2-40B4-BE49-F238E27FC236}">
                <a16:creationId xmlns:a16="http://schemas.microsoft.com/office/drawing/2014/main" id="{BFE7BA18-5E19-4A0B-A99D-1E79993E4D6C}"/>
              </a:ext>
            </a:extLst>
          </p:cNvPr>
          <p:cNvSpPr txBox="1">
            <a:spLocks/>
          </p:cNvSpPr>
          <p:nvPr/>
        </p:nvSpPr>
        <p:spPr>
          <a:xfrm>
            <a:off x="3630074" y="3968977"/>
            <a:ext cx="2860772" cy="851907"/>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dirty="0">
                <a:solidFill>
                  <a:srgbClr val="2D78D7"/>
                </a:solidFill>
                <a:latin typeface="Segoe UI Semibold"/>
              </a:rPr>
              <a:t>Enable AAD Connect</a:t>
            </a:r>
          </a:p>
          <a:p>
            <a:pPr lvl="1" defTabSz="913841">
              <a:lnSpc>
                <a:spcPct val="90000"/>
              </a:lnSpc>
              <a:spcBef>
                <a:spcPts val="600"/>
              </a:spcBef>
              <a:defRPr/>
            </a:pPr>
            <a:r>
              <a:rPr lang="en-US" dirty="0">
                <a:solidFill>
                  <a:srgbClr val="2F2F2F"/>
                </a:solidFill>
                <a:latin typeface="Segoe UI"/>
              </a:rPr>
              <a:t>Synchronize identities and then select “Configure device options” from “Additional tasks” screen</a:t>
            </a:r>
          </a:p>
        </p:txBody>
      </p:sp>
      <p:sp>
        <p:nvSpPr>
          <p:cNvPr id="28" name="Text Placeholder 5">
            <a:extLst>
              <a:ext uri="{FF2B5EF4-FFF2-40B4-BE49-F238E27FC236}">
                <a16:creationId xmlns:a16="http://schemas.microsoft.com/office/drawing/2014/main" id="{075C688A-CFFE-48AF-BA17-429023C132EF}"/>
              </a:ext>
            </a:extLst>
          </p:cNvPr>
          <p:cNvSpPr txBox="1">
            <a:spLocks/>
          </p:cNvSpPr>
          <p:nvPr/>
        </p:nvSpPr>
        <p:spPr>
          <a:xfrm>
            <a:off x="6990013" y="3968977"/>
            <a:ext cx="3138214" cy="851907"/>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dirty="0">
                <a:solidFill>
                  <a:srgbClr val="2D78D7"/>
                </a:solidFill>
                <a:latin typeface="Segoe UI Semibold"/>
              </a:rPr>
              <a:t>Allow PC to access device registration endpoints</a:t>
            </a:r>
          </a:p>
          <a:p>
            <a:pPr lvl="1" defTabSz="913841">
              <a:lnSpc>
                <a:spcPct val="90000"/>
              </a:lnSpc>
              <a:spcBef>
                <a:spcPts val="600"/>
              </a:spcBef>
              <a:defRPr/>
            </a:pPr>
            <a:r>
              <a:rPr lang="en-US" dirty="0">
                <a:solidFill>
                  <a:srgbClr val="2F2F2F"/>
                </a:solidFill>
                <a:latin typeface="Segoe UI"/>
              </a:rPr>
              <a:t>If using outbound authentication proxy, then machine context must be allowed</a:t>
            </a:r>
          </a:p>
        </p:txBody>
      </p:sp>
      <p:sp>
        <p:nvSpPr>
          <p:cNvPr id="30" name="Text Placeholder 5">
            <a:extLst>
              <a:ext uri="{FF2B5EF4-FFF2-40B4-BE49-F238E27FC236}">
                <a16:creationId xmlns:a16="http://schemas.microsoft.com/office/drawing/2014/main" id="{ED3162B6-2530-48C2-BDB6-802A3E112B44}"/>
              </a:ext>
            </a:extLst>
          </p:cNvPr>
          <p:cNvSpPr txBox="1">
            <a:spLocks/>
          </p:cNvSpPr>
          <p:nvPr/>
        </p:nvSpPr>
        <p:spPr>
          <a:xfrm>
            <a:off x="438776" y="3968978"/>
            <a:ext cx="1924231" cy="658163"/>
          </a:xfrm>
          <a:prstGeom prst="rect">
            <a:avLst/>
          </a:prstGeom>
        </p:spPr>
        <p:txBody>
          <a:bodyPr vert="horz" wrap="square" lIns="0" tIns="0" rIns="0" bIns="0" rtlCol="0">
            <a:spAutoFit/>
          </a:bodyPr>
          <a:lstStyle>
            <a:lvl1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b="1" kern="1200" spc="0" baseline="0">
                <a:solidFill>
                  <a:schemeClr val="tx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Wingdings" panose="05000000000000000000" pitchFamily="2" charset="2"/>
              <a:buNone/>
              <a:tabLst/>
              <a:defRPr sz="1371"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3841">
              <a:lnSpc>
                <a:spcPct val="90000"/>
              </a:lnSpc>
              <a:spcBef>
                <a:spcPts val="600"/>
              </a:spcBef>
              <a:defRPr/>
            </a:pPr>
            <a:r>
              <a:rPr lang="en-US" dirty="0">
                <a:solidFill>
                  <a:srgbClr val="2D78D7"/>
                </a:solidFill>
                <a:latin typeface="Segoe UI Semibold"/>
              </a:rPr>
              <a:t>Upgrade to Win 10 Pro</a:t>
            </a:r>
          </a:p>
          <a:p>
            <a:pPr lvl="1" defTabSz="913841">
              <a:lnSpc>
                <a:spcPct val="90000"/>
              </a:lnSpc>
              <a:spcBef>
                <a:spcPts val="600"/>
              </a:spcBef>
              <a:defRPr/>
            </a:pPr>
            <a:r>
              <a:rPr lang="en-US" dirty="0">
                <a:solidFill>
                  <a:srgbClr val="2F2F2F"/>
                </a:solidFill>
                <a:latin typeface="Segoe UI"/>
              </a:rPr>
              <a:t>Upgrade OD to Win 10 Pro creators update</a:t>
            </a:r>
          </a:p>
        </p:txBody>
      </p:sp>
      <p:grpSp>
        <p:nvGrpSpPr>
          <p:cNvPr id="32" name="Group 31">
            <a:extLst>
              <a:ext uri="{FF2B5EF4-FFF2-40B4-BE49-F238E27FC236}">
                <a16:creationId xmlns:a16="http://schemas.microsoft.com/office/drawing/2014/main" id="{C2231B6F-BE09-44F7-8FC4-CFD17CDA462E}"/>
              </a:ext>
            </a:extLst>
          </p:cNvPr>
          <p:cNvGrpSpPr/>
          <p:nvPr/>
        </p:nvGrpSpPr>
        <p:grpSpPr>
          <a:xfrm>
            <a:off x="387280" y="2098855"/>
            <a:ext cx="1390956" cy="415714"/>
            <a:chOff x="588263" y="2449687"/>
            <a:chExt cx="1391352" cy="415832"/>
          </a:xfrm>
        </p:grpSpPr>
        <p:sp>
          <p:nvSpPr>
            <p:cNvPr id="33" name="TextBox 32">
              <a:extLst>
                <a:ext uri="{FF2B5EF4-FFF2-40B4-BE49-F238E27FC236}">
                  <a16:creationId xmlns:a16="http://schemas.microsoft.com/office/drawing/2014/main" id="{B3FAB7A6-F6A4-4977-8EE5-5231E2D0CA74}"/>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1</a:t>
              </a:r>
            </a:p>
          </p:txBody>
        </p:sp>
        <p:cxnSp>
          <p:nvCxnSpPr>
            <p:cNvPr id="34" name="Straight Connector 33">
              <a:extLst>
                <a:ext uri="{FF2B5EF4-FFF2-40B4-BE49-F238E27FC236}">
                  <a16:creationId xmlns:a16="http://schemas.microsoft.com/office/drawing/2014/main" id="{B660C7D8-9C3E-469C-BB3C-D353D03FC1BE}"/>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C7BB6673-C990-4E04-B08F-399B5ED2F625}"/>
              </a:ext>
            </a:extLst>
          </p:cNvPr>
          <p:cNvGrpSpPr/>
          <p:nvPr/>
        </p:nvGrpSpPr>
        <p:grpSpPr>
          <a:xfrm>
            <a:off x="3569158" y="2098855"/>
            <a:ext cx="1390956" cy="415714"/>
            <a:chOff x="588263" y="2449687"/>
            <a:chExt cx="1391352" cy="415832"/>
          </a:xfrm>
        </p:grpSpPr>
        <p:sp>
          <p:nvSpPr>
            <p:cNvPr id="36" name="TextBox 35">
              <a:extLst>
                <a:ext uri="{FF2B5EF4-FFF2-40B4-BE49-F238E27FC236}">
                  <a16:creationId xmlns:a16="http://schemas.microsoft.com/office/drawing/2014/main" id="{A8CEAA53-871E-4C59-9AC2-21F90B8F62F8}"/>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2</a:t>
              </a:r>
            </a:p>
          </p:txBody>
        </p:sp>
        <p:cxnSp>
          <p:nvCxnSpPr>
            <p:cNvPr id="37" name="Straight Connector 36">
              <a:extLst>
                <a:ext uri="{FF2B5EF4-FFF2-40B4-BE49-F238E27FC236}">
                  <a16:creationId xmlns:a16="http://schemas.microsoft.com/office/drawing/2014/main" id="{FD8FE3EA-0307-485B-96F9-5D1E3E481195}"/>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D4FF84B5-A59E-4694-B48A-C669301B3C18}"/>
              </a:ext>
            </a:extLst>
          </p:cNvPr>
          <p:cNvGrpSpPr/>
          <p:nvPr/>
        </p:nvGrpSpPr>
        <p:grpSpPr>
          <a:xfrm>
            <a:off x="6933709" y="2098855"/>
            <a:ext cx="1390956" cy="415714"/>
            <a:chOff x="588263" y="2449687"/>
            <a:chExt cx="1391352" cy="415832"/>
          </a:xfrm>
        </p:grpSpPr>
        <p:sp>
          <p:nvSpPr>
            <p:cNvPr id="39" name="TextBox 38">
              <a:extLst>
                <a:ext uri="{FF2B5EF4-FFF2-40B4-BE49-F238E27FC236}">
                  <a16:creationId xmlns:a16="http://schemas.microsoft.com/office/drawing/2014/main" id="{98C3FB1F-BF16-48A5-B36C-539417112D52}"/>
                </a:ext>
              </a:extLst>
            </p:cNvPr>
            <p:cNvSpPr txBox="1"/>
            <p:nvPr/>
          </p:nvSpPr>
          <p:spPr>
            <a:xfrm>
              <a:off x="588263" y="2449687"/>
              <a:ext cx="1391352" cy="312073"/>
            </a:xfrm>
            <a:prstGeom prst="rect">
              <a:avLst/>
            </a:prstGeom>
            <a:noFill/>
          </p:spPr>
          <p:txBody>
            <a:bodyPr wrap="square" rtlCol="0">
              <a:spAutoFit/>
            </a:bodyPr>
            <a:lstStyle/>
            <a:p>
              <a:pPr algn="ctr" defTabSz="914016">
                <a:defRPr/>
              </a:pPr>
              <a:r>
                <a:rPr lang="en-US" sz="1400" dirty="0">
                  <a:solidFill>
                    <a:srgbClr val="0D0D0D"/>
                  </a:solidFill>
                  <a:latin typeface="Segoe UI Semibold"/>
                </a:rPr>
                <a:t>Step 3</a:t>
              </a:r>
            </a:p>
          </p:txBody>
        </p:sp>
        <p:cxnSp>
          <p:nvCxnSpPr>
            <p:cNvPr id="40" name="Straight Connector 39">
              <a:extLst>
                <a:ext uri="{FF2B5EF4-FFF2-40B4-BE49-F238E27FC236}">
                  <a16:creationId xmlns:a16="http://schemas.microsoft.com/office/drawing/2014/main" id="{1B9FE8E6-64F9-4585-9FDD-8E4A1892531D}"/>
                </a:ext>
              </a:extLst>
            </p:cNvPr>
            <p:cNvCxnSpPr>
              <a:cxnSpLocks/>
            </p:cNvCxnSpPr>
            <p:nvPr/>
          </p:nvCxnSpPr>
          <p:spPr>
            <a:xfrm flipH="1">
              <a:off x="886525" y="2865519"/>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60DE8599-B8E4-4FF2-8C85-CED4FFE2858B}"/>
              </a:ext>
            </a:extLst>
          </p:cNvPr>
          <p:cNvGrpSpPr/>
          <p:nvPr/>
        </p:nvGrpSpPr>
        <p:grpSpPr>
          <a:xfrm>
            <a:off x="553204" y="2824419"/>
            <a:ext cx="1070634" cy="777238"/>
            <a:chOff x="769540" y="3825721"/>
            <a:chExt cx="708044" cy="514012"/>
          </a:xfrm>
        </p:grpSpPr>
        <p:sp>
          <p:nvSpPr>
            <p:cNvPr id="53" name="Freeform 5">
              <a:extLst>
                <a:ext uri="{FF2B5EF4-FFF2-40B4-BE49-F238E27FC236}">
                  <a16:creationId xmlns:a16="http://schemas.microsoft.com/office/drawing/2014/main" id="{6BE15F2D-0931-4BC3-8B5E-93901570F761}"/>
                </a:ext>
              </a:extLst>
            </p:cNvPr>
            <p:cNvSpPr>
              <a:spLocks/>
            </p:cNvSpPr>
            <p:nvPr/>
          </p:nvSpPr>
          <p:spPr bwMode="auto">
            <a:xfrm>
              <a:off x="806639" y="3825721"/>
              <a:ext cx="657865" cy="514012"/>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371">
                <a:solidFill>
                  <a:srgbClr val="282828"/>
                </a:solidFill>
                <a:latin typeface="Segoe UI"/>
              </a:endParaRPr>
            </a:p>
          </p:txBody>
        </p:sp>
        <p:sp>
          <p:nvSpPr>
            <p:cNvPr id="54" name="Rectangle 53">
              <a:extLst>
                <a:ext uri="{FF2B5EF4-FFF2-40B4-BE49-F238E27FC236}">
                  <a16:creationId xmlns:a16="http://schemas.microsoft.com/office/drawing/2014/main" id="{613C1671-6316-4D69-A4FE-5DB2F84DA6FA}"/>
                </a:ext>
              </a:extLst>
            </p:cNvPr>
            <p:cNvSpPr/>
            <p:nvPr/>
          </p:nvSpPr>
          <p:spPr>
            <a:xfrm>
              <a:off x="769540" y="3927603"/>
              <a:ext cx="708044" cy="203429"/>
            </a:xfrm>
            <a:prstGeom prst="rect">
              <a:avLst/>
            </a:prstGeom>
          </p:spPr>
          <p:txBody>
            <a:bodyPr wrap="square">
              <a:spAutoFit/>
            </a:bodyPr>
            <a:lstStyle/>
            <a:p>
              <a:pPr algn="ctr" defTabSz="932205">
                <a:defRPr/>
              </a:pPr>
              <a:r>
                <a:rPr lang="en-US" sz="1371" dirty="0">
                  <a:solidFill>
                    <a:srgbClr val="FFFFFF"/>
                  </a:solidFill>
                  <a:latin typeface="Segoe UI Semibold"/>
                </a:rPr>
                <a:t>10 Pro</a:t>
              </a:r>
            </a:p>
          </p:txBody>
        </p:sp>
      </p:grpSp>
      <p:grpSp>
        <p:nvGrpSpPr>
          <p:cNvPr id="5" name="Group 4">
            <a:extLst>
              <a:ext uri="{FF2B5EF4-FFF2-40B4-BE49-F238E27FC236}">
                <a16:creationId xmlns:a16="http://schemas.microsoft.com/office/drawing/2014/main" id="{707A83F6-6169-4542-B7B8-D5CD9F509537}"/>
              </a:ext>
            </a:extLst>
          </p:cNvPr>
          <p:cNvGrpSpPr/>
          <p:nvPr/>
        </p:nvGrpSpPr>
        <p:grpSpPr>
          <a:xfrm>
            <a:off x="7027544" y="2900368"/>
            <a:ext cx="1297122" cy="547221"/>
            <a:chOff x="4457316" y="2957953"/>
            <a:chExt cx="1323320" cy="558273"/>
          </a:xfrm>
        </p:grpSpPr>
        <p:pic>
          <p:nvPicPr>
            <p:cNvPr id="50" name="Picture 49">
              <a:extLst>
                <a:ext uri="{FF2B5EF4-FFF2-40B4-BE49-F238E27FC236}">
                  <a16:creationId xmlns:a16="http://schemas.microsoft.com/office/drawing/2014/main" id="{FC2D0E5D-1EFB-44C3-B812-47C058CA9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363" y="2957953"/>
              <a:ext cx="558273" cy="558273"/>
            </a:xfrm>
            <a:prstGeom prst="rect">
              <a:avLst/>
            </a:prstGeom>
            <a:ln w="28575">
              <a:noFill/>
            </a:ln>
          </p:spPr>
        </p:pic>
        <p:sp>
          <p:nvSpPr>
            <p:cNvPr id="80" name="Freeform 5">
              <a:extLst>
                <a:ext uri="{FF2B5EF4-FFF2-40B4-BE49-F238E27FC236}">
                  <a16:creationId xmlns:a16="http://schemas.microsoft.com/office/drawing/2014/main" id="{4976D00F-A05D-4473-9818-BFC757587C75}"/>
                </a:ext>
              </a:extLst>
            </p:cNvPr>
            <p:cNvSpPr>
              <a:spLocks/>
            </p:cNvSpPr>
            <p:nvPr/>
          </p:nvSpPr>
          <p:spPr bwMode="auto">
            <a:xfrm>
              <a:off x="4457316" y="3056685"/>
              <a:ext cx="563786" cy="440506"/>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bg2">
                <a:lumMod val="85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371">
                <a:solidFill>
                  <a:srgbClr val="282828"/>
                </a:solidFill>
                <a:latin typeface="Segoe UI"/>
              </a:endParaRPr>
            </a:p>
          </p:txBody>
        </p:sp>
      </p:grpSp>
      <p:grpSp>
        <p:nvGrpSpPr>
          <p:cNvPr id="3" name="Group 2">
            <a:extLst>
              <a:ext uri="{FF2B5EF4-FFF2-40B4-BE49-F238E27FC236}">
                <a16:creationId xmlns:a16="http://schemas.microsoft.com/office/drawing/2014/main" id="{F7B24033-C1A8-4130-9D2F-26111EFA3854}"/>
              </a:ext>
            </a:extLst>
          </p:cNvPr>
          <p:cNvGrpSpPr/>
          <p:nvPr/>
        </p:nvGrpSpPr>
        <p:grpSpPr>
          <a:xfrm>
            <a:off x="3601494" y="2864433"/>
            <a:ext cx="1261227" cy="547221"/>
            <a:chOff x="2505856" y="2900293"/>
            <a:chExt cx="1261406" cy="547299"/>
          </a:xfrm>
        </p:grpSpPr>
        <p:pic>
          <p:nvPicPr>
            <p:cNvPr id="25" name="Picture 24">
              <a:extLst>
                <a:ext uri="{FF2B5EF4-FFF2-40B4-BE49-F238E27FC236}">
                  <a16:creationId xmlns:a16="http://schemas.microsoft.com/office/drawing/2014/main" id="{38BF3863-1D26-4A39-94EB-B368A025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139" y="2900293"/>
              <a:ext cx="547299" cy="547299"/>
            </a:xfrm>
            <a:prstGeom prst="rect">
              <a:avLst/>
            </a:prstGeom>
            <a:ln w="28575">
              <a:noFill/>
            </a:ln>
          </p:spPr>
        </p:pic>
        <p:pic>
          <p:nvPicPr>
            <p:cNvPr id="26" name="Picture 25">
              <a:extLst>
                <a:ext uri="{FF2B5EF4-FFF2-40B4-BE49-F238E27FC236}">
                  <a16:creationId xmlns:a16="http://schemas.microsoft.com/office/drawing/2014/main" id="{B1340CE0-C509-4DE0-8BC5-BA5F9F5EEBCA}"/>
                </a:ext>
              </a:extLst>
            </p:cNvPr>
            <p:cNvPicPr>
              <a:picLocks noChangeAspect="1"/>
            </p:cNvPicPr>
            <p:nvPr/>
          </p:nvPicPr>
          <p:blipFill>
            <a:blip r:embed="rId5"/>
            <a:stretch>
              <a:fillRect/>
            </a:stretch>
          </p:blipFill>
          <p:spPr>
            <a:xfrm>
              <a:off x="2505856" y="2999034"/>
              <a:ext cx="404095" cy="404095"/>
            </a:xfrm>
            <a:prstGeom prst="rect">
              <a:avLst/>
            </a:prstGeom>
          </p:spPr>
        </p:pic>
        <p:pic>
          <p:nvPicPr>
            <p:cNvPr id="29" name="Picture 28">
              <a:extLst>
                <a:ext uri="{FF2B5EF4-FFF2-40B4-BE49-F238E27FC236}">
                  <a16:creationId xmlns:a16="http://schemas.microsoft.com/office/drawing/2014/main" id="{65A979F7-E210-4E88-ADAD-A80BCB1BB9D5}"/>
                </a:ext>
              </a:extLst>
            </p:cNvPr>
            <p:cNvPicPr>
              <a:picLocks noChangeAspect="1"/>
            </p:cNvPicPr>
            <p:nvPr/>
          </p:nvPicPr>
          <p:blipFill>
            <a:blip r:embed="rId5"/>
            <a:stretch>
              <a:fillRect/>
            </a:stretch>
          </p:blipFill>
          <p:spPr>
            <a:xfrm flipH="1">
              <a:off x="3363167" y="2999034"/>
              <a:ext cx="404095" cy="404095"/>
            </a:xfrm>
            <a:prstGeom prst="rect">
              <a:avLst/>
            </a:prstGeom>
          </p:spPr>
        </p:pic>
      </p:grpSp>
    </p:spTree>
    <p:extLst>
      <p:ext uri="{BB962C8B-B14F-4D97-AF65-F5344CB8AC3E}">
        <p14:creationId xmlns:p14="http://schemas.microsoft.com/office/powerpoint/2010/main" val="1661034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6FF46EC-7A3A-43DF-97CD-DCD928D9C847}"/>
              </a:ext>
            </a:extLst>
          </p:cNvPr>
          <p:cNvSpPr/>
          <p:nvPr/>
        </p:nvSpPr>
        <p:spPr bwMode="auto">
          <a:xfrm>
            <a:off x="692944" y="1993792"/>
            <a:ext cx="3517117" cy="3528458"/>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BB577F-1359-4F97-9090-9B33B651126A}"/>
              </a:ext>
            </a:extLst>
          </p:cNvPr>
          <p:cNvSpPr>
            <a:spLocks noGrp="1"/>
          </p:cNvSpPr>
          <p:nvPr>
            <p:ph type="title"/>
          </p:nvPr>
        </p:nvSpPr>
        <p:spPr/>
        <p:txBody>
          <a:bodyPr/>
          <a:lstStyle/>
          <a:p>
            <a:r>
              <a:rPr lang="en-US" dirty="0"/>
              <a:t>Windows deployment </a:t>
            </a:r>
          </a:p>
        </p:txBody>
      </p:sp>
      <p:grpSp>
        <p:nvGrpSpPr>
          <p:cNvPr id="5" name="Group 4">
            <a:extLst>
              <a:ext uri="{FF2B5EF4-FFF2-40B4-BE49-F238E27FC236}">
                <a16:creationId xmlns:a16="http://schemas.microsoft.com/office/drawing/2014/main" id="{3BB71F92-267A-4889-AC68-11F61DF61204}"/>
              </a:ext>
            </a:extLst>
          </p:cNvPr>
          <p:cNvGrpSpPr/>
          <p:nvPr/>
        </p:nvGrpSpPr>
        <p:grpSpPr>
          <a:xfrm>
            <a:off x="1503768" y="2631402"/>
            <a:ext cx="1916150" cy="2351898"/>
            <a:chOff x="1533256" y="2683555"/>
            <a:chExt cx="1954851" cy="2399398"/>
          </a:xfrm>
        </p:grpSpPr>
        <p:sp>
          <p:nvSpPr>
            <p:cNvPr id="10" name="Rectangle 9"/>
            <p:cNvSpPr/>
            <p:nvPr/>
          </p:nvSpPr>
          <p:spPr>
            <a:xfrm>
              <a:off x="1533256" y="4721455"/>
              <a:ext cx="1954851" cy="361498"/>
            </a:xfrm>
            <a:prstGeom prst="rect">
              <a:avLst/>
            </a:prstGeom>
          </p:spPr>
          <p:txBody>
            <a:bodyPr wrap="none" lIns="0" rIns="0">
              <a:spAutoFit/>
            </a:bodyPr>
            <a:lstStyle/>
            <a:p>
              <a:pPr algn="ctr" defTabSz="913788" fontAlgn="base">
                <a:lnSpc>
                  <a:spcPts val="1961"/>
                </a:lnSpc>
                <a:spcBef>
                  <a:spcPct val="0"/>
                </a:spcBef>
                <a:spcAft>
                  <a:spcPts val="600"/>
                </a:spcAft>
                <a:defRPr/>
              </a:pPr>
              <a:r>
                <a:rPr lang="en-US" sz="2353" dirty="0">
                  <a:solidFill>
                    <a:srgbClr val="282828"/>
                  </a:solidFill>
                  <a:latin typeface="Segoe UI Semibold"/>
                </a:rPr>
                <a:t>Pre-requisites</a:t>
              </a:r>
            </a:p>
          </p:txBody>
        </p:sp>
        <p:cxnSp>
          <p:nvCxnSpPr>
            <p:cNvPr id="33" name="Straight Connector 32">
              <a:extLst>
                <a:ext uri="{FF2B5EF4-FFF2-40B4-BE49-F238E27FC236}">
                  <a16:creationId xmlns:a16="http://schemas.microsoft.com/office/drawing/2014/main" id="{D270A5FF-8D2D-439E-B7F3-D87C062FC88D}"/>
                </a:ext>
              </a:extLst>
            </p:cNvPr>
            <p:cNvCxnSpPr/>
            <p:nvPr/>
          </p:nvCxnSpPr>
          <p:spPr>
            <a:xfrm>
              <a:off x="156103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630722-55B3-4972-ABC0-9FA018210065}"/>
                </a:ext>
              </a:extLst>
            </p:cNvPr>
            <p:cNvPicPr>
              <a:picLocks noChangeAspect="1"/>
            </p:cNvPicPr>
            <p:nvPr/>
          </p:nvPicPr>
          <p:blipFill>
            <a:blip r:embed="rId3"/>
            <a:stretch>
              <a:fillRect/>
            </a:stretch>
          </p:blipFill>
          <p:spPr>
            <a:xfrm>
              <a:off x="1935996" y="2683555"/>
              <a:ext cx="1149368" cy="1149368"/>
            </a:xfrm>
            <a:prstGeom prst="rect">
              <a:avLst/>
            </a:prstGeom>
          </p:spPr>
        </p:pic>
      </p:grpSp>
      <p:grpSp>
        <p:nvGrpSpPr>
          <p:cNvPr id="3" name="Group 2">
            <a:extLst>
              <a:ext uri="{FF2B5EF4-FFF2-40B4-BE49-F238E27FC236}">
                <a16:creationId xmlns:a16="http://schemas.microsoft.com/office/drawing/2014/main" id="{57EDF0D6-6CF1-426A-917D-C1203DAE4B9C}"/>
              </a:ext>
            </a:extLst>
          </p:cNvPr>
          <p:cNvGrpSpPr/>
          <p:nvPr/>
        </p:nvGrpSpPr>
        <p:grpSpPr>
          <a:xfrm>
            <a:off x="8719025" y="2631402"/>
            <a:ext cx="1861691" cy="2350601"/>
            <a:chOff x="8894238" y="2683555"/>
            <a:chExt cx="1899291" cy="2398075"/>
          </a:xfrm>
        </p:grpSpPr>
        <p:sp>
          <p:nvSpPr>
            <p:cNvPr id="14" name="Rectangle 13"/>
            <p:cNvSpPr/>
            <p:nvPr/>
          </p:nvSpPr>
          <p:spPr>
            <a:xfrm>
              <a:off x="9184924" y="4721455"/>
              <a:ext cx="1317920" cy="360175"/>
            </a:xfrm>
            <a:prstGeom prst="rect">
              <a:avLst/>
            </a:prstGeom>
          </p:spPr>
          <p:txBody>
            <a:bodyPr wrap="none" lIns="0" rIns="0">
              <a:spAutoFit/>
            </a:bodyPr>
            <a:lstStyle/>
            <a:p>
              <a:pPr algn="ctr" defTabSz="913788" fontAlgn="base">
                <a:lnSpc>
                  <a:spcPts val="1961"/>
                </a:lnSpc>
                <a:spcBef>
                  <a:spcPct val="0"/>
                </a:spcBef>
                <a:spcAft>
                  <a:spcPts val="600"/>
                </a:spcAft>
                <a:defRPr/>
              </a:pPr>
              <a:r>
                <a:rPr lang="en-US" sz="2353" dirty="0">
                  <a:solidFill>
                    <a:srgbClr val="282828"/>
                  </a:solidFill>
                  <a:latin typeface="Segoe UI Semibold"/>
                </a:rPr>
                <a:t>Autopilot</a:t>
              </a:r>
            </a:p>
          </p:txBody>
        </p:sp>
        <p:cxnSp>
          <p:nvCxnSpPr>
            <p:cNvPr id="18" name="Straight Connector 17">
              <a:extLst>
                <a:ext uri="{FF2B5EF4-FFF2-40B4-BE49-F238E27FC236}">
                  <a16:creationId xmlns:a16="http://schemas.microsoft.com/office/drawing/2014/main" id="{FF6746CE-F83F-40D1-B8B2-149285BFB9FF}"/>
                </a:ext>
              </a:extLst>
            </p:cNvPr>
            <p:cNvCxnSpPr/>
            <p:nvPr/>
          </p:nvCxnSpPr>
          <p:spPr>
            <a:xfrm>
              <a:off x="8894238"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13C7A7-8667-4164-9797-866195622E04}"/>
                </a:ext>
              </a:extLst>
            </p:cNvPr>
            <p:cNvPicPr>
              <a:picLocks noChangeAspect="1"/>
            </p:cNvPicPr>
            <p:nvPr/>
          </p:nvPicPr>
          <p:blipFill>
            <a:blip r:embed="rId4"/>
            <a:stretch>
              <a:fillRect/>
            </a:stretch>
          </p:blipFill>
          <p:spPr>
            <a:xfrm>
              <a:off x="9269199" y="2683555"/>
              <a:ext cx="1149368" cy="1149368"/>
            </a:xfrm>
            <a:prstGeom prst="rect">
              <a:avLst/>
            </a:prstGeom>
          </p:spPr>
        </p:pic>
      </p:grpSp>
      <p:grpSp>
        <p:nvGrpSpPr>
          <p:cNvPr id="4" name="Group 3">
            <a:extLst>
              <a:ext uri="{FF2B5EF4-FFF2-40B4-BE49-F238E27FC236}">
                <a16:creationId xmlns:a16="http://schemas.microsoft.com/office/drawing/2014/main" id="{D23657BA-EB8D-498A-A575-660708B51405}"/>
              </a:ext>
            </a:extLst>
          </p:cNvPr>
          <p:cNvGrpSpPr/>
          <p:nvPr/>
        </p:nvGrpSpPr>
        <p:grpSpPr>
          <a:xfrm>
            <a:off x="5272413" y="2637041"/>
            <a:ext cx="1861691" cy="2344962"/>
            <a:chOff x="5378015" y="2689308"/>
            <a:chExt cx="1899291" cy="2392322"/>
          </a:xfrm>
        </p:grpSpPr>
        <p:sp>
          <p:nvSpPr>
            <p:cNvPr id="13" name="Rectangle 12"/>
            <p:cNvSpPr/>
            <p:nvPr/>
          </p:nvSpPr>
          <p:spPr>
            <a:xfrm>
              <a:off x="5469086" y="4721455"/>
              <a:ext cx="1717148" cy="360175"/>
            </a:xfrm>
            <a:prstGeom prst="rect">
              <a:avLst/>
            </a:prstGeom>
          </p:spPr>
          <p:txBody>
            <a:bodyPr wrap="none" lIns="0" rIns="0">
              <a:spAutoFit/>
            </a:bodyPr>
            <a:lstStyle/>
            <a:p>
              <a:pPr algn="ctr" defTabSz="913788" fontAlgn="base">
                <a:lnSpc>
                  <a:spcPts val="1961"/>
                </a:lnSpc>
                <a:spcBef>
                  <a:spcPct val="0"/>
                </a:spcBef>
                <a:spcAft>
                  <a:spcPts val="600"/>
                </a:spcAft>
                <a:defRPr/>
              </a:pPr>
              <a:r>
                <a:rPr lang="en-US" sz="2353" dirty="0">
                  <a:solidFill>
                    <a:srgbClr val="282828"/>
                  </a:solidFill>
                  <a:latin typeface="Segoe UI Semibold"/>
                </a:rPr>
                <a:t>Deployment</a:t>
              </a:r>
            </a:p>
          </p:txBody>
        </p:sp>
        <p:cxnSp>
          <p:nvCxnSpPr>
            <p:cNvPr id="31" name="Straight Connector 30">
              <a:extLst>
                <a:ext uri="{FF2B5EF4-FFF2-40B4-BE49-F238E27FC236}">
                  <a16:creationId xmlns:a16="http://schemas.microsoft.com/office/drawing/2014/main" id="{FF026C33-0A79-440D-87F4-A713EBE1AB71}"/>
                </a:ext>
              </a:extLst>
            </p:cNvPr>
            <p:cNvCxnSpPr/>
            <p:nvPr/>
          </p:nvCxnSpPr>
          <p:spPr>
            <a:xfrm>
              <a:off x="537801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8034515-946F-4738-8CA8-050500052020}"/>
                </a:ext>
              </a:extLst>
            </p:cNvPr>
            <p:cNvPicPr>
              <a:picLocks noChangeAspect="1"/>
            </p:cNvPicPr>
            <p:nvPr/>
          </p:nvPicPr>
          <p:blipFill>
            <a:blip r:embed="rId5"/>
            <a:stretch>
              <a:fillRect/>
            </a:stretch>
          </p:blipFill>
          <p:spPr>
            <a:xfrm>
              <a:off x="5752976" y="2689308"/>
              <a:ext cx="1149368" cy="1149368"/>
            </a:xfrm>
            <a:prstGeom prst="rect">
              <a:avLst/>
            </a:prstGeom>
          </p:spPr>
        </p:pic>
      </p:grpSp>
    </p:spTree>
    <p:extLst>
      <p:ext uri="{BB962C8B-B14F-4D97-AF65-F5344CB8AC3E}">
        <p14:creationId xmlns:p14="http://schemas.microsoft.com/office/powerpoint/2010/main" val="702447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C4E6-A624-44A7-8E8E-A14C9884DD06}"/>
              </a:ext>
            </a:extLst>
          </p:cNvPr>
          <p:cNvSpPr>
            <a:spLocks noGrp="1"/>
          </p:cNvSpPr>
          <p:nvPr>
            <p:ph type="title"/>
          </p:nvPr>
        </p:nvSpPr>
        <p:spPr/>
        <p:txBody>
          <a:bodyPr/>
          <a:lstStyle/>
          <a:p>
            <a:r>
              <a:rPr lang="en-US"/>
              <a:t>Microsoft’s guidance is to use </a:t>
            </a:r>
            <a:br>
              <a:rPr lang="en-US"/>
            </a:br>
            <a:r>
              <a:rPr lang="en-US"/>
              <a:t>Azure AD Join whenever practical</a:t>
            </a:r>
          </a:p>
        </p:txBody>
      </p:sp>
      <p:sp>
        <p:nvSpPr>
          <p:cNvPr id="11" name="Text Placeholder 10">
            <a:extLst>
              <a:ext uri="{FF2B5EF4-FFF2-40B4-BE49-F238E27FC236}">
                <a16:creationId xmlns:a16="http://schemas.microsoft.com/office/drawing/2014/main" id="{BF2BFDF2-061F-4A8D-8124-005EFF9AEB3F}"/>
              </a:ext>
            </a:extLst>
          </p:cNvPr>
          <p:cNvSpPr>
            <a:spLocks noGrp="1"/>
          </p:cNvSpPr>
          <p:nvPr>
            <p:ph type="body" sz="quarter" idx="10"/>
          </p:nvPr>
        </p:nvSpPr>
        <p:spPr>
          <a:xfrm>
            <a:off x="586390" y="2313972"/>
            <a:ext cx="5652364" cy="2308324"/>
          </a:xfrm>
        </p:spPr>
        <p:txBody>
          <a:bodyPr/>
          <a:lstStyle/>
          <a:p>
            <a:pPr>
              <a:lnSpc>
                <a:spcPct val="90000"/>
              </a:lnSpc>
              <a:spcBef>
                <a:spcPts val="1800"/>
              </a:spcBef>
              <a:spcAft>
                <a:spcPts val="600"/>
              </a:spcAft>
            </a:pPr>
            <a:r>
              <a:rPr lang="en-US" sz="1800">
                <a:solidFill>
                  <a:schemeClr val="tx2"/>
                </a:solidFill>
                <a:latin typeface="+mn-lt"/>
              </a:rPr>
              <a:t>Azure AD joined device config is the preferred path for </a:t>
            </a:r>
            <a:r>
              <a:rPr lang="en-US" sz="1800">
                <a:solidFill>
                  <a:schemeClr val="accent1"/>
                </a:solidFill>
                <a:latin typeface="+mj-lt"/>
              </a:rPr>
              <a:t>non domain joined devices</a:t>
            </a:r>
          </a:p>
          <a:p>
            <a:pPr>
              <a:lnSpc>
                <a:spcPct val="90000"/>
              </a:lnSpc>
              <a:spcBef>
                <a:spcPts val="1800"/>
              </a:spcBef>
              <a:spcAft>
                <a:spcPts val="600"/>
              </a:spcAft>
            </a:pPr>
            <a:r>
              <a:rPr lang="en-US" sz="1800">
                <a:solidFill>
                  <a:schemeClr val="tx2"/>
                </a:solidFill>
                <a:latin typeface="+mn-lt"/>
              </a:rPr>
              <a:t>Hybrid Azure AD joined device config is the preferred path for </a:t>
            </a:r>
            <a:r>
              <a:rPr lang="en-US" sz="1800">
                <a:solidFill>
                  <a:schemeClr val="accent1"/>
                </a:solidFill>
                <a:latin typeface="+mj-lt"/>
              </a:rPr>
              <a:t>existing domain joined devices</a:t>
            </a:r>
          </a:p>
          <a:p>
            <a:pPr>
              <a:lnSpc>
                <a:spcPct val="90000"/>
              </a:lnSpc>
              <a:spcBef>
                <a:spcPts val="1800"/>
              </a:spcBef>
              <a:spcAft>
                <a:spcPts val="600"/>
              </a:spcAft>
            </a:pPr>
            <a:r>
              <a:rPr lang="en-US" sz="1800">
                <a:solidFill>
                  <a:schemeClr val="accent1"/>
                </a:solidFill>
                <a:latin typeface="+mj-lt"/>
              </a:rPr>
              <a:t>Always</a:t>
            </a:r>
            <a:r>
              <a:rPr lang="en-US" sz="1800">
                <a:solidFill>
                  <a:schemeClr val="tx2"/>
                </a:solidFill>
                <a:latin typeface="+mn-lt"/>
              </a:rPr>
              <a:t> </a:t>
            </a:r>
            <a:r>
              <a:rPr lang="en-US" sz="1800">
                <a:solidFill>
                  <a:schemeClr val="accent1"/>
                </a:solidFill>
                <a:latin typeface="+mj-lt"/>
              </a:rPr>
              <a:t>consider Azure AD Join </a:t>
            </a:r>
            <a:r>
              <a:rPr lang="en-US" sz="1800">
                <a:solidFill>
                  <a:schemeClr val="tx2"/>
                </a:solidFill>
                <a:latin typeface="+mn-lt"/>
              </a:rPr>
              <a:t>first</a:t>
            </a:r>
          </a:p>
          <a:p>
            <a:pPr>
              <a:lnSpc>
                <a:spcPct val="90000"/>
              </a:lnSpc>
              <a:spcBef>
                <a:spcPts val="1800"/>
              </a:spcBef>
              <a:spcAft>
                <a:spcPts val="600"/>
              </a:spcAft>
            </a:pPr>
            <a:r>
              <a:rPr lang="en-US" sz="1800">
                <a:solidFill>
                  <a:schemeClr val="accent1"/>
                </a:solidFill>
                <a:latin typeface="+mj-lt"/>
              </a:rPr>
              <a:t>Consider Using both: </a:t>
            </a:r>
            <a:r>
              <a:rPr lang="en-US" sz="1800">
                <a:solidFill>
                  <a:schemeClr val="tx2"/>
                </a:solidFill>
                <a:latin typeface="+mn-lt"/>
              </a:rPr>
              <a:t>Hybrid Azure AD joined device config for existing domain devices and Azure AD joined devices for new devices or device refresh</a:t>
            </a:r>
          </a:p>
        </p:txBody>
      </p:sp>
      <p:pic>
        <p:nvPicPr>
          <p:cNvPr id="13" name="Picture 12">
            <a:extLst>
              <a:ext uri="{FF2B5EF4-FFF2-40B4-BE49-F238E27FC236}">
                <a16:creationId xmlns:a16="http://schemas.microsoft.com/office/drawing/2014/main" id="{CA27FEAE-44E3-4A3D-8CB5-6AA04F898C7C}"/>
              </a:ext>
            </a:extLst>
          </p:cNvPr>
          <p:cNvPicPr>
            <a:picLocks noChangeAspect="1"/>
          </p:cNvPicPr>
          <p:nvPr/>
        </p:nvPicPr>
        <p:blipFill rotWithShape="1">
          <a:blip r:embed="rId3"/>
          <a:srcRect l="36578" t="15966" r="4238" b="22018"/>
          <a:stretch/>
        </p:blipFill>
        <p:spPr>
          <a:xfrm>
            <a:off x="6944810" y="2346301"/>
            <a:ext cx="5247190" cy="3665619"/>
          </a:xfrm>
          <a:prstGeom prst="rect">
            <a:avLst/>
          </a:prstGeom>
        </p:spPr>
      </p:pic>
    </p:spTree>
    <p:extLst>
      <p:ext uri="{BB962C8B-B14F-4D97-AF65-F5344CB8AC3E}">
        <p14:creationId xmlns:p14="http://schemas.microsoft.com/office/powerpoint/2010/main" val="927693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75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75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75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7B7CA7-6CF6-488C-8FB1-EFB1BCBFB69F}"/>
              </a:ext>
            </a:extLst>
          </p:cNvPr>
          <p:cNvSpPr>
            <a:spLocks noGrp="1"/>
          </p:cNvSpPr>
          <p:nvPr>
            <p:ph type="title"/>
          </p:nvPr>
        </p:nvSpPr>
        <p:spPr/>
        <p:txBody>
          <a:bodyPr/>
          <a:lstStyle/>
          <a:p>
            <a:r>
              <a:rPr lang="en-US"/>
              <a:t>Special cases</a:t>
            </a:r>
          </a:p>
        </p:txBody>
      </p:sp>
      <p:graphicFrame>
        <p:nvGraphicFramePr>
          <p:cNvPr id="2" name="Table 1">
            <a:extLst>
              <a:ext uri="{FF2B5EF4-FFF2-40B4-BE49-F238E27FC236}">
                <a16:creationId xmlns:a16="http://schemas.microsoft.com/office/drawing/2014/main" id="{82F1FB4A-B6E7-4344-9EE3-47C66CE03BCF}"/>
              </a:ext>
            </a:extLst>
          </p:cNvPr>
          <p:cNvGraphicFramePr>
            <a:graphicFrameLocks noGrp="1"/>
          </p:cNvGraphicFramePr>
          <p:nvPr>
            <p:extLst>
              <p:ext uri="{D42A27DB-BD31-4B8C-83A1-F6EECF244321}">
                <p14:modId xmlns:p14="http://schemas.microsoft.com/office/powerpoint/2010/main" val="2343576021"/>
              </p:ext>
            </p:extLst>
          </p:nvPr>
        </p:nvGraphicFramePr>
        <p:xfrm>
          <a:off x="586390" y="2346301"/>
          <a:ext cx="5328273" cy="1767840"/>
        </p:xfrm>
        <a:graphic>
          <a:graphicData uri="http://schemas.openxmlformats.org/drawingml/2006/table">
            <a:tbl>
              <a:tblPr firstRow="1" bandRow="1">
                <a:tableStyleId>{5C22544A-7EE6-4342-B048-85BDC9FD1C3A}</a:tableStyleId>
              </a:tblPr>
              <a:tblGrid>
                <a:gridCol w="1218757">
                  <a:extLst>
                    <a:ext uri="{9D8B030D-6E8A-4147-A177-3AD203B41FA5}">
                      <a16:colId xmlns:a16="http://schemas.microsoft.com/office/drawing/2014/main" val="1568359744"/>
                    </a:ext>
                  </a:extLst>
                </a:gridCol>
                <a:gridCol w="4109516">
                  <a:extLst>
                    <a:ext uri="{9D8B030D-6E8A-4147-A177-3AD203B41FA5}">
                      <a16:colId xmlns:a16="http://schemas.microsoft.com/office/drawing/2014/main" val="1074891604"/>
                    </a:ext>
                  </a:extLst>
                </a:gridCol>
              </a:tblGrid>
              <a:tr h="0">
                <a:tc>
                  <a:txBody>
                    <a:bodyPr/>
                    <a:lstStyle/>
                    <a:p>
                      <a:endParaRPr lang="en-US" sz="2000">
                        <a:solidFill>
                          <a:schemeClr val="tx2"/>
                        </a:solidFill>
                        <a:latin typeface="+mn-lt"/>
                      </a:endParaRPr>
                    </a:p>
                  </a:txBody>
                  <a:tcPr marL="182880" marR="182880" marT="182880" marB="182880">
                    <a:lnL w="12700" cmpd="sng">
                      <a:noFill/>
                    </a:lnL>
                    <a:lnR w="12700" cmpd="sng">
                      <a:noFill/>
                    </a:lnR>
                    <a:lnT w="12700" cmpd="sng">
                      <a:noFill/>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a:solidFill>
                            <a:schemeClr val="accent1"/>
                          </a:solidFill>
                          <a:latin typeface="+mj-lt"/>
                        </a:rPr>
                        <a:t>Guidance</a:t>
                      </a:r>
                      <a:r>
                        <a:rPr lang="en-US" sz="2000">
                          <a:solidFill>
                            <a:schemeClr val="tx2"/>
                          </a:solidFill>
                          <a:latin typeface="+mn-lt"/>
                        </a:rPr>
                        <a:t> </a:t>
                      </a:r>
                    </a:p>
                  </a:txBody>
                  <a:tcPr marL="182880" marR="182880" marT="182880" marB="182880">
                    <a:lnL w="12700" cmpd="sng">
                      <a:noFill/>
                    </a:lnL>
                    <a:lnR w="12700" cmpd="sng">
                      <a:noFill/>
                    </a:lnR>
                    <a:lnT w="12700" cmpd="sng">
                      <a:noFill/>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8758453"/>
                  </a:ext>
                </a:extLst>
              </a:tr>
              <a:tr h="0">
                <a:tc>
                  <a:txBody>
                    <a:bodyPr/>
                    <a:lstStyle/>
                    <a:p>
                      <a:r>
                        <a:rPr lang="en-US" sz="2000" b="0">
                          <a:solidFill>
                            <a:schemeClr val="tx2"/>
                          </a:solidFill>
                          <a:latin typeface="+mj-lt"/>
                          <a:cs typeface="Segoe UI" panose="020B0502040204020203" pitchFamily="34" charset="0"/>
                        </a:rPr>
                        <a:t>SCCM</a:t>
                      </a:r>
                      <a:endParaRPr lang="en-US" sz="1800" b="0">
                        <a:solidFill>
                          <a:schemeClr val="tx2"/>
                        </a:solidFill>
                        <a:latin typeface="+mj-lt"/>
                        <a:cs typeface="Segoe UI" panose="020B0502040204020203" pitchFamily="34" charset="0"/>
                      </a:endParaRPr>
                    </a:p>
                  </a:txBody>
                  <a:tcPr marL="182880" marR="182880" marT="182880" marB="182880">
                    <a:lnL w="12700" cmpd="sng">
                      <a:noFill/>
                    </a:lnL>
                    <a:lnR w="12700" cmpd="sng">
                      <a:noFill/>
                    </a:lnR>
                    <a:lnT w="1905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600" dirty="0">
                          <a:solidFill>
                            <a:schemeClr val="tx2"/>
                          </a:solidFill>
                          <a:latin typeface="+mn-lt"/>
                          <a:cs typeface="Segoe UI" panose="020B0502040204020203" pitchFamily="34" charset="0"/>
                        </a:rPr>
                        <a:t>If customer plans on continuing use of SCCM then use Hybrid Azure AD Joined configuration</a:t>
                      </a:r>
                    </a:p>
                  </a:txBody>
                  <a:tcPr marL="182880" marR="182880" marT="182880" marB="182880">
                    <a:lnL w="12700" cmpd="sng">
                      <a:noFill/>
                    </a:lnL>
                    <a:lnR w="12700" cmpd="sng">
                      <a:noFill/>
                    </a:lnR>
                    <a:lnT w="1905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6441708"/>
                  </a:ext>
                </a:extLst>
              </a:tr>
            </a:tbl>
          </a:graphicData>
        </a:graphic>
      </p:graphicFrame>
      <p:pic>
        <p:nvPicPr>
          <p:cNvPr id="11" name="Picture 10">
            <a:extLst>
              <a:ext uri="{FF2B5EF4-FFF2-40B4-BE49-F238E27FC236}">
                <a16:creationId xmlns:a16="http://schemas.microsoft.com/office/drawing/2014/main" id="{569CC0B6-8D19-48EE-A214-6AD8ABC65560}"/>
              </a:ext>
            </a:extLst>
          </p:cNvPr>
          <p:cNvPicPr>
            <a:picLocks noChangeAspect="1"/>
          </p:cNvPicPr>
          <p:nvPr/>
        </p:nvPicPr>
        <p:blipFill rotWithShape="1">
          <a:blip r:embed="rId3"/>
          <a:srcRect l="7528" t="15966" r="33288" b="22018"/>
          <a:stretch/>
        </p:blipFill>
        <p:spPr>
          <a:xfrm>
            <a:off x="6944810" y="2346301"/>
            <a:ext cx="5247190" cy="3665619"/>
          </a:xfrm>
          <a:prstGeom prst="rect">
            <a:avLst/>
          </a:prstGeom>
        </p:spPr>
      </p:pic>
    </p:spTree>
    <p:extLst>
      <p:ext uri="{BB962C8B-B14F-4D97-AF65-F5344CB8AC3E}">
        <p14:creationId xmlns:p14="http://schemas.microsoft.com/office/powerpoint/2010/main" val="4057432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6FF46EC-7A3A-43DF-97CD-DCD928D9C847}"/>
              </a:ext>
            </a:extLst>
          </p:cNvPr>
          <p:cNvSpPr/>
          <p:nvPr/>
        </p:nvSpPr>
        <p:spPr bwMode="auto">
          <a:xfrm>
            <a:off x="7891565" y="1993588"/>
            <a:ext cx="3517616" cy="3528959"/>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BB577F-1359-4F97-9090-9B33B651126A}"/>
              </a:ext>
            </a:extLst>
          </p:cNvPr>
          <p:cNvSpPr>
            <a:spLocks noGrp="1"/>
          </p:cNvSpPr>
          <p:nvPr>
            <p:ph type="title"/>
          </p:nvPr>
        </p:nvSpPr>
        <p:spPr/>
        <p:txBody>
          <a:bodyPr/>
          <a:lstStyle/>
          <a:p>
            <a:r>
              <a:rPr lang="en-US" dirty="0"/>
              <a:t>Windows deployment </a:t>
            </a:r>
          </a:p>
        </p:txBody>
      </p:sp>
      <p:grpSp>
        <p:nvGrpSpPr>
          <p:cNvPr id="5" name="Group 4">
            <a:extLst>
              <a:ext uri="{FF2B5EF4-FFF2-40B4-BE49-F238E27FC236}">
                <a16:creationId xmlns:a16="http://schemas.microsoft.com/office/drawing/2014/main" id="{3BB71F92-267A-4889-AC68-11F61DF61204}"/>
              </a:ext>
            </a:extLst>
          </p:cNvPr>
          <p:cNvGrpSpPr/>
          <p:nvPr/>
        </p:nvGrpSpPr>
        <p:grpSpPr>
          <a:xfrm>
            <a:off x="1521486" y="2631289"/>
            <a:ext cx="1879682" cy="2350884"/>
            <a:chOff x="1551994" y="2683555"/>
            <a:chExt cx="1917374" cy="2398024"/>
          </a:xfrm>
        </p:grpSpPr>
        <p:sp>
          <p:nvSpPr>
            <p:cNvPr id="10" name="Rectangle 9"/>
            <p:cNvSpPr/>
            <p:nvPr/>
          </p:nvSpPr>
          <p:spPr>
            <a:xfrm>
              <a:off x="1551994" y="4721455"/>
              <a:ext cx="1917374"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dirty="0">
                  <a:solidFill>
                    <a:srgbClr val="282828"/>
                  </a:solidFill>
                  <a:latin typeface="Segoe UI Semibold"/>
                </a:rPr>
                <a:t>Pre-requisites</a:t>
              </a:r>
            </a:p>
          </p:txBody>
        </p:sp>
        <p:cxnSp>
          <p:nvCxnSpPr>
            <p:cNvPr id="33" name="Straight Connector 32">
              <a:extLst>
                <a:ext uri="{FF2B5EF4-FFF2-40B4-BE49-F238E27FC236}">
                  <a16:creationId xmlns:a16="http://schemas.microsoft.com/office/drawing/2014/main" id="{D270A5FF-8D2D-439E-B7F3-D87C062FC88D}"/>
                </a:ext>
              </a:extLst>
            </p:cNvPr>
            <p:cNvCxnSpPr/>
            <p:nvPr/>
          </p:nvCxnSpPr>
          <p:spPr>
            <a:xfrm>
              <a:off x="156103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630722-55B3-4972-ABC0-9FA018210065}"/>
                </a:ext>
              </a:extLst>
            </p:cNvPr>
            <p:cNvPicPr>
              <a:picLocks noChangeAspect="1"/>
            </p:cNvPicPr>
            <p:nvPr/>
          </p:nvPicPr>
          <p:blipFill>
            <a:blip r:embed="rId3"/>
            <a:stretch>
              <a:fillRect/>
            </a:stretch>
          </p:blipFill>
          <p:spPr>
            <a:xfrm>
              <a:off x="1935996" y="2683555"/>
              <a:ext cx="1149368" cy="1149368"/>
            </a:xfrm>
            <a:prstGeom prst="rect">
              <a:avLst/>
            </a:prstGeom>
          </p:spPr>
        </p:pic>
      </p:grpSp>
      <p:grpSp>
        <p:nvGrpSpPr>
          <p:cNvPr id="3" name="Group 2">
            <a:extLst>
              <a:ext uri="{FF2B5EF4-FFF2-40B4-BE49-F238E27FC236}">
                <a16:creationId xmlns:a16="http://schemas.microsoft.com/office/drawing/2014/main" id="{57EDF0D6-6CF1-426A-917D-C1203DAE4B9C}"/>
              </a:ext>
            </a:extLst>
          </p:cNvPr>
          <p:cNvGrpSpPr/>
          <p:nvPr/>
        </p:nvGrpSpPr>
        <p:grpSpPr>
          <a:xfrm>
            <a:off x="8719397" y="2631289"/>
            <a:ext cx="1861955" cy="2350884"/>
            <a:chOff x="8894238" y="2683555"/>
            <a:chExt cx="1899291" cy="2398024"/>
          </a:xfrm>
        </p:grpSpPr>
        <p:sp>
          <p:nvSpPr>
            <p:cNvPr id="14" name="Rectangle 13"/>
            <p:cNvSpPr/>
            <p:nvPr/>
          </p:nvSpPr>
          <p:spPr>
            <a:xfrm>
              <a:off x="9185017" y="4721455"/>
              <a:ext cx="1317733"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dirty="0">
                  <a:solidFill>
                    <a:srgbClr val="282828"/>
                  </a:solidFill>
                  <a:latin typeface="Segoe UI Semibold"/>
                </a:rPr>
                <a:t>Autopilot</a:t>
              </a:r>
            </a:p>
          </p:txBody>
        </p:sp>
        <p:cxnSp>
          <p:nvCxnSpPr>
            <p:cNvPr id="18" name="Straight Connector 17">
              <a:extLst>
                <a:ext uri="{FF2B5EF4-FFF2-40B4-BE49-F238E27FC236}">
                  <a16:creationId xmlns:a16="http://schemas.microsoft.com/office/drawing/2014/main" id="{FF6746CE-F83F-40D1-B8B2-149285BFB9FF}"/>
                </a:ext>
              </a:extLst>
            </p:cNvPr>
            <p:cNvCxnSpPr/>
            <p:nvPr/>
          </p:nvCxnSpPr>
          <p:spPr>
            <a:xfrm>
              <a:off x="8894238"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13C7A7-8667-4164-9797-866195622E04}"/>
                </a:ext>
              </a:extLst>
            </p:cNvPr>
            <p:cNvPicPr>
              <a:picLocks noChangeAspect="1"/>
            </p:cNvPicPr>
            <p:nvPr/>
          </p:nvPicPr>
          <p:blipFill>
            <a:blip r:embed="rId4"/>
            <a:stretch>
              <a:fillRect/>
            </a:stretch>
          </p:blipFill>
          <p:spPr>
            <a:xfrm>
              <a:off x="9269199" y="2683555"/>
              <a:ext cx="1149368" cy="1149368"/>
            </a:xfrm>
            <a:prstGeom prst="rect">
              <a:avLst/>
            </a:prstGeom>
          </p:spPr>
        </p:pic>
      </p:grpSp>
      <p:grpSp>
        <p:nvGrpSpPr>
          <p:cNvPr id="4" name="Group 3">
            <a:extLst>
              <a:ext uri="{FF2B5EF4-FFF2-40B4-BE49-F238E27FC236}">
                <a16:creationId xmlns:a16="http://schemas.microsoft.com/office/drawing/2014/main" id="{D23657BA-EB8D-498A-A575-660708B51405}"/>
              </a:ext>
            </a:extLst>
          </p:cNvPr>
          <p:cNvGrpSpPr/>
          <p:nvPr/>
        </p:nvGrpSpPr>
        <p:grpSpPr>
          <a:xfrm>
            <a:off x="5272295" y="2636929"/>
            <a:ext cx="1861955" cy="2345244"/>
            <a:chOff x="5378015" y="2689308"/>
            <a:chExt cx="1899291" cy="2392271"/>
          </a:xfrm>
        </p:grpSpPr>
        <p:sp>
          <p:nvSpPr>
            <p:cNvPr id="13" name="Rectangle 12"/>
            <p:cNvSpPr/>
            <p:nvPr/>
          </p:nvSpPr>
          <p:spPr>
            <a:xfrm>
              <a:off x="5469208" y="4721455"/>
              <a:ext cx="1716904"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dirty="0">
                  <a:solidFill>
                    <a:srgbClr val="282828"/>
                  </a:solidFill>
                  <a:latin typeface="Segoe UI Semibold"/>
                </a:rPr>
                <a:t>Deployment</a:t>
              </a:r>
            </a:p>
          </p:txBody>
        </p:sp>
        <p:cxnSp>
          <p:nvCxnSpPr>
            <p:cNvPr id="31" name="Straight Connector 30">
              <a:extLst>
                <a:ext uri="{FF2B5EF4-FFF2-40B4-BE49-F238E27FC236}">
                  <a16:creationId xmlns:a16="http://schemas.microsoft.com/office/drawing/2014/main" id="{FF026C33-0A79-440D-87F4-A713EBE1AB71}"/>
                </a:ext>
              </a:extLst>
            </p:cNvPr>
            <p:cNvCxnSpPr/>
            <p:nvPr/>
          </p:nvCxnSpPr>
          <p:spPr>
            <a:xfrm>
              <a:off x="537801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8034515-946F-4738-8CA8-050500052020}"/>
                </a:ext>
              </a:extLst>
            </p:cNvPr>
            <p:cNvPicPr>
              <a:picLocks noChangeAspect="1"/>
            </p:cNvPicPr>
            <p:nvPr/>
          </p:nvPicPr>
          <p:blipFill>
            <a:blip r:embed="rId5"/>
            <a:stretch>
              <a:fillRect/>
            </a:stretch>
          </p:blipFill>
          <p:spPr>
            <a:xfrm>
              <a:off x="5752976" y="2689308"/>
              <a:ext cx="1149368" cy="1149368"/>
            </a:xfrm>
            <a:prstGeom prst="rect">
              <a:avLst/>
            </a:prstGeom>
          </p:spPr>
        </p:pic>
      </p:grpSp>
    </p:spTree>
    <p:extLst>
      <p:ext uri="{BB962C8B-B14F-4D97-AF65-F5344CB8AC3E}">
        <p14:creationId xmlns:p14="http://schemas.microsoft.com/office/powerpoint/2010/main" val="2292239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9"/>
          <p:cNvSpPr>
            <a:spLocks noGrp="1"/>
          </p:cNvSpPr>
          <p:nvPr>
            <p:ph type="body" sz="quarter" idx="10"/>
          </p:nvPr>
        </p:nvSpPr>
        <p:spPr>
          <a:xfrm>
            <a:off x="437318" y="1845413"/>
            <a:ext cx="6779470" cy="3841949"/>
          </a:xfrm>
        </p:spPr>
        <p:txBody>
          <a:bodyPr/>
          <a:lstStyle/>
          <a:p>
            <a:pPr>
              <a:spcAft>
                <a:spcPts val="1765"/>
              </a:spcAft>
            </a:pPr>
            <a:r>
              <a:rPr lang="en-US" sz="1765" dirty="0">
                <a:solidFill>
                  <a:schemeClr val="accent1"/>
                </a:solidFill>
                <a:latin typeface="+mj-lt"/>
              </a:rPr>
              <a:t>From the box to enterprise ready, quickly and easily.</a:t>
            </a:r>
            <a:br>
              <a:rPr lang="en-US" sz="1765" dirty="0">
                <a:solidFill>
                  <a:schemeClr val="accent1"/>
                </a:solidFill>
                <a:latin typeface="+mj-lt"/>
              </a:rPr>
            </a:br>
            <a:r>
              <a:rPr lang="en-US" sz="1568" dirty="0">
                <a:solidFill>
                  <a:schemeClr val="tx2"/>
                </a:solidFill>
              </a:rPr>
              <a:t>Quickly and easily transform new Windows devices. From the time a device is first unboxed and turned on, Windows Autopilot gets it configured and managed from the cloud, with no IT or end user effort required.</a:t>
            </a:r>
          </a:p>
          <a:p>
            <a:pPr>
              <a:spcAft>
                <a:spcPts val="1765"/>
              </a:spcAft>
            </a:pPr>
            <a:r>
              <a:rPr lang="en-US" sz="1765" dirty="0">
                <a:solidFill>
                  <a:schemeClr val="accent1"/>
                </a:solidFill>
                <a:latin typeface="+mj-lt"/>
              </a:rPr>
              <a:t>Traditional or modern, you choose</a:t>
            </a:r>
            <a:br>
              <a:rPr lang="en-US" sz="1568" dirty="0">
                <a:solidFill>
                  <a:schemeClr val="tx2"/>
                </a:solidFill>
              </a:rPr>
            </a:br>
            <a:r>
              <a:rPr lang="en-US" sz="1568" dirty="0">
                <a:solidFill>
                  <a:schemeClr val="tx2"/>
                </a:solidFill>
              </a:rPr>
              <a:t>Windows Autopilot supports joining devices to Active Directory, registering them in Azure Active Directory (Azure AD), and enrolling them in mobile device management (MDM).</a:t>
            </a:r>
          </a:p>
          <a:p>
            <a:pPr>
              <a:spcAft>
                <a:spcPts val="1765"/>
              </a:spcAft>
            </a:pPr>
            <a:r>
              <a:rPr lang="en-US" sz="1765" dirty="0">
                <a:solidFill>
                  <a:schemeClr val="accent1"/>
                </a:solidFill>
                <a:latin typeface="+mj-lt"/>
              </a:rPr>
              <a:t>The experience keeps getting better.</a:t>
            </a:r>
            <a:br>
              <a:rPr lang="en-US" sz="1765" dirty="0">
                <a:solidFill>
                  <a:schemeClr val="accent1"/>
                </a:solidFill>
                <a:latin typeface="+mj-lt"/>
              </a:rPr>
            </a:br>
            <a:r>
              <a:rPr lang="en-US" sz="1568" dirty="0">
                <a:solidFill>
                  <a:schemeClr val="tx2"/>
                </a:solidFill>
              </a:rPr>
              <a:t>Windows Autopilot supports additional user personalization and suppressing End User License Agreement (EULA) to improve end user experience. </a:t>
            </a:r>
          </a:p>
          <a:p>
            <a:pPr>
              <a:spcAft>
                <a:spcPts val="1765"/>
              </a:spcAft>
            </a:pPr>
            <a:r>
              <a:rPr lang="en-US" sz="1765" dirty="0">
                <a:solidFill>
                  <a:schemeClr val="accent1"/>
                </a:solidFill>
                <a:latin typeface="+mj-lt"/>
              </a:rPr>
              <a:t>Stay informed during the whole process.</a:t>
            </a:r>
            <a:br>
              <a:rPr lang="en-US" sz="1765" dirty="0">
                <a:solidFill>
                  <a:schemeClr val="accent1"/>
                </a:solidFill>
                <a:latin typeface="+mj-lt"/>
              </a:rPr>
            </a:br>
            <a:r>
              <a:rPr lang="en-US" sz="1568" dirty="0">
                <a:solidFill>
                  <a:schemeClr val="tx2"/>
                </a:solidFill>
              </a:rPr>
              <a:t>Devices being provisioned via Windows Autopilot display status to let the user know that configuration is proceeding.</a:t>
            </a:r>
          </a:p>
        </p:txBody>
      </p:sp>
      <p:sp>
        <p:nvSpPr>
          <p:cNvPr id="8" name="Title 7"/>
          <p:cNvSpPr>
            <a:spLocks noGrp="1"/>
          </p:cNvSpPr>
          <p:nvPr>
            <p:ph type="title"/>
          </p:nvPr>
        </p:nvSpPr>
        <p:spPr/>
        <p:txBody>
          <a:bodyPr/>
          <a:lstStyle/>
          <a:p>
            <a:r>
              <a:rPr lang="en-US" dirty="0"/>
              <a:t>Windows Autopilot</a:t>
            </a:r>
          </a:p>
        </p:txBody>
      </p:sp>
      <p:grpSp>
        <p:nvGrpSpPr>
          <p:cNvPr id="14" name="Group 13"/>
          <p:cNvGrpSpPr/>
          <p:nvPr/>
        </p:nvGrpSpPr>
        <p:grpSpPr>
          <a:xfrm>
            <a:off x="6102479" y="1405129"/>
            <a:ext cx="6087793" cy="4916428"/>
            <a:chOff x="1273468" y="813501"/>
            <a:chExt cx="6423899" cy="5187864"/>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r="22343"/>
            <a:stretch/>
          </p:blipFill>
          <p:spPr>
            <a:xfrm>
              <a:off x="3192628" y="1278093"/>
              <a:ext cx="4504739" cy="3261166"/>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a:ext>
              </a:extLst>
            </a:blip>
            <a:srcRect r="22570"/>
            <a:stretch/>
          </p:blipFill>
          <p:spPr>
            <a:xfrm>
              <a:off x="1273468" y="813501"/>
              <a:ext cx="6423898" cy="5187864"/>
            </a:xfrm>
            <a:prstGeom prst="rect">
              <a:avLst/>
            </a:prstGeom>
          </p:spPr>
        </p:pic>
      </p:grpSp>
      <p:pic>
        <p:nvPicPr>
          <p:cNvPr id="5" name="Picture 4">
            <a:extLst>
              <a:ext uri="{FF2B5EF4-FFF2-40B4-BE49-F238E27FC236}">
                <a16:creationId xmlns:a16="http://schemas.microsoft.com/office/drawing/2014/main" id="{A81C68A6-A408-488D-BCC7-5F5740D581F5}"/>
              </a:ext>
            </a:extLst>
          </p:cNvPr>
          <p:cNvPicPr>
            <a:picLocks noChangeAspect="1"/>
          </p:cNvPicPr>
          <p:nvPr/>
        </p:nvPicPr>
        <p:blipFill rotWithShape="1">
          <a:blip r:embed="rId5"/>
          <a:srcRect l="12026" r="10921"/>
          <a:stretch/>
        </p:blipFill>
        <p:spPr>
          <a:xfrm>
            <a:off x="7921209" y="1845413"/>
            <a:ext cx="4269062" cy="3116505"/>
          </a:xfrm>
          <a:prstGeom prst="rect">
            <a:avLst/>
          </a:prstGeom>
        </p:spPr>
      </p:pic>
      <p:pic>
        <p:nvPicPr>
          <p:cNvPr id="3" name="Picture 2" descr="A screenshot of a computer screen&#10;&#10;Description generated with very high confidence">
            <a:extLst>
              <a:ext uri="{FF2B5EF4-FFF2-40B4-BE49-F238E27FC236}">
                <a16:creationId xmlns:a16="http://schemas.microsoft.com/office/drawing/2014/main" id="{C40C4A08-7214-471C-BF0B-37AB831B6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3374"/>
          <a:stretch/>
        </p:blipFill>
        <p:spPr>
          <a:xfrm>
            <a:off x="7921210" y="1845413"/>
            <a:ext cx="4269062" cy="3132151"/>
          </a:xfrm>
          <a:prstGeom prst="rect">
            <a:avLst/>
          </a:prstGeom>
        </p:spPr>
      </p:pic>
    </p:spTree>
    <p:extLst>
      <p:ext uri="{BB962C8B-B14F-4D97-AF65-F5344CB8AC3E}">
        <p14:creationId xmlns:p14="http://schemas.microsoft.com/office/powerpoint/2010/main" val="25221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extBox 363"/>
          <p:cNvSpPr txBox="1"/>
          <p:nvPr/>
        </p:nvSpPr>
        <p:spPr>
          <a:xfrm>
            <a:off x="1636362" y="4543391"/>
            <a:ext cx="1889406" cy="506524"/>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Hardware vendor</a:t>
            </a:r>
          </a:p>
        </p:txBody>
      </p:sp>
      <p:sp>
        <p:nvSpPr>
          <p:cNvPr id="376" name="TextBox 375"/>
          <p:cNvSpPr txBox="1"/>
          <p:nvPr/>
        </p:nvSpPr>
        <p:spPr>
          <a:xfrm>
            <a:off x="1899315" y="1911696"/>
            <a:ext cx="9361880" cy="510813"/>
          </a:xfrm>
          <a:prstGeom prst="rect">
            <a:avLst/>
          </a:prstGeom>
          <a:solidFill>
            <a:schemeClr val="bg1">
              <a:lumMod val="75000"/>
            </a:schemeClr>
          </a:solidFill>
        </p:spPr>
        <p:txBody>
          <a:bodyPr wrap="square" lIns="179208" tIns="143366" rIns="179208" bIns="143366" rtlCol="0">
            <a:spAutoFit/>
          </a:bodyPr>
          <a:lstStyle/>
          <a:p>
            <a:pPr algn="ct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Windows Autopilot Deployment service</a:t>
            </a:r>
          </a:p>
        </p:txBody>
      </p:sp>
      <p:grpSp>
        <p:nvGrpSpPr>
          <p:cNvPr id="4" name="Group 3"/>
          <p:cNvGrpSpPr/>
          <p:nvPr/>
        </p:nvGrpSpPr>
        <p:grpSpPr>
          <a:xfrm>
            <a:off x="6093537" y="2780676"/>
            <a:ext cx="1571783" cy="732092"/>
            <a:chOff x="6073530" y="2399540"/>
            <a:chExt cx="1572452" cy="732404"/>
          </a:xfrm>
        </p:grpSpPr>
        <p:sp>
          <p:nvSpPr>
            <p:cNvPr id="383" name="TextBox 382"/>
            <p:cNvSpPr txBox="1"/>
            <p:nvPr/>
          </p:nvSpPr>
          <p:spPr>
            <a:xfrm>
              <a:off x="6073530" y="2399540"/>
              <a:ext cx="1572452" cy="732404"/>
            </a:xfrm>
            <a:prstGeom prst="rect">
              <a:avLst/>
            </a:prstGeom>
            <a:noFill/>
          </p:spPr>
          <p:txBody>
            <a:bodyPr wrap="square" lIns="179208" tIns="143366" rIns="179208" bIns="143366" rtlCol="0">
              <a:spAutoFit/>
            </a:bodyPr>
            <a:lstStyle/>
            <a:p>
              <a:pPr algn="ct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Configure profile</a:t>
              </a:r>
            </a:p>
          </p:txBody>
        </p:sp>
        <p:cxnSp>
          <p:nvCxnSpPr>
            <p:cNvPr id="381" name="Straight Arrow Connector 380"/>
            <p:cNvCxnSpPr>
              <a:cxnSpLocks/>
            </p:cNvCxnSpPr>
            <p:nvPr/>
          </p:nvCxnSpPr>
          <p:spPr>
            <a:xfrm flipV="1">
              <a:off x="6229350" y="2434708"/>
              <a:ext cx="0" cy="627497"/>
            </a:xfrm>
            <a:prstGeom prst="straightConnector1">
              <a:avLst/>
            </a:prstGeom>
            <a:ln w="19050">
              <a:solidFill>
                <a:schemeClr val="accent1"/>
              </a:solidFill>
              <a:headEnd type="none"/>
              <a:tailEnd type="arrow"/>
            </a:ln>
            <a:effectLst/>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1008920E-DBCE-4777-894B-9E04C2337ADC}"/>
              </a:ext>
            </a:extLst>
          </p:cNvPr>
          <p:cNvGrpSpPr/>
          <p:nvPr/>
        </p:nvGrpSpPr>
        <p:grpSpPr>
          <a:xfrm>
            <a:off x="9988108" y="2855843"/>
            <a:ext cx="2278859" cy="3705390"/>
            <a:chOff x="10188389" y="2912611"/>
            <a:chExt cx="2324555" cy="3779691"/>
          </a:xfrm>
        </p:grpSpPr>
        <p:sp>
          <p:nvSpPr>
            <p:cNvPr id="387" name="TextBox 386"/>
            <p:cNvSpPr txBox="1"/>
            <p:nvPr/>
          </p:nvSpPr>
          <p:spPr>
            <a:xfrm>
              <a:off x="10188389" y="5945069"/>
              <a:ext cx="2324555" cy="747233"/>
            </a:xfrm>
            <a:prstGeom prst="rect">
              <a:avLst/>
            </a:prstGeom>
            <a:noFill/>
          </p:spPr>
          <p:txBody>
            <a:bodyPr wrap="square" lIns="179208" tIns="143366" rIns="179208" bIns="143366" rtlCol="0">
              <a:spAutoFit/>
            </a:bodyPr>
            <a:lstStyle/>
            <a:p>
              <a:pP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Employee unboxes device, self-deploys</a:t>
              </a:r>
            </a:p>
          </p:txBody>
        </p:sp>
        <p:grpSp>
          <p:nvGrpSpPr>
            <p:cNvPr id="6" name="Group 5"/>
            <p:cNvGrpSpPr/>
            <p:nvPr/>
          </p:nvGrpSpPr>
          <p:grpSpPr>
            <a:xfrm>
              <a:off x="10911269" y="2912611"/>
              <a:ext cx="986331" cy="2102226"/>
              <a:chOff x="10698721" y="2464748"/>
              <a:chExt cx="967352" cy="2061777"/>
            </a:xfrm>
          </p:grpSpPr>
          <p:cxnSp>
            <p:nvCxnSpPr>
              <p:cNvPr id="379" name="Straight Arrow Connector 378"/>
              <p:cNvCxnSpPr>
                <a:cxnSpLocks/>
              </p:cNvCxnSpPr>
              <p:nvPr/>
            </p:nvCxnSpPr>
            <p:spPr>
              <a:xfrm flipV="1">
                <a:off x="10710630" y="2464748"/>
                <a:ext cx="0" cy="2061777"/>
              </a:xfrm>
              <a:prstGeom prst="straightConnector1">
                <a:avLst/>
              </a:prstGeom>
              <a:ln w="19050">
                <a:solidFill>
                  <a:schemeClr val="accent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389" name="TextBox 388"/>
              <p:cNvSpPr txBox="1"/>
              <p:nvPr/>
            </p:nvSpPr>
            <p:spPr>
              <a:xfrm>
                <a:off x="10698721" y="3054631"/>
                <a:ext cx="967352" cy="799287"/>
              </a:xfrm>
              <a:prstGeom prst="rect">
                <a:avLst/>
              </a:prstGeom>
              <a:noFill/>
            </p:spPr>
            <p:txBody>
              <a:bodyPr wrap="none" lIns="179208" tIns="143366" rIns="179208" bIns="143366" rtlCol="0">
                <a:spAutoFit/>
              </a:bodyPr>
              <a:lstStyle/>
              <a:p>
                <a:pPr algn="ct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Self- </a:t>
                </a:r>
              </a:p>
              <a:p>
                <a:pPr algn="ct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deploy</a:t>
                </a:r>
              </a:p>
            </p:txBody>
          </p:sp>
        </p:grpSp>
      </p:grpSp>
      <p:sp>
        <p:nvSpPr>
          <p:cNvPr id="434" name="Rectangle 433">
            <a:extLst>
              <a:ext uri="{FF2B5EF4-FFF2-40B4-BE49-F238E27FC236}">
                <a16:creationId xmlns:a16="http://schemas.microsoft.com/office/drawing/2014/main" id="{4CB8858B-A455-463A-983F-33F7B97A885D}"/>
              </a:ext>
            </a:extLst>
          </p:cNvPr>
          <p:cNvSpPr/>
          <p:nvPr/>
        </p:nvSpPr>
        <p:spPr>
          <a:xfrm>
            <a:off x="2594" y="1460"/>
            <a:ext cx="12186813" cy="148583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3874">
              <a:defRPr/>
            </a:pPr>
            <a:endParaRPr lang="en-US" dirty="0">
              <a:solidFill>
                <a:srgbClr val="0078D7">
                  <a:lumMod val="50000"/>
                </a:srgbClr>
              </a:solidFill>
              <a:latin typeface="Segoe UI"/>
            </a:endParaRPr>
          </a:p>
        </p:txBody>
      </p:sp>
      <p:sp>
        <p:nvSpPr>
          <p:cNvPr id="435" name="Rectangle 434">
            <a:extLst>
              <a:ext uri="{FF2B5EF4-FFF2-40B4-BE49-F238E27FC236}">
                <a16:creationId xmlns:a16="http://schemas.microsoft.com/office/drawing/2014/main" id="{F960F277-4AC5-41A5-BDB5-4C60B4DA2F40}"/>
              </a:ext>
            </a:extLst>
          </p:cNvPr>
          <p:cNvSpPr/>
          <p:nvPr/>
        </p:nvSpPr>
        <p:spPr>
          <a:xfrm>
            <a:off x="2594" y="1460"/>
            <a:ext cx="12186813" cy="148583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3874">
              <a:defRPr/>
            </a:pPr>
            <a:endParaRPr lang="en-US" dirty="0">
              <a:solidFill>
                <a:srgbClr val="0078D7">
                  <a:lumMod val="50000"/>
                </a:srgbClr>
              </a:solidFill>
              <a:latin typeface="Segoe UI"/>
            </a:endParaRPr>
          </a:p>
        </p:txBody>
      </p:sp>
      <p:sp>
        <p:nvSpPr>
          <p:cNvPr id="436" name="Title 1">
            <a:extLst>
              <a:ext uri="{FF2B5EF4-FFF2-40B4-BE49-F238E27FC236}">
                <a16:creationId xmlns:a16="http://schemas.microsoft.com/office/drawing/2014/main" id="{BD2946E2-8EC7-4EE7-B8AC-7CDD0E6E4DC4}"/>
              </a:ext>
            </a:extLst>
          </p:cNvPr>
          <p:cNvSpPr>
            <a:spLocks noGrp="1"/>
          </p:cNvSpPr>
          <p:nvPr>
            <p:ph type="title"/>
          </p:nvPr>
        </p:nvSpPr>
        <p:spPr/>
        <p:txBody>
          <a:bodyPr/>
          <a:lstStyle/>
          <a:p>
            <a:r>
              <a:rPr lang="en-US" dirty="0"/>
              <a:t>Introducing Windows Autopilot Deployment </a:t>
            </a:r>
          </a:p>
        </p:txBody>
      </p:sp>
      <p:grpSp>
        <p:nvGrpSpPr>
          <p:cNvPr id="437" name="Group 436">
            <a:extLst>
              <a:ext uri="{FF2B5EF4-FFF2-40B4-BE49-F238E27FC236}">
                <a16:creationId xmlns:a16="http://schemas.microsoft.com/office/drawing/2014/main" id="{D31AB148-7F9B-4460-8EEC-DFB0F0320C18}"/>
              </a:ext>
            </a:extLst>
          </p:cNvPr>
          <p:cNvGrpSpPr/>
          <p:nvPr/>
        </p:nvGrpSpPr>
        <p:grpSpPr>
          <a:xfrm>
            <a:off x="2916219" y="3761076"/>
            <a:ext cx="2547304" cy="496790"/>
            <a:chOff x="2795504" y="3785278"/>
            <a:chExt cx="2812103" cy="497603"/>
          </a:xfrm>
        </p:grpSpPr>
        <p:sp>
          <p:nvSpPr>
            <p:cNvPr id="438" name="TextBox 437">
              <a:extLst>
                <a:ext uri="{FF2B5EF4-FFF2-40B4-BE49-F238E27FC236}">
                  <a16:creationId xmlns:a16="http://schemas.microsoft.com/office/drawing/2014/main" id="{2B368E4F-77EF-4658-9BE2-3F4A6BDDCC13}"/>
                </a:ext>
              </a:extLst>
            </p:cNvPr>
            <p:cNvSpPr txBox="1"/>
            <p:nvPr/>
          </p:nvSpPr>
          <p:spPr>
            <a:xfrm>
              <a:off x="3762727" y="3785278"/>
              <a:ext cx="1391015" cy="497603"/>
            </a:xfrm>
            <a:prstGeom prst="rect">
              <a:avLst/>
            </a:prstGeom>
            <a:noFill/>
          </p:spPr>
          <p:txBody>
            <a:bodyPr wrap="none" lIns="175711" tIns="140569" rIns="175711" bIns="140569" rtlCol="0">
              <a:spAutoFit/>
            </a:bodyPr>
            <a:lstStyle/>
            <a:p>
              <a:pPr defTabSz="896009">
                <a:lnSpc>
                  <a:spcPct val="90000"/>
                </a:lnSpc>
                <a:spcAft>
                  <a:spcPts val="574"/>
                </a:spcAft>
                <a:defRPr/>
              </a:pPr>
              <a:r>
                <a:rPr lang="en-US" sz="1537" kern="0" dirty="0">
                  <a:solidFill>
                    <a:srgbClr val="282828"/>
                  </a:solidFill>
                  <a:latin typeface="Segoe UI"/>
                  <a:cs typeface="Segoe UI Semilight" panose="020B0402040204020203" pitchFamily="34" charset="0"/>
                </a:rPr>
                <a:t>Device IDs</a:t>
              </a:r>
            </a:p>
          </p:txBody>
        </p:sp>
        <p:cxnSp>
          <p:nvCxnSpPr>
            <p:cNvPr id="439" name="Straight Arrow Connector 438">
              <a:extLst>
                <a:ext uri="{FF2B5EF4-FFF2-40B4-BE49-F238E27FC236}">
                  <a16:creationId xmlns:a16="http://schemas.microsoft.com/office/drawing/2014/main" id="{7959BAAA-1970-4F0F-A3F6-C78E0243A298}"/>
                </a:ext>
              </a:extLst>
            </p:cNvPr>
            <p:cNvCxnSpPr>
              <a:cxnSpLocks/>
            </p:cNvCxnSpPr>
            <p:nvPr/>
          </p:nvCxnSpPr>
          <p:spPr>
            <a:xfrm>
              <a:off x="2795504" y="4259950"/>
              <a:ext cx="2812103" cy="0"/>
            </a:xfrm>
            <a:prstGeom prst="straightConnector1">
              <a:avLst/>
            </a:prstGeom>
            <a:ln w="19050">
              <a:solidFill>
                <a:schemeClr val="accent1"/>
              </a:solidFill>
              <a:headEnd type="none"/>
              <a:tailEnd type="arrow"/>
            </a:ln>
            <a:effectLst/>
          </p:spPr>
          <p:style>
            <a:lnRef idx="1">
              <a:schemeClr val="accent1"/>
            </a:lnRef>
            <a:fillRef idx="0">
              <a:schemeClr val="accent1"/>
            </a:fillRef>
            <a:effectRef idx="0">
              <a:schemeClr val="accent1"/>
            </a:effectRef>
            <a:fontRef idx="minor">
              <a:schemeClr val="tx1"/>
            </a:fontRef>
          </p:style>
        </p:cxnSp>
      </p:grpSp>
      <p:pic>
        <p:nvPicPr>
          <p:cNvPr id="412" name="Picture 411">
            <a:extLst>
              <a:ext uri="{FF2B5EF4-FFF2-40B4-BE49-F238E27FC236}">
                <a16:creationId xmlns:a16="http://schemas.microsoft.com/office/drawing/2014/main" id="{0DF307B5-8F45-441E-9F1F-6E472207F7EB}"/>
              </a:ext>
            </a:extLst>
          </p:cNvPr>
          <p:cNvPicPr>
            <a:picLocks noChangeAspect="1"/>
          </p:cNvPicPr>
          <p:nvPr/>
        </p:nvPicPr>
        <p:blipFill>
          <a:blip r:embed="rId3"/>
          <a:stretch>
            <a:fillRect/>
          </a:stretch>
        </p:blipFill>
        <p:spPr>
          <a:xfrm>
            <a:off x="709828" y="3239667"/>
            <a:ext cx="1422438" cy="1422438"/>
          </a:xfrm>
          <a:prstGeom prst="rect">
            <a:avLst/>
          </a:prstGeom>
        </p:spPr>
      </p:pic>
      <p:grpSp>
        <p:nvGrpSpPr>
          <p:cNvPr id="7" name="Group 4">
            <a:extLst>
              <a:ext uri="{FF2B5EF4-FFF2-40B4-BE49-F238E27FC236}">
                <a16:creationId xmlns:a16="http://schemas.microsoft.com/office/drawing/2014/main" id="{E5A54106-9BEA-4570-8FE5-0904CBA215C7}"/>
              </a:ext>
            </a:extLst>
          </p:cNvPr>
          <p:cNvGrpSpPr>
            <a:grpSpLocks noChangeAspect="1"/>
          </p:cNvGrpSpPr>
          <p:nvPr/>
        </p:nvGrpSpPr>
        <p:grpSpPr bwMode="auto">
          <a:xfrm>
            <a:off x="2221398" y="3878770"/>
            <a:ext cx="449769" cy="561822"/>
            <a:chOff x="1664" y="2492"/>
            <a:chExt cx="289" cy="361"/>
          </a:xfrm>
          <a:solidFill>
            <a:schemeClr val="accent1"/>
          </a:solidFill>
        </p:grpSpPr>
        <p:sp>
          <p:nvSpPr>
            <p:cNvPr id="39" name="Freeform 5">
              <a:extLst>
                <a:ext uri="{FF2B5EF4-FFF2-40B4-BE49-F238E27FC236}">
                  <a16:creationId xmlns:a16="http://schemas.microsoft.com/office/drawing/2014/main" id="{0624F44C-F9F9-4D56-A778-77EEBA750E12}"/>
                </a:ext>
              </a:extLst>
            </p:cNvPr>
            <p:cNvSpPr>
              <a:spLocks/>
            </p:cNvSpPr>
            <p:nvPr/>
          </p:nvSpPr>
          <p:spPr bwMode="auto">
            <a:xfrm>
              <a:off x="1713" y="2492"/>
              <a:ext cx="192" cy="192"/>
            </a:xfrm>
            <a:custGeom>
              <a:avLst/>
              <a:gdLst>
                <a:gd name="T0" fmla="*/ 85 w 170"/>
                <a:gd name="T1" fmla="*/ 170 h 170"/>
                <a:gd name="T2" fmla="*/ 85 w 170"/>
                <a:gd name="T3" fmla="*/ 170 h 170"/>
                <a:gd name="T4" fmla="*/ 170 w 170"/>
                <a:gd name="T5" fmla="*/ 85 h 170"/>
                <a:gd name="T6" fmla="*/ 120 w 170"/>
                <a:gd name="T7" fmla="*/ 7 h 170"/>
                <a:gd name="T8" fmla="*/ 85 w 170"/>
                <a:gd name="T9" fmla="*/ 0 h 170"/>
                <a:gd name="T10" fmla="*/ 50 w 170"/>
                <a:gd name="T11" fmla="*/ 7 h 170"/>
                <a:gd name="T12" fmla="*/ 0 w 170"/>
                <a:gd name="T13" fmla="*/ 85 h 170"/>
                <a:gd name="T14" fmla="*/ 85 w 170"/>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2" name="Freeform 6">
              <a:extLst>
                <a:ext uri="{FF2B5EF4-FFF2-40B4-BE49-F238E27FC236}">
                  <a16:creationId xmlns:a16="http://schemas.microsoft.com/office/drawing/2014/main" id="{F6587E38-6950-4B77-8913-61A5F56C421E}"/>
                </a:ext>
              </a:extLst>
            </p:cNvPr>
            <p:cNvSpPr>
              <a:spLocks/>
            </p:cNvSpPr>
            <p:nvPr/>
          </p:nvSpPr>
          <p:spPr bwMode="auto">
            <a:xfrm>
              <a:off x="1664" y="2708"/>
              <a:ext cx="289" cy="145"/>
            </a:xfrm>
            <a:custGeom>
              <a:avLst/>
              <a:gdLst>
                <a:gd name="T0" fmla="*/ 128 w 256"/>
                <a:gd name="T1" fmla="*/ 0 h 128"/>
                <a:gd name="T2" fmla="*/ 128 w 256"/>
                <a:gd name="T3" fmla="*/ 0 h 128"/>
                <a:gd name="T4" fmla="*/ 0 w 256"/>
                <a:gd name="T5" fmla="*/ 128 h 128"/>
                <a:gd name="T6" fmla="*/ 256 w 256"/>
                <a:gd name="T7" fmla="*/ 128 h 128"/>
                <a:gd name="T8" fmla="*/ 128 w 256"/>
                <a:gd name="T9" fmla="*/ 0 h 128"/>
              </a:gdLst>
              <a:ahLst/>
              <a:cxnLst>
                <a:cxn ang="0">
                  <a:pos x="T0" y="T1"/>
                </a:cxn>
                <a:cxn ang="0">
                  <a:pos x="T2" y="T3"/>
                </a:cxn>
                <a:cxn ang="0">
                  <a:pos x="T4" y="T5"/>
                </a:cxn>
                <a:cxn ang="0">
                  <a:pos x="T6" y="T7"/>
                </a:cxn>
                <a:cxn ang="0">
                  <a:pos x="T8" y="T9"/>
                </a:cxn>
              </a:cxnLst>
              <a:rect l="0" t="0" r="r" b="b"/>
              <a:pathLst>
                <a:path w="256" h="128">
                  <a:moveTo>
                    <a:pt x="128" y="0"/>
                  </a:moveTo>
                  <a:lnTo>
                    <a:pt x="128" y="0"/>
                  </a:lnTo>
                  <a:cubicBezTo>
                    <a:pt x="57" y="0"/>
                    <a:pt x="0" y="57"/>
                    <a:pt x="0" y="128"/>
                  </a:cubicBezTo>
                  <a:lnTo>
                    <a:pt x="256" y="128"/>
                  </a:lnTo>
                  <a:cubicBezTo>
                    <a:pt x="256" y="57"/>
                    <a:pt x="199" y="0"/>
                    <a:pt x="128" y="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nvGrpSpPr>
          <p:cNvPr id="2" name="Group 1">
            <a:extLst>
              <a:ext uri="{FF2B5EF4-FFF2-40B4-BE49-F238E27FC236}">
                <a16:creationId xmlns:a16="http://schemas.microsoft.com/office/drawing/2014/main" id="{F46ABDF3-E913-4E33-8932-41A1CC205D58}"/>
              </a:ext>
            </a:extLst>
          </p:cNvPr>
          <p:cNvGrpSpPr/>
          <p:nvPr/>
        </p:nvGrpSpPr>
        <p:grpSpPr>
          <a:xfrm>
            <a:off x="5401473" y="3833639"/>
            <a:ext cx="1130377" cy="1308678"/>
            <a:chOff x="5509783" y="3910015"/>
            <a:chExt cx="1153043" cy="1334920"/>
          </a:xfrm>
        </p:grpSpPr>
        <p:sp>
          <p:nvSpPr>
            <p:cNvPr id="385" name="TextBox 384"/>
            <p:cNvSpPr txBox="1"/>
            <p:nvPr/>
          </p:nvSpPr>
          <p:spPr>
            <a:xfrm>
              <a:off x="5509783" y="4728254"/>
              <a:ext cx="1153043" cy="516681"/>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IT admin</a:t>
              </a:r>
            </a:p>
          </p:txBody>
        </p:sp>
        <p:grpSp>
          <p:nvGrpSpPr>
            <p:cNvPr id="78" name="Group 9">
              <a:extLst>
                <a:ext uri="{FF2B5EF4-FFF2-40B4-BE49-F238E27FC236}">
                  <a16:creationId xmlns:a16="http://schemas.microsoft.com/office/drawing/2014/main" id="{C3E20831-757C-44A4-BAC3-9B8769F0C7FE}"/>
                </a:ext>
              </a:extLst>
            </p:cNvPr>
            <p:cNvGrpSpPr>
              <a:grpSpLocks noChangeAspect="1"/>
            </p:cNvGrpSpPr>
            <p:nvPr/>
          </p:nvGrpSpPr>
          <p:grpSpPr bwMode="auto">
            <a:xfrm>
              <a:off x="5743769" y="3910015"/>
              <a:ext cx="676275" cy="785813"/>
              <a:chOff x="3677" y="2463"/>
              <a:chExt cx="426" cy="495"/>
            </a:xfrm>
          </p:grpSpPr>
          <p:sp>
            <p:nvSpPr>
              <p:cNvPr id="80" name="Freeform 10">
                <a:extLst>
                  <a:ext uri="{FF2B5EF4-FFF2-40B4-BE49-F238E27FC236}">
                    <a16:creationId xmlns:a16="http://schemas.microsoft.com/office/drawing/2014/main" id="{121768DC-FE2A-4D4E-8397-3DEDF2108C65}"/>
                  </a:ext>
                </a:extLst>
              </p:cNvPr>
              <p:cNvSpPr>
                <a:spLocks/>
              </p:cNvSpPr>
              <p:nvPr/>
            </p:nvSpPr>
            <p:spPr bwMode="auto">
              <a:xfrm>
                <a:off x="3859" y="2617"/>
                <a:ext cx="140" cy="93"/>
              </a:xfrm>
              <a:custGeom>
                <a:avLst/>
                <a:gdLst>
                  <a:gd name="T0" fmla="*/ 20 w 120"/>
                  <a:gd name="T1" fmla="*/ 80 h 80"/>
                  <a:gd name="T2" fmla="*/ 20 w 120"/>
                  <a:gd name="T3" fmla="*/ 80 h 80"/>
                  <a:gd name="T4" fmla="*/ 47 w 120"/>
                  <a:gd name="T5" fmla="*/ 80 h 80"/>
                  <a:gd name="T6" fmla="*/ 54 w 120"/>
                  <a:gd name="T7" fmla="*/ 79 h 80"/>
                  <a:gd name="T8" fmla="*/ 61 w 120"/>
                  <a:gd name="T9" fmla="*/ 74 h 80"/>
                  <a:gd name="T10" fmla="*/ 65 w 120"/>
                  <a:gd name="T11" fmla="*/ 68 h 80"/>
                  <a:gd name="T12" fmla="*/ 67 w 120"/>
                  <a:gd name="T13" fmla="*/ 60 h 80"/>
                  <a:gd name="T14" fmla="*/ 70 w 120"/>
                  <a:gd name="T15" fmla="*/ 59 h 80"/>
                  <a:gd name="T16" fmla="*/ 100 w 120"/>
                  <a:gd name="T17" fmla="*/ 39 h 80"/>
                  <a:gd name="T18" fmla="*/ 120 w 120"/>
                  <a:gd name="T19" fmla="*/ 9 h 80"/>
                  <a:gd name="T20" fmla="*/ 120 w 120"/>
                  <a:gd name="T21" fmla="*/ 7 h 80"/>
                  <a:gd name="T22" fmla="*/ 118 w 120"/>
                  <a:gd name="T23" fmla="*/ 2 h 80"/>
                  <a:gd name="T24" fmla="*/ 113 w 120"/>
                  <a:gd name="T25" fmla="*/ 0 h 80"/>
                  <a:gd name="T26" fmla="*/ 107 w 120"/>
                  <a:gd name="T27" fmla="*/ 4 h 80"/>
                  <a:gd name="T28" fmla="*/ 90 w 120"/>
                  <a:gd name="T29" fmla="*/ 30 h 80"/>
                  <a:gd name="T30" fmla="*/ 64 w 120"/>
                  <a:gd name="T31" fmla="*/ 47 h 80"/>
                  <a:gd name="T32" fmla="*/ 62 w 120"/>
                  <a:gd name="T33" fmla="*/ 48 h 80"/>
                  <a:gd name="T34" fmla="*/ 55 w 120"/>
                  <a:gd name="T35" fmla="*/ 42 h 80"/>
                  <a:gd name="T36" fmla="*/ 47 w 120"/>
                  <a:gd name="T37" fmla="*/ 40 h 80"/>
                  <a:gd name="T38" fmla="*/ 20 w 120"/>
                  <a:gd name="T39" fmla="*/ 40 h 80"/>
                  <a:gd name="T40" fmla="*/ 6 w 120"/>
                  <a:gd name="T41" fmla="*/ 46 h 80"/>
                  <a:gd name="T42" fmla="*/ 0 w 120"/>
                  <a:gd name="T43" fmla="*/ 60 h 80"/>
                  <a:gd name="T44" fmla="*/ 6 w 120"/>
                  <a:gd name="T45" fmla="*/ 74 h 80"/>
                  <a:gd name="T46" fmla="*/ 20 w 120"/>
                  <a:gd name="T4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20" y="80"/>
                    </a:moveTo>
                    <a:lnTo>
                      <a:pt x="20" y="80"/>
                    </a:lnTo>
                    <a:lnTo>
                      <a:pt x="47" y="80"/>
                    </a:lnTo>
                    <a:cubicBezTo>
                      <a:pt x="49" y="80"/>
                      <a:pt x="52" y="80"/>
                      <a:pt x="54" y="79"/>
                    </a:cubicBezTo>
                    <a:cubicBezTo>
                      <a:pt x="57" y="78"/>
                      <a:pt x="59" y="76"/>
                      <a:pt x="61" y="74"/>
                    </a:cubicBezTo>
                    <a:cubicBezTo>
                      <a:pt x="63" y="73"/>
                      <a:pt x="64" y="70"/>
                      <a:pt x="65" y="68"/>
                    </a:cubicBezTo>
                    <a:cubicBezTo>
                      <a:pt x="66" y="66"/>
                      <a:pt x="67" y="63"/>
                      <a:pt x="67" y="60"/>
                    </a:cubicBezTo>
                    <a:cubicBezTo>
                      <a:pt x="68" y="60"/>
                      <a:pt x="68" y="60"/>
                      <a:pt x="70" y="59"/>
                    </a:cubicBezTo>
                    <a:cubicBezTo>
                      <a:pt x="81" y="54"/>
                      <a:pt x="91" y="48"/>
                      <a:pt x="100" y="39"/>
                    </a:cubicBezTo>
                    <a:cubicBezTo>
                      <a:pt x="108" y="31"/>
                      <a:pt x="115" y="21"/>
                      <a:pt x="120" y="9"/>
                    </a:cubicBezTo>
                    <a:cubicBezTo>
                      <a:pt x="120" y="9"/>
                      <a:pt x="120" y="8"/>
                      <a:pt x="120" y="7"/>
                    </a:cubicBezTo>
                    <a:cubicBezTo>
                      <a:pt x="120" y="5"/>
                      <a:pt x="120" y="3"/>
                      <a:pt x="118" y="2"/>
                    </a:cubicBezTo>
                    <a:cubicBezTo>
                      <a:pt x="117" y="1"/>
                      <a:pt x="115" y="0"/>
                      <a:pt x="113" y="0"/>
                    </a:cubicBezTo>
                    <a:cubicBezTo>
                      <a:pt x="111" y="0"/>
                      <a:pt x="109" y="2"/>
                      <a:pt x="107" y="4"/>
                    </a:cubicBezTo>
                    <a:cubicBezTo>
                      <a:pt x="103" y="14"/>
                      <a:pt x="97" y="22"/>
                      <a:pt x="90" y="30"/>
                    </a:cubicBezTo>
                    <a:cubicBezTo>
                      <a:pt x="83" y="38"/>
                      <a:pt x="74" y="44"/>
                      <a:pt x="64" y="47"/>
                    </a:cubicBezTo>
                    <a:lnTo>
                      <a:pt x="62" y="48"/>
                    </a:lnTo>
                    <a:cubicBezTo>
                      <a:pt x="61" y="46"/>
                      <a:pt x="58" y="44"/>
                      <a:pt x="55" y="42"/>
                    </a:cubicBezTo>
                    <a:cubicBezTo>
                      <a:pt x="53" y="41"/>
                      <a:pt x="50" y="40"/>
                      <a:pt x="47" y="40"/>
                    </a:cubicBezTo>
                    <a:lnTo>
                      <a:pt x="20" y="40"/>
                    </a:lnTo>
                    <a:cubicBezTo>
                      <a:pt x="15" y="40"/>
                      <a:pt x="10" y="42"/>
                      <a:pt x="6" y="46"/>
                    </a:cubicBezTo>
                    <a:cubicBezTo>
                      <a:pt x="2" y="50"/>
                      <a:pt x="0" y="55"/>
                      <a:pt x="0" y="60"/>
                    </a:cubicBezTo>
                    <a:cubicBezTo>
                      <a:pt x="0" y="66"/>
                      <a:pt x="2" y="70"/>
                      <a:pt x="6" y="74"/>
                    </a:cubicBezTo>
                    <a:cubicBezTo>
                      <a:pt x="10" y="78"/>
                      <a:pt x="15" y="80"/>
                      <a:pt x="20" y="80"/>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81" name="Freeform 11">
                <a:extLst>
                  <a:ext uri="{FF2B5EF4-FFF2-40B4-BE49-F238E27FC236}">
                    <a16:creationId xmlns:a16="http://schemas.microsoft.com/office/drawing/2014/main" id="{9BDC7992-8BCC-4959-9E5D-BA4B16F6348B}"/>
                  </a:ext>
                </a:extLst>
              </p:cNvPr>
              <p:cNvSpPr>
                <a:spLocks/>
              </p:cNvSpPr>
              <p:nvPr/>
            </p:nvSpPr>
            <p:spPr bwMode="auto">
              <a:xfrm>
                <a:off x="3752" y="2463"/>
                <a:ext cx="309" cy="294"/>
              </a:xfrm>
              <a:custGeom>
                <a:avLst/>
                <a:gdLst>
                  <a:gd name="T0" fmla="*/ 33 w 265"/>
                  <a:gd name="T1" fmla="*/ 214 h 252"/>
                  <a:gd name="T2" fmla="*/ 33 w 265"/>
                  <a:gd name="T3" fmla="*/ 214 h 252"/>
                  <a:gd name="T4" fmla="*/ 71 w 265"/>
                  <a:gd name="T5" fmla="*/ 242 h 252"/>
                  <a:gd name="T6" fmla="*/ 119 w 265"/>
                  <a:gd name="T7" fmla="*/ 252 h 252"/>
                  <a:gd name="T8" fmla="*/ 156 w 265"/>
                  <a:gd name="T9" fmla="*/ 246 h 252"/>
                  <a:gd name="T10" fmla="*/ 187 w 265"/>
                  <a:gd name="T11" fmla="*/ 230 h 252"/>
                  <a:gd name="T12" fmla="*/ 212 w 265"/>
                  <a:gd name="T13" fmla="*/ 205 h 252"/>
                  <a:gd name="T14" fmla="*/ 230 w 265"/>
                  <a:gd name="T15" fmla="*/ 172 h 252"/>
                  <a:gd name="T16" fmla="*/ 252 w 265"/>
                  <a:gd name="T17" fmla="*/ 172 h 252"/>
                  <a:gd name="T18" fmla="*/ 262 w 265"/>
                  <a:gd name="T19" fmla="*/ 168 h 252"/>
                  <a:gd name="T20" fmla="*/ 265 w 265"/>
                  <a:gd name="T21" fmla="*/ 159 h 252"/>
                  <a:gd name="T22" fmla="*/ 265 w 265"/>
                  <a:gd name="T23" fmla="*/ 92 h 252"/>
                  <a:gd name="T24" fmla="*/ 262 w 265"/>
                  <a:gd name="T25" fmla="*/ 83 h 252"/>
                  <a:gd name="T26" fmla="*/ 252 w 265"/>
                  <a:gd name="T27" fmla="*/ 79 h 252"/>
                  <a:gd name="T28" fmla="*/ 230 w 265"/>
                  <a:gd name="T29" fmla="*/ 79 h 252"/>
                  <a:gd name="T30" fmla="*/ 212 w 265"/>
                  <a:gd name="T31" fmla="*/ 46 h 252"/>
                  <a:gd name="T32" fmla="*/ 187 w 265"/>
                  <a:gd name="T33" fmla="*/ 21 h 252"/>
                  <a:gd name="T34" fmla="*/ 156 w 265"/>
                  <a:gd name="T35" fmla="*/ 5 h 252"/>
                  <a:gd name="T36" fmla="*/ 119 w 265"/>
                  <a:gd name="T37" fmla="*/ 0 h 252"/>
                  <a:gd name="T38" fmla="*/ 71 w 265"/>
                  <a:gd name="T39" fmla="*/ 9 h 252"/>
                  <a:gd name="T40" fmla="*/ 33 w 265"/>
                  <a:gd name="T41" fmla="*/ 37 h 252"/>
                  <a:gd name="T42" fmla="*/ 9 w 265"/>
                  <a:gd name="T43" fmla="*/ 77 h 252"/>
                  <a:gd name="T44" fmla="*/ 0 w 265"/>
                  <a:gd name="T45" fmla="*/ 126 h 252"/>
                  <a:gd name="T46" fmla="*/ 9 w 265"/>
                  <a:gd name="T47" fmla="*/ 174 h 252"/>
                  <a:gd name="T48" fmla="*/ 33 w 265"/>
                  <a:gd name="T49" fmla="*/ 21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252">
                    <a:moveTo>
                      <a:pt x="33" y="214"/>
                    </a:moveTo>
                    <a:lnTo>
                      <a:pt x="33" y="214"/>
                    </a:lnTo>
                    <a:cubicBezTo>
                      <a:pt x="43" y="226"/>
                      <a:pt x="56" y="235"/>
                      <a:pt x="71" y="242"/>
                    </a:cubicBezTo>
                    <a:cubicBezTo>
                      <a:pt x="85" y="249"/>
                      <a:pt x="101" y="252"/>
                      <a:pt x="119" y="252"/>
                    </a:cubicBezTo>
                    <a:cubicBezTo>
                      <a:pt x="132" y="252"/>
                      <a:pt x="144" y="250"/>
                      <a:pt x="156" y="246"/>
                    </a:cubicBezTo>
                    <a:cubicBezTo>
                      <a:pt x="167" y="243"/>
                      <a:pt x="178" y="237"/>
                      <a:pt x="187" y="230"/>
                    </a:cubicBezTo>
                    <a:cubicBezTo>
                      <a:pt x="197" y="223"/>
                      <a:pt x="205" y="215"/>
                      <a:pt x="212" y="205"/>
                    </a:cubicBezTo>
                    <a:cubicBezTo>
                      <a:pt x="220" y="195"/>
                      <a:pt x="225" y="184"/>
                      <a:pt x="230" y="172"/>
                    </a:cubicBezTo>
                    <a:lnTo>
                      <a:pt x="252" y="172"/>
                    </a:lnTo>
                    <a:cubicBezTo>
                      <a:pt x="256" y="172"/>
                      <a:pt x="259" y="171"/>
                      <a:pt x="262" y="168"/>
                    </a:cubicBezTo>
                    <a:cubicBezTo>
                      <a:pt x="264" y="166"/>
                      <a:pt x="265" y="162"/>
                      <a:pt x="265" y="159"/>
                    </a:cubicBezTo>
                    <a:lnTo>
                      <a:pt x="265" y="92"/>
                    </a:lnTo>
                    <a:cubicBezTo>
                      <a:pt x="265" y="89"/>
                      <a:pt x="264" y="85"/>
                      <a:pt x="262" y="83"/>
                    </a:cubicBezTo>
                    <a:cubicBezTo>
                      <a:pt x="259" y="80"/>
                      <a:pt x="256" y="79"/>
                      <a:pt x="252" y="79"/>
                    </a:cubicBezTo>
                    <a:lnTo>
                      <a:pt x="230" y="79"/>
                    </a:lnTo>
                    <a:cubicBezTo>
                      <a:pt x="225" y="67"/>
                      <a:pt x="220" y="56"/>
                      <a:pt x="212" y="46"/>
                    </a:cubicBezTo>
                    <a:cubicBezTo>
                      <a:pt x="205" y="36"/>
                      <a:pt x="197" y="28"/>
                      <a:pt x="187" y="21"/>
                    </a:cubicBezTo>
                    <a:cubicBezTo>
                      <a:pt x="178" y="14"/>
                      <a:pt x="167" y="8"/>
                      <a:pt x="156" y="5"/>
                    </a:cubicBezTo>
                    <a:cubicBezTo>
                      <a:pt x="144" y="2"/>
                      <a:pt x="132" y="0"/>
                      <a:pt x="119" y="0"/>
                    </a:cubicBezTo>
                    <a:cubicBezTo>
                      <a:pt x="101" y="0"/>
                      <a:pt x="85" y="3"/>
                      <a:pt x="71" y="9"/>
                    </a:cubicBezTo>
                    <a:cubicBezTo>
                      <a:pt x="56" y="16"/>
                      <a:pt x="43" y="25"/>
                      <a:pt x="33" y="37"/>
                    </a:cubicBezTo>
                    <a:cubicBezTo>
                      <a:pt x="23" y="48"/>
                      <a:pt x="14" y="62"/>
                      <a:pt x="9" y="77"/>
                    </a:cubicBezTo>
                    <a:cubicBezTo>
                      <a:pt x="3" y="92"/>
                      <a:pt x="0" y="108"/>
                      <a:pt x="0" y="126"/>
                    </a:cubicBezTo>
                    <a:cubicBezTo>
                      <a:pt x="0" y="143"/>
                      <a:pt x="3" y="159"/>
                      <a:pt x="9" y="174"/>
                    </a:cubicBezTo>
                    <a:cubicBezTo>
                      <a:pt x="14" y="189"/>
                      <a:pt x="23" y="203"/>
                      <a:pt x="33" y="214"/>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82" name="Freeform 12">
                <a:extLst>
                  <a:ext uri="{FF2B5EF4-FFF2-40B4-BE49-F238E27FC236}">
                    <a16:creationId xmlns:a16="http://schemas.microsoft.com/office/drawing/2014/main" id="{961BEC5F-97AD-4FD7-88AB-5C90CBAD6AE9}"/>
                  </a:ext>
                </a:extLst>
              </p:cNvPr>
              <p:cNvSpPr>
                <a:spLocks/>
              </p:cNvSpPr>
              <p:nvPr/>
            </p:nvSpPr>
            <p:spPr bwMode="auto">
              <a:xfrm>
                <a:off x="3677" y="2788"/>
                <a:ext cx="426" cy="170"/>
              </a:xfrm>
              <a:custGeom>
                <a:avLst/>
                <a:gdLst>
                  <a:gd name="T0" fmla="*/ 343 w 365"/>
                  <a:gd name="T1" fmla="*/ 82 h 146"/>
                  <a:gd name="T2" fmla="*/ 343 w 365"/>
                  <a:gd name="T3" fmla="*/ 82 h 146"/>
                  <a:gd name="T4" fmla="*/ 304 w 365"/>
                  <a:gd name="T5" fmla="*/ 36 h 146"/>
                  <a:gd name="T6" fmla="*/ 250 w 365"/>
                  <a:gd name="T7" fmla="*/ 9 h 146"/>
                  <a:gd name="T8" fmla="*/ 183 w 365"/>
                  <a:gd name="T9" fmla="*/ 0 h 146"/>
                  <a:gd name="T10" fmla="*/ 116 w 365"/>
                  <a:gd name="T11" fmla="*/ 9 h 146"/>
                  <a:gd name="T12" fmla="*/ 62 w 365"/>
                  <a:gd name="T13" fmla="*/ 36 h 146"/>
                  <a:gd name="T14" fmla="*/ 22 w 365"/>
                  <a:gd name="T15" fmla="*/ 82 h 146"/>
                  <a:gd name="T16" fmla="*/ 0 w 365"/>
                  <a:gd name="T17" fmla="*/ 146 h 146"/>
                  <a:gd name="T18" fmla="*/ 365 w 365"/>
                  <a:gd name="T19" fmla="*/ 146 h 146"/>
                  <a:gd name="T20" fmla="*/ 343 w 365"/>
                  <a:gd name="T21"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146">
                    <a:moveTo>
                      <a:pt x="343" y="82"/>
                    </a:moveTo>
                    <a:lnTo>
                      <a:pt x="343" y="82"/>
                    </a:lnTo>
                    <a:cubicBezTo>
                      <a:pt x="333" y="64"/>
                      <a:pt x="320" y="49"/>
                      <a:pt x="304" y="36"/>
                    </a:cubicBezTo>
                    <a:cubicBezTo>
                      <a:pt x="288" y="24"/>
                      <a:pt x="270" y="15"/>
                      <a:pt x="250" y="9"/>
                    </a:cubicBezTo>
                    <a:cubicBezTo>
                      <a:pt x="229" y="3"/>
                      <a:pt x="207" y="0"/>
                      <a:pt x="183" y="0"/>
                    </a:cubicBezTo>
                    <a:cubicBezTo>
                      <a:pt x="159" y="0"/>
                      <a:pt x="136" y="3"/>
                      <a:pt x="116" y="9"/>
                    </a:cubicBezTo>
                    <a:cubicBezTo>
                      <a:pt x="96" y="15"/>
                      <a:pt x="77" y="24"/>
                      <a:pt x="62" y="36"/>
                    </a:cubicBezTo>
                    <a:cubicBezTo>
                      <a:pt x="46" y="49"/>
                      <a:pt x="33" y="64"/>
                      <a:pt x="22" y="82"/>
                    </a:cubicBezTo>
                    <a:cubicBezTo>
                      <a:pt x="12" y="101"/>
                      <a:pt x="5" y="122"/>
                      <a:pt x="0" y="146"/>
                    </a:cubicBezTo>
                    <a:lnTo>
                      <a:pt x="365" y="146"/>
                    </a:lnTo>
                    <a:cubicBezTo>
                      <a:pt x="361" y="122"/>
                      <a:pt x="354" y="101"/>
                      <a:pt x="343" y="82"/>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83" name="Freeform 13">
                <a:extLst>
                  <a:ext uri="{FF2B5EF4-FFF2-40B4-BE49-F238E27FC236}">
                    <a16:creationId xmlns:a16="http://schemas.microsoft.com/office/drawing/2014/main" id="{98FA565F-03E7-452A-887D-11680AC53E67}"/>
                  </a:ext>
                </a:extLst>
              </p:cNvPr>
              <p:cNvSpPr>
                <a:spLocks/>
              </p:cNvSpPr>
              <p:nvPr/>
            </p:nvSpPr>
            <p:spPr bwMode="auto">
              <a:xfrm>
                <a:off x="3859" y="2617"/>
                <a:ext cx="140" cy="93"/>
              </a:xfrm>
              <a:custGeom>
                <a:avLst/>
                <a:gdLst>
                  <a:gd name="T0" fmla="*/ 6 w 120"/>
                  <a:gd name="T1" fmla="*/ 46 h 80"/>
                  <a:gd name="T2" fmla="*/ 6 w 120"/>
                  <a:gd name="T3" fmla="*/ 46 h 80"/>
                  <a:gd name="T4" fmla="*/ 20 w 120"/>
                  <a:gd name="T5" fmla="*/ 40 h 80"/>
                  <a:gd name="T6" fmla="*/ 47 w 120"/>
                  <a:gd name="T7" fmla="*/ 40 h 80"/>
                  <a:gd name="T8" fmla="*/ 55 w 120"/>
                  <a:gd name="T9" fmla="*/ 42 h 80"/>
                  <a:gd name="T10" fmla="*/ 62 w 120"/>
                  <a:gd name="T11" fmla="*/ 48 h 80"/>
                  <a:gd name="T12" fmla="*/ 64 w 120"/>
                  <a:gd name="T13" fmla="*/ 47 h 80"/>
                  <a:gd name="T14" fmla="*/ 90 w 120"/>
                  <a:gd name="T15" fmla="*/ 30 h 80"/>
                  <a:gd name="T16" fmla="*/ 107 w 120"/>
                  <a:gd name="T17" fmla="*/ 4 h 80"/>
                  <a:gd name="T18" fmla="*/ 114 w 120"/>
                  <a:gd name="T19" fmla="*/ 0 h 80"/>
                  <a:gd name="T20" fmla="*/ 118 w 120"/>
                  <a:gd name="T21" fmla="*/ 2 h 80"/>
                  <a:gd name="T22" fmla="*/ 120 w 120"/>
                  <a:gd name="T23" fmla="*/ 7 h 80"/>
                  <a:gd name="T24" fmla="*/ 120 w 120"/>
                  <a:gd name="T25" fmla="*/ 9 h 80"/>
                  <a:gd name="T26" fmla="*/ 100 w 120"/>
                  <a:gd name="T27" fmla="*/ 39 h 80"/>
                  <a:gd name="T28" fmla="*/ 70 w 120"/>
                  <a:gd name="T29" fmla="*/ 59 h 80"/>
                  <a:gd name="T30" fmla="*/ 67 w 120"/>
                  <a:gd name="T31" fmla="*/ 60 h 80"/>
                  <a:gd name="T32" fmla="*/ 65 w 120"/>
                  <a:gd name="T33" fmla="*/ 68 h 80"/>
                  <a:gd name="T34" fmla="*/ 61 w 120"/>
                  <a:gd name="T35" fmla="*/ 74 h 80"/>
                  <a:gd name="T36" fmla="*/ 54 w 120"/>
                  <a:gd name="T37" fmla="*/ 79 h 80"/>
                  <a:gd name="T38" fmla="*/ 47 w 120"/>
                  <a:gd name="T39" fmla="*/ 80 h 80"/>
                  <a:gd name="T40" fmla="*/ 20 w 120"/>
                  <a:gd name="T41" fmla="*/ 80 h 80"/>
                  <a:gd name="T42" fmla="*/ 6 w 120"/>
                  <a:gd name="T43" fmla="*/ 74 h 80"/>
                  <a:gd name="T44" fmla="*/ 0 w 120"/>
                  <a:gd name="T45" fmla="*/ 60 h 80"/>
                  <a:gd name="T46" fmla="*/ 6 w 120"/>
                  <a:gd name="T47"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6" y="46"/>
                    </a:moveTo>
                    <a:lnTo>
                      <a:pt x="6" y="46"/>
                    </a:lnTo>
                    <a:cubicBezTo>
                      <a:pt x="10" y="42"/>
                      <a:pt x="15" y="40"/>
                      <a:pt x="20" y="40"/>
                    </a:cubicBezTo>
                    <a:lnTo>
                      <a:pt x="47" y="40"/>
                    </a:lnTo>
                    <a:cubicBezTo>
                      <a:pt x="50" y="40"/>
                      <a:pt x="53" y="41"/>
                      <a:pt x="55" y="42"/>
                    </a:cubicBezTo>
                    <a:cubicBezTo>
                      <a:pt x="58" y="44"/>
                      <a:pt x="61" y="46"/>
                      <a:pt x="62" y="48"/>
                    </a:cubicBezTo>
                    <a:lnTo>
                      <a:pt x="64" y="47"/>
                    </a:lnTo>
                    <a:cubicBezTo>
                      <a:pt x="74" y="44"/>
                      <a:pt x="83" y="38"/>
                      <a:pt x="90" y="30"/>
                    </a:cubicBezTo>
                    <a:cubicBezTo>
                      <a:pt x="97" y="22"/>
                      <a:pt x="103" y="14"/>
                      <a:pt x="107" y="4"/>
                    </a:cubicBezTo>
                    <a:cubicBezTo>
                      <a:pt x="109" y="2"/>
                      <a:pt x="111" y="0"/>
                      <a:pt x="114" y="0"/>
                    </a:cubicBezTo>
                    <a:cubicBezTo>
                      <a:pt x="115" y="0"/>
                      <a:pt x="117" y="1"/>
                      <a:pt x="118" y="2"/>
                    </a:cubicBezTo>
                    <a:cubicBezTo>
                      <a:pt x="120" y="3"/>
                      <a:pt x="120" y="5"/>
                      <a:pt x="120" y="7"/>
                    </a:cubicBezTo>
                    <a:cubicBezTo>
                      <a:pt x="120" y="8"/>
                      <a:pt x="120" y="8"/>
                      <a:pt x="120" y="9"/>
                    </a:cubicBezTo>
                    <a:cubicBezTo>
                      <a:pt x="115" y="21"/>
                      <a:pt x="108" y="31"/>
                      <a:pt x="100" y="39"/>
                    </a:cubicBezTo>
                    <a:cubicBezTo>
                      <a:pt x="91" y="48"/>
                      <a:pt x="81" y="54"/>
                      <a:pt x="70" y="59"/>
                    </a:cubicBezTo>
                    <a:cubicBezTo>
                      <a:pt x="68" y="60"/>
                      <a:pt x="68" y="60"/>
                      <a:pt x="67" y="60"/>
                    </a:cubicBezTo>
                    <a:cubicBezTo>
                      <a:pt x="67" y="63"/>
                      <a:pt x="66" y="66"/>
                      <a:pt x="65" y="68"/>
                    </a:cubicBezTo>
                    <a:cubicBezTo>
                      <a:pt x="64" y="70"/>
                      <a:pt x="63" y="73"/>
                      <a:pt x="61" y="74"/>
                    </a:cubicBezTo>
                    <a:cubicBezTo>
                      <a:pt x="59" y="76"/>
                      <a:pt x="57" y="78"/>
                      <a:pt x="54" y="79"/>
                    </a:cubicBezTo>
                    <a:cubicBezTo>
                      <a:pt x="52" y="80"/>
                      <a:pt x="49" y="80"/>
                      <a:pt x="47" y="80"/>
                    </a:cubicBezTo>
                    <a:lnTo>
                      <a:pt x="20" y="80"/>
                    </a:lnTo>
                    <a:cubicBezTo>
                      <a:pt x="15" y="80"/>
                      <a:pt x="10" y="78"/>
                      <a:pt x="6" y="74"/>
                    </a:cubicBezTo>
                    <a:cubicBezTo>
                      <a:pt x="2" y="70"/>
                      <a:pt x="0" y="66"/>
                      <a:pt x="0" y="60"/>
                    </a:cubicBezTo>
                    <a:cubicBezTo>
                      <a:pt x="0" y="55"/>
                      <a:pt x="2" y="50"/>
                      <a:pt x="6" y="46"/>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grpSp>
        <p:nvGrpSpPr>
          <p:cNvPr id="93" name="Group 92">
            <a:extLst>
              <a:ext uri="{FF2B5EF4-FFF2-40B4-BE49-F238E27FC236}">
                <a16:creationId xmlns:a16="http://schemas.microsoft.com/office/drawing/2014/main" id="{8619B73D-7A48-415A-A1F7-3E5EF7646C8A}"/>
              </a:ext>
            </a:extLst>
          </p:cNvPr>
          <p:cNvGrpSpPr/>
          <p:nvPr/>
        </p:nvGrpSpPr>
        <p:grpSpPr>
          <a:xfrm>
            <a:off x="6453305" y="3218805"/>
            <a:ext cx="4092825" cy="1048796"/>
            <a:chOff x="6582706" y="3282851"/>
            <a:chExt cx="4174895" cy="1069827"/>
          </a:xfrm>
        </p:grpSpPr>
        <p:cxnSp>
          <p:nvCxnSpPr>
            <p:cNvPr id="370" name="Straight Arrow Connector 369"/>
            <p:cNvCxnSpPr>
              <a:cxnSpLocks/>
            </p:cNvCxnSpPr>
            <p:nvPr/>
          </p:nvCxnSpPr>
          <p:spPr>
            <a:xfrm flipH="1">
              <a:off x="6582706" y="4303061"/>
              <a:ext cx="2102226" cy="0"/>
            </a:xfrm>
            <a:prstGeom prst="straightConnector1">
              <a:avLst/>
            </a:prstGeom>
            <a:ln w="19050">
              <a:solidFill>
                <a:schemeClr val="accent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373" name="TextBox 372"/>
            <p:cNvSpPr txBox="1"/>
            <p:nvPr/>
          </p:nvSpPr>
          <p:spPr>
            <a:xfrm>
              <a:off x="6689418" y="3835997"/>
              <a:ext cx="2025077" cy="516681"/>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Harvest device IDs</a:t>
              </a:r>
            </a:p>
          </p:txBody>
        </p:sp>
        <p:sp>
          <p:nvSpPr>
            <p:cNvPr id="390" name="TextBox 389"/>
            <p:cNvSpPr txBox="1"/>
            <p:nvPr/>
          </p:nvSpPr>
          <p:spPr>
            <a:xfrm>
              <a:off x="8731188" y="3379528"/>
              <a:ext cx="1778214" cy="516681"/>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Existing devices</a:t>
              </a:r>
            </a:p>
          </p:txBody>
        </p:sp>
        <p:grpSp>
          <p:nvGrpSpPr>
            <p:cNvPr id="87" name="Group 86">
              <a:extLst>
                <a:ext uri="{FF2B5EF4-FFF2-40B4-BE49-F238E27FC236}">
                  <a16:creationId xmlns:a16="http://schemas.microsoft.com/office/drawing/2014/main" id="{BCC57CAF-7428-4FCC-B823-D66F9DE57405}"/>
                </a:ext>
              </a:extLst>
            </p:cNvPr>
            <p:cNvGrpSpPr/>
            <p:nvPr/>
          </p:nvGrpSpPr>
          <p:grpSpPr>
            <a:xfrm>
              <a:off x="8926792" y="3882146"/>
              <a:ext cx="1830809" cy="433388"/>
              <a:chOff x="8926792" y="3882146"/>
              <a:chExt cx="1830809" cy="433388"/>
            </a:xfrm>
          </p:grpSpPr>
          <p:sp>
            <p:nvSpPr>
              <p:cNvPr id="86" name="Freeform 17">
                <a:extLst>
                  <a:ext uri="{FF2B5EF4-FFF2-40B4-BE49-F238E27FC236}">
                    <a16:creationId xmlns:a16="http://schemas.microsoft.com/office/drawing/2014/main" id="{2A3C10EE-6025-4802-AF77-6546F3698259}"/>
                  </a:ext>
                </a:extLst>
              </p:cNvPr>
              <p:cNvSpPr>
                <a:spLocks/>
              </p:cNvSpPr>
              <p:nvPr/>
            </p:nvSpPr>
            <p:spPr bwMode="auto">
              <a:xfrm>
                <a:off x="8926792" y="3882146"/>
                <a:ext cx="554038" cy="433388"/>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19" name="Freeform 17">
                <a:extLst>
                  <a:ext uri="{FF2B5EF4-FFF2-40B4-BE49-F238E27FC236}">
                    <a16:creationId xmlns:a16="http://schemas.microsoft.com/office/drawing/2014/main" id="{5D8FE4DB-F596-4EEA-8624-CB303360C46E}"/>
                  </a:ext>
                </a:extLst>
              </p:cNvPr>
              <p:cNvSpPr>
                <a:spLocks/>
              </p:cNvSpPr>
              <p:nvPr/>
            </p:nvSpPr>
            <p:spPr bwMode="auto">
              <a:xfrm>
                <a:off x="9565177" y="3882146"/>
                <a:ext cx="554038" cy="433388"/>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20" name="Freeform 17">
                <a:extLst>
                  <a:ext uri="{FF2B5EF4-FFF2-40B4-BE49-F238E27FC236}">
                    <a16:creationId xmlns:a16="http://schemas.microsoft.com/office/drawing/2014/main" id="{B9F0206D-CF11-4484-877A-776462AF4BEF}"/>
                  </a:ext>
                </a:extLst>
              </p:cNvPr>
              <p:cNvSpPr>
                <a:spLocks/>
              </p:cNvSpPr>
              <p:nvPr/>
            </p:nvSpPr>
            <p:spPr bwMode="auto">
              <a:xfrm>
                <a:off x="10203563" y="3882146"/>
                <a:ext cx="554038" cy="433388"/>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pic>
          <p:nvPicPr>
            <p:cNvPr id="422" name="Picture 421">
              <a:extLst>
                <a:ext uri="{FF2B5EF4-FFF2-40B4-BE49-F238E27FC236}">
                  <a16:creationId xmlns:a16="http://schemas.microsoft.com/office/drawing/2014/main" id="{7E262E69-1115-498F-9936-116E21451721}"/>
                </a:ext>
              </a:extLst>
            </p:cNvPr>
            <p:cNvPicPr>
              <a:picLocks noChangeAspect="1"/>
            </p:cNvPicPr>
            <p:nvPr/>
          </p:nvPicPr>
          <p:blipFill>
            <a:blip r:embed="rId4"/>
            <a:stretch>
              <a:fillRect/>
            </a:stretch>
          </p:blipFill>
          <p:spPr>
            <a:xfrm>
              <a:off x="7779572" y="3282851"/>
              <a:ext cx="656316" cy="656316"/>
            </a:xfrm>
            <a:prstGeom prst="rect">
              <a:avLst/>
            </a:prstGeom>
          </p:spPr>
        </p:pic>
      </p:grpSp>
      <p:grpSp>
        <p:nvGrpSpPr>
          <p:cNvPr id="89" name="Group 88">
            <a:extLst>
              <a:ext uri="{FF2B5EF4-FFF2-40B4-BE49-F238E27FC236}">
                <a16:creationId xmlns:a16="http://schemas.microsoft.com/office/drawing/2014/main" id="{B3A6C67F-A160-427E-9057-9C6549FF03C2}"/>
              </a:ext>
            </a:extLst>
          </p:cNvPr>
          <p:cNvGrpSpPr/>
          <p:nvPr/>
        </p:nvGrpSpPr>
        <p:grpSpPr>
          <a:xfrm>
            <a:off x="4121426" y="2787203"/>
            <a:ext cx="1972868" cy="798947"/>
            <a:chOff x="4204069" y="2842595"/>
            <a:chExt cx="2012428" cy="814968"/>
          </a:xfrm>
        </p:grpSpPr>
        <p:cxnSp>
          <p:nvCxnSpPr>
            <p:cNvPr id="380" name="Straight Arrow Connector 379"/>
            <p:cNvCxnSpPr>
              <a:cxnSpLocks/>
            </p:cNvCxnSpPr>
            <p:nvPr/>
          </p:nvCxnSpPr>
          <p:spPr>
            <a:xfrm flipV="1">
              <a:off x="5446600" y="2859018"/>
              <a:ext cx="0" cy="639808"/>
            </a:xfrm>
            <a:prstGeom prst="straightConnector1">
              <a:avLst/>
            </a:prstGeom>
            <a:ln w="19050">
              <a:solidFill>
                <a:schemeClr val="accent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382" name="TextBox 381"/>
            <p:cNvSpPr txBox="1"/>
            <p:nvPr/>
          </p:nvSpPr>
          <p:spPr>
            <a:xfrm>
              <a:off x="4204069" y="2842595"/>
              <a:ext cx="1287696" cy="814968"/>
            </a:xfrm>
            <a:prstGeom prst="rect">
              <a:avLst/>
            </a:prstGeom>
            <a:noFill/>
          </p:spPr>
          <p:txBody>
            <a:bodyPr wrap="none" lIns="179208" tIns="143366" rIns="179208" bIns="143366" rtlCol="0">
              <a:spAutoFit/>
            </a:bodyPr>
            <a:lstStyle/>
            <a:p>
              <a:pPr algn="ct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Upload</a:t>
              </a:r>
            </a:p>
            <a:p>
              <a:pPr algn="ct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device IDs</a:t>
              </a:r>
            </a:p>
          </p:txBody>
        </p:sp>
        <p:pic>
          <p:nvPicPr>
            <p:cNvPr id="423" name="Picture 422">
              <a:extLst>
                <a:ext uri="{FF2B5EF4-FFF2-40B4-BE49-F238E27FC236}">
                  <a16:creationId xmlns:a16="http://schemas.microsoft.com/office/drawing/2014/main" id="{7C59C824-2789-41B5-9101-D900759F2367}"/>
                </a:ext>
              </a:extLst>
            </p:cNvPr>
            <p:cNvPicPr>
              <a:picLocks noChangeAspect="1"/>
            </p:cNvPicPr>
            <p:nvPr/>
          </p:nvPicPr>
          <p:blipFill>
            <a:blip r:embed="rId4"/>
            <a:stretch>
              <a:fillRect/>
            </a:stretch>
          </p:blipFill>
          <p:spPr>
            <a:xfrm>
              <a:off x="5560181" y="2871796"/>
              <a:ext cx="656316" cy="656316"/>
            </a:xfrm>
            <a:prstGeom prst="rect">
              <a:avLst/>
            </a:prstGeom>
          </p:spPr>
        </p:pic>
      </p:grpSp>
      <p:pic>
        <p:nvPicPr>
          <p:cNvPr id="424" name="Picture 423">
            <a:extLst>
              <a:ext uri="{FF2B5EF4-FFF2-40B4-BE49-F238E27FC236}">
                <a16:creationId xmlns:a16="http://schemas.microsoft.com/office/drawing/2014/main" id="{0DF18B69-AA05-4324-A69E-A7C4AF735B78}"/>
              </a:ext>
            </a:extLst>
          </p:cNvPr>
          <p:cNvPicPr>
            <a:picLocks noChangeAspect="1"/>
          </p:cNvPicPr>
          <p:nvPr/>
        </p:nvPicPr>
        <p:blipFill>
          <a:blip r:embed="rId4"/>
          <a:stretch>
            <a:fillRect/>
          </a:stretch>
        </p:blipFill>
        <p:spPr>
          <a:xfrm>
            <a:off x="3148123" y="3601008"/>
            <a:ext cx="643414" cy="643414"/>
          </a:xfrm>
          <a:prstGeom prst="rect">
            <a:avLst/>
          </a:prstGeom>
        </p:spPr>
      </p:pic>
      <p:grpSp>
        <p:nvGrpSpPr>
          <p:cNvPr id="91" name="Group 90">
            <a:extLst>
              <a:ext uri="{FF2B5EF4-FFF2-40B4-BE49-F238E27FC236}">
                <a16:creationId xmlns:a16="http://schemas.microsoft.com/office/drawing/2014/main" id="{3FB9A708-2A4D-4D24-8E59-D99975FCF314}"/>
              </a:ext>
            </a:extLst>
          </p:cNvPr>
          <p:cNvGrpSpPr/>
          <p:nvPr/>
        </p:nvGrpSpPr>
        <p:grpSpPr>
          <a:xfrm>
            <a:off x="1480266" y="4649494"/>
            <a:ext cx="8616414" cy="1294649"/>
            <a:chOff x="1509947" y="4742229"/>
            <a:chExt cx="8789191" cy="1320609"/>
          </a:xfrm>
        </p:grpSpPr>
        <p:sp>
          <p:nvSpPr>
            <p:cNvPr id="388" name="TextBox 387"/>
            <p:cNvSpPr txBox="1"/>
            <p:nvPr/>
          </p:nvSpPr>
          <p:spPr>
            <a:xfrm>
              <a:off x="7546298" y="5319539"/>
              <a:ext cx="2752840" cy="516681"/>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Deliver direct to employee</a:t>
              </a:r>
            </a:p>
          </p:txBody>
        </p:sp>
        <p:cxnSp>
          <p:nvCxnSpPr>
            <p:cNvPr id="375" name="Straight Arrow Connector 374"/>
            <p:cNvCxnSpPr>
              <a:cxnSpLocks/>
            </p:cNvCxnSpPr>
            <p:nvPr/>
          </p:nvCxnSpPr>
          <p:spPr>
            <a:xfrm>
              <a:off x="7481486" y="5776511"/>
              <a:ext cx="2742032" cy="0"/>
            </a:xfrm>
            <a:prstGeom prst="straightConnector1">
              <a:avLst/>
            </a:prstGeom>
            <a:ln w="19050">
              <a:solidFill>
                <a:schemeClr val="accent1"/>
              </a:solidFill>
              <a:headEnd type="none"/>
              <a:tailEnd type="arrow"/>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DE65F83B-3912-4097-8338-3711C85CEFEB}"/>
                </a:ext>
              </a:extLst>
            </p:cNvPr>
            <p:cNvGrpSpPr/>
            <p:nvPr/>
          </p:nvGrpSpPr>
          <p:grpSpPr>
            <a:xfrm>
              <a:off x="1509947" y="4742229"/>
              <a:ext cx="4844259" cy="1053843"/>
              <a:chOff x="1509947" y="4742229"/>
              <a:chExt cx="4844259" cy="1053843"/>
            </a:xfrm>
          </p:grpSpPr>
          <p:cxnSp>
            <p:nvCxnSpPr>
              <p:cNvPr id="374" name="Straight Arrow Connector 373"/>
              <p:cNvCxnSpPr>
                <a:cxnSpLocks/>
              </p:cNvCxnSpPr>
              <p:nvPr/>
            </p:nvCxnSpPr>
            <p:spPr>
              <a:xfrm>
                <a:off x="1509947" y="5776511"/>
                <a:ext cx="4844259" cy="0"/>
              </a:xfrm>
              <a:prstGeom prst="straightConnector1">
                <a:avLst/>
              </a:prstGeom>
              <a:ln w="19050">
                <a:solidFill>
                  <a:schemeClr val="accent1"/>
                </a:solidFill>
                <a:headEnd type="none"/>
                <a:tailEnd type="arrow"/>
              </a:ln>
              <a:effectLst/>
            </p:spPr>
            <p:style>
              <a:lnRef idx="1">
                <a:schemeClr val="accent1"/>
              </a:lnRef>
              <a:fillRef idx="0">
                <a:schemeClr val="accent1"/>
              </a:fillRef>
              <a:effectRef idx="0">
                <a:schemeClr val="accent1"/>
              </a:effectRef>
              <a:fontRef idx="minor">
                <a:schemeClr val="tx1"/>
              </a:fontRef>
            </p:style>
          </p:cxnSp>
          <p:cxnSp>
            <p:nvCxnSpPr>
              <p:cNvPr id="378" name="Straight Arrow Connector 377"/>
              <p:cNvCxnSpPr>
                <a:cxnSpLocks/>
              </p:cNvCxnSpPr>
              <p:nvPr/>
            </p:nvCxnSpPr>
            <p:spPr>
              <a:xfrm flipV="1">
                <a:off x="1519759" y="4742229"/>
                <a:ext cx="0" cy="1005411"/>
              </a:xfrm>
              <a:prstGeom prst="straightConnector1">
                <a:avLst/>
              </a:prstGeom>
              <a:ln w="28575">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384" name="TextBox 383"/>
              <p:cNvSpPr txBox="1"/>
              <p:nvPr/>
            </p:nvSpPr>
            <p:spPr>
              <a:xfrm>
                <a:off x="3420455" y="5279391"/>
                <a:ext cx="763513" cy="516681"/>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1567" kern="0" dirty="0">
                    <a:solidFill>
                      <a:srgbClr val="282828"/>
                    </a:solidFill>
                    <a:latin typeface="Segoe UI"/>
                    <a:cs typeface="Segoe UI Semilight" panose="020B0402040204020203" pitchFamily="34" charset="0"/>
                  </a:rPr>
                  <a:t>Ship</a:t>
                </a:r>
              </a:p>
            </p:txBody>
          </p:sp>
        </p:grpSp>
        <p:pic>
          <p:nvPicPr>
            <p:cNvPr id="425" name="Picture 424">
              <a:extLst>
                <a:ext uri="{FF2B5EF4-FFF2-40B4-BE49-F238E27FC236}">
                  <a16:creationId xmlns:a16="http://schemas.microsoft.com/office/drawing/2014/main" id="{6A17B58F-CD14-4D69-921A-EC55D50B88E1}"/>
                </a:ext>
              </a:extLst>
            </p:cNvPr>
            <p:cNvPicPr>
              <a:picLocks noChangeAspect="1"/>
            </p:cNvPicPr>
            <p:nvPr/>
          </p:nvPicPr>
          <p:blipFill>
            <a:blip r:embed="rId5"/>
            <a:stretch>
              <a:fillRect/>
            </a:stretch>
          </p:blipFill>
          <p:spPr>
            <a:xfrm>
              <a:off x="6562578" y="5357192"/>
              <a:ext cx="705646" cy="705646"/>
            </a:xfrm>
            <a:prstGeom prst="rect">
              <a:avLst/>
            </a:prstGeom>
          </p:spPr>
        </p:pic>
      </p:grpSp>
      <p:grpSp>
        <p:nvGrpSpPr>
          <p:cNvPr id="88" name="Group 87">
            <a:extLst>
              <a:ext uri="{FF2B5EF4-FFF2-40B4-BE49-F238E27FC236}">
                <a16:creationId xmlns:a16="http://schemas.microsoft.com/office/drawing/2014/main" id="{702EAB3A-8174-4559-BE5C-7DB9B0E53A48}"/>
              </a:ext>
            </a:extLst>
          </p:cNvPr>
          <p:cNvGrpSpPr/>
          <p:nvPr/>
        </p:nvGrpSpPr>
        <p:grpSpPr>
          <a:xfrm>
            <a:off x="10378663" y="5178545"/>
            <a:ext cx="975315" cy="653981"/>
            <a:chOff x="10586776" y="5281888"/>
            <a:chExt cx="994872" cy="667095"/>
          </a:xfrm>
        </p:grpSpPr>
        <p:sp>
          <p:nvSpPr>
            <p:cNvPr id="429" name="Freeform 17">
              <a:extLst>
                <a:ext uri="{FF2B5EF4-FFF2-40B4-BE49-F238E27FC236}">
                  <a16:creationId xmlns:a16="http://schemas.microsoft.com/office/drawing/2014/main" id="{E69CDF8C-905F-4E76-98BA-6A9BCD8E8F32}"/>
                </a:ext>
              </a:extLst>
            </p:cNvPr>
            <p:cNvSpPr>
              <a:spLocks/>
            </p:cNvSpPr>
            <p:nvPr/>
          </p:nvSpPr>
          <p:spPr bwMode="auto">
            <a:xfrm>
              <a:off x="10586776" y="5281888"/>
              <a:ext cx="763511" cy="597245"/>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nvGrpSpPr>
            <p:cNvPr id="426" name="Group 4">
              <a:extLst>
                <a:ext uri="{FF2B5EF4-FFF2-40B4-BE49-F238E27FC236}">
                  <a16:creationId xmlns:a16="http://schemas.microsoft.com/office/drawing/2014/main" id="{5362D5DA-D608-44E1-897C-803F44832EEF}"/>
                </a:ext>
              </a:extLst>
            </p:cNvPr>
            <p:cNvGrpSpPr>
              <a:grpSpLocks noChangeAspect="1"/>
            </p:cNvGrpSpPr>
            <p:nvPr/>
          </p:nvGrpSpPr>
          <p:grpSpPr bwMode="auto">
            <a:xfrm>
              <a:off x="11122860" y="5375895"/>
              <a:ext cx="458788" cy="573088"/>
              <a:chOff x="1664" y="2492"/>
              <a:chExt cx="289" cy="361"/>
            </a:xfrm>
            <a:solidFill>
              <a:schemeClr val="accent1"/>
            </a:solidFill>
          </p:grpSpPr>
          <p:sp>
            <p:nvSpPr>
              <p:cNvPr id="427" name="Freeform 5">
                <a:extLst>
                  <a:ext uri="{FF2B5EF4-FFF2-40B4-BE49-F238E27FC236}">
                    <a16:creationId xmlns:a16="http://schemas.microsoft.com/office/drawing/2014/main" id="{323121BB-0524-429B-B2A4-F4151E0AD934}"/>
                  </a:ext>
                </a:extLst>
              </p:cNvPr>
              <p:cNvSpPr>
                <a:spLocks/>
              </p:cNvSpPr>
              <p:nvPr/>
            </p:nvSpPr>
            <p:spPr bwMode="auto">
              <a:xfrm>
                <a:off x="1713" y="2492"/>
                <a:ext cx="192" cy="192"/>
              </a:xfrm>
              <a:custGeom>
                <a:avLst/>
                <a:gdLst>
                  <a:gd name="T0" fmla="*/ 85 w 170"/>
                  <a:gd name="T1" fmla="*/ 170 h 170"/>
                  <a:gd name="T2" fmla="*/ 85 w 170"/>
                  <a:gd name="T3" fmla="*/ 170 h 170"/>
                  <a:gd name="T4" fmla="*/ 170 w 170"/>
                  <a:gd name="T5" fmla="*/ 85 h 170"/>
                  <a:gd name="T6" fmla="*/ 120 w 170"/>
                  <a:gd name="T7" fmla="*/ 7 h 170"/>
                  <a:gd name="T8" fmla="*/ 85 w 170"/>
                  <a:gd name="T9" fmla="*/ 0 h 170"/>
                  <a:gd name="T10" fmla="*/ 50 w 170"/>
                  <a:gd name="T11" fmla="*/ 7 h 170"/>
                  <a:gd name="T12" fmla="*/ 0 w 170"/>
                  <a:gd name="T13" fmla="*/ 85 h 170"/>
                  <a:gd name="T14" fmla="*/ 85 w 170"/>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28" name="Freeform 6">
                <a:extLst>
                  <a:ext uri="{FF2B5EF4-FFF2-40B4-BE49-F238E27FC236}">
                    <a16:creationId xmlns:a16="http://schemas.microsoft.com/office/drawing/2014/main" id="{62E68CC8-A882-4C5B-AA40-F4D9DF54BF94}"/>
                  </a:ext>
                </a:extLst>
              </p:cNvPr>
              <p:cNvSpPr>
                <a:spLocks/>
              </p:cNvSpPr>
              <p:nvPr/>
            </p:nvSpPr>
            <p:spPr bwMode="auto">
              <a:xfrm>
                <a:off x="1664" y="2708"/>
                <a:ext cx="289" cy="145"/>
              </a:xfrm>
              <a:custGeom>
                <a:avLst/>
                <a:gdLst>
                  <a:gd name="T0" fmla="*/ 128 w 256"/>
                  <a:gd name="T1" fmla="*/ 0 h 128"/>
                  <a:gd name="T2" fmla="*/ 128 w 256"/>
                  <a:gd name="T3" fmla="*/ 0 h 128"/>
                  <a:gd name="T4" fmla="*/ 0 w 256"/>
                  <a:gd name="T5" fmla="*/ 128 h 128"/>
                  <a:gd name="T6" fmla="*/ 256 w 256"/>
                  <a:gd name="T7" fmla="*/ 128 h 128"/>
                  <a:gd name="T8" fmla="*/ 128 w 256"/>
                  <a:gd name="T9" fmla="*/ 0 h 128"/>
                </a:gdLst>
                <a:ahLst/>
                <a:cxnLst>
                  <a:cxn ang="0">
                    <a:pos x="T0" y="T1"/>
                  </a:cxn>
                  <a:cxn ang="0">
                    <a:pos x="T2" y="T3"/>
                  </a:cxn>
                  <a:cxn ang="0">
                    <a:pos x="T4" y="T5"/>
                  </a:cxn>
                  <a:cxn ang="0">
                    <a:pos x="T6" y="T7"/>
                  </a:cxn>
                  <a:cxn ang="0">
                    <a:pos x="T8" y="T9"/>
                  </a:cxn>
                </a:cxnLst>
                <a:rect l="0" t="0" r="r" b="b"/>
                <a:pathLst>
                  <a:path w="256" h="128">
                    <a:moveTo>
                      <a:pt x="128" y="0"/>
                    </a:moveTo>
                    <a:lnTo>
                      <a:pt x="128" y="0"/>
                    </a:lnTo>
                    <a:cubicBezTo>
                      <a:pt x="57" y="0"/>
                      <a:pt x="0" y="57"/>
                      <a:pt x="0" y="128"/>
                    </a:cubicBezTo>
                    <a:lnTo>
                      <a:pt x="256" y="128"/>
                    </a:lnTo>
                    <a:cubicBezTo>
                      <a:pt x="256" y="57"/>
                      <a:pt x="199" y="0"/>
                      <a:pt x="128" y="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spTree>
    <p:extLst>
      <p:ext uri="{BB962C8B-B14F-4D97-AF65-F5344CB8AC3E}">
        <p14:creationId xmlns:p14="http://schemas.microsoft.com/office/powerpoint/2010/main" val="336555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wipe(left)">
                                      <p:cBhvr>
                                        <p:cTn id="7" dur="500"/>
                                        <p:tgtEl>
                                          <p:spTgt spid="43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750"/>
                                        <p:tgtEl>
                                          <p:spTgt spid="91"/>
                                        </p:tgtEl>
                                      </p:cBhvr>
                                    </p:animEffect>
                                  </p:childTnLst>
                                </p:cTn>
                              </p:par>
                              <p:par>
                                <p:cTn id="26" presetID="10" presetClass="entr" presetSubtype="0" fill="hold" nodeType="withEffect">
                                  <p:stCondLst>
                                    <p:cond delay="25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down)">
                                      <p:cBhvr>
                                        <p:cTn id="33" dur="750"/>
                                        <p:tgtEl>
                                          <p:spTgt spid="94"/>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3.06868E-6 -3.73581E-6 L -0.17232 -3.73581E-6 " pathEditMode="relative" rAng="0" ptsTypes="AA">
                                      <p:cBhvr>
                                        <p:cTn id="37" dur="1500" fill="hold"/>
                                        <p:tgtEl>
                                          <p:spTgt spid="89"/>
                                        </p:tgtEl>
                                        <p:attrNameLst>
                                          <p:attrName>ppt_x</p:attrName>
                                          <p:attrName>ppt_y</p:attrName>
                                        </p:attrNameLst>
                                      </p:cBhvr>
                                      <p:rCtr x="-8616" y="0"/>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wipe(right)">
                                      <p:cBhvr>
                                        <p:cTn id="42" dur="75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Autopilot prerequisites</a:t>
            </a:r>
          </a:p>
        </p:txBody>
      </p:sp>
      <p:sp>
        <p:nvSpPr>
          <p:cNvPr id="2" name="Rectangle 1">
            <a:extLst>
              <a:ext uri="{FF2B5EF4-FFF2-40B4-BE49-F238E27FC236}">
                <a16:creationId xmlns:a16="http://schemas.microsoft.com/office/drawing/2014/main" id="{AFCF3376-769D-4246-BAE7-7FCC3BECCB5F}"/>
              </a:ext>
            </a:extLst>
          </p:cNvPr>
          <p:cNvSpPr/>
          <p:nvPr/>
        </p:nvSpPr>
        <p:spPr>
          <a:xfrm>
            <a:off x="4995205" y="5239027"/>
            <a:ext cx="2456087" cy="343443"/>
          </a:xfrm>
          <a:prstGeom prst="rect">
            <a:avLst/>
          </a:prstGeom>
        </p:spPr>
        <p:txBody>
          <a:bodyPr wrap="square">
            <a:spAutoFit/>
          </a:bodyPr>
          <a:lstStyle/>
          <a:p>
            <a:pPr algn="ctr" defTabSz="914225">
              <a:defRPr/>
            </a:pPr>
            <a:r>
              <a:rPr lang="en-US" sz="1600" dirty="0">
                <a:solidFill>
                  <a:srgbClr val="2D78D7"/>
                </a:solidFill>
                <a:latin typeface="Segoe UI Semibold"/>
              </a:rPr>
              <a:t>Windows 10 Pro  </a:t>
            </a:r>
            <a:r>
              <a:rPr lang="en-US" sz="1200" dirty="0">
                <a:solidFill>
                  <a:srgbClr val="2D78D7"/>
                </a:solidFill>
                <a:latin typeface="Segoe UI Semibold"/>
              </a:rPr>
              <a:t>v1703 +</a:t>
            </a:r>
            <a:endParaRPr lang="en-US" sz="1600" dirty="0">
              <a:solidFill>
                <a:srgbClr val="2D78D7"/>
              </a:solidFill>
              <a:latin typeface="Segoe UI Semibold"/>
            </a:endParaRPr>
          </a:p>
        </p:txBody>
      </p:sp>
      <p:sp>
        <p:nvSpPr>
          <p:cNvPr id="39" name="Right Bracket 38">
            <a:extLst>
              <a:ext uri="{FF2B5EF4-FFF2-40B4-BE49-F238E27FC236}">
                <a16:creationId xmlns:a16="http://schemas.microsoft.com/office/drawing/2014/main" id="{41845175-746C-4541-96B7-AF7C498E93C4}"/>
              </a:ext>
            </a:extLst>
          </p:cNvPr>
          <p:cNvSpPr/>
          <p:nvPr/>
        </p:nvSpPr>
        <p:spPr>
          <a:xfrm rot="5400000">
            <a:off x="5968908" y="2018918"/>
            <a:ext cx="358783" cy="6929497"/>
          </a:xfrm>
          <a:prstGeom prst="rightBracket">
            <a:avLst>
              <a:gd name="adj" fmla="val 0"/>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5">
              <a:defRPr/>
            </a:pPr>
            <a:endParaRPr lang="en-US" dirty="0">
              <a:solidFill>
                <a:srgbClr val="2F2F2F"/>
              </a:solidFill>
              <a:latin typeface="Segoe UI"/>
            </a:endParaRPr>
          </a:p>
        </p:txBody>
      </p:sp>
      <p:sp>
        <p:nvSpPr>
          <p:cNvPr id="40" name="Right Bracket 39">
            <a:extLst>
              <a:ext uri="{FF2B5EF4-FFF2-40B4-BE49-F238E27FC236}">
                <a16:creationId xmlns:a16="http://schemas.microsoft.com/office/drawing/2014/main" id="{2CED8B7E-7BC6-4FA8-9A38-5CB20A0D29FC}"/>
              </a:ext>
            </a:extLst>
          </p:cNvPr>
          <p:cNvSpPr/>
          <p:nvPr/>
        </p:nvSpPr>
        <p:spPr>
          <a:xfrm rot="16200000" flipV="1">
            <a:off x="5968908" y="76352"/>
            <a:ext cx="358783" cy="6929497"/>
          </a:xfrm>
          <a:prstGeom prst="rightBracket">
            <a:avLst>
              <a:gd name="adj" fmla="val 0"/>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dirty="0">
              <a:solidFill>
                <a:srgbClr val="2F2F2F"/>
              </a:solidFill>
              <a:latin typeface="Segoe UI"/>
            </a:endParaRPr>
          </a:p>
        </p:txBody>
      </p:sp>
      <p:sp>
        <p:nvSpPr>
          <p:cNvPr id="63" name="Freeform 5">
            <a:extLst>
              <a:ext uri="{FF2B5EF4-FFF2-40B4-BE49-F238E27FC236}">
                <a16:creationId xmlns:a16="http://schemas.microsoft.com/office/drawing/2014/main" id="{CE39DF48-2528-4AC2-A4C3-642E5DA64907}"/>
              </a:ext>
            </a:extLst>
          </p:cNvPr>
          <p:cNvSpPr>
            <a:spLocks noChangeAspect="1"/>
          </p:cNvSpPr>
          <p:nvPr/>
        </p:nvSpPr>
        <p:spPr bwMode="black">
          <a:xfrm>
            <a:off x="4616680" y="1718441"/>
            <a:ext cx="1204269" cy="712204"/>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solidFill>
            <a:schemeClr val="bg2">
              <a:lumMod val="85000"/>
            </a:schemeClr>
          </a:solidFill>
          <a:ln w="28575">
            <a:noFill/>
          </a:ln>
        </p:spPr>
        <p:txBody>
          <a:bodyPr vert="horz" wrap="square" lIns="89630" tIns="44814" rIns="89630" bIns="44814" numCol="1" anchor="t" anchorCtr="0" compatLnSpc="1">
            <a:prstTxWarp prst="textNoShape">
              <a:avLst/>
            </a:prstTxWarp>
          </a:bodyPr>
          <a:lstStyle/>
          <a:p>
            <a:pPr defTabSz="914192">
              <a:defRPr/>
            </a:pPr>
            <a:endParaRPr lang="en-US" sz="1765" dirty="0">
              <a:solidFill>
                <a:srgbClr val="505050"/>
              </a:solidFill>
              <a:latin typeface="Segoe UI"/>
            </a:endParaRPr>
          </a:p>
        </p:txBody>
      </p:sp>
      <p:pic>
        <p:nvPicPr>
          <p:cNvPr id="64" name="Picture 63">
            <a:extLst>
              <a:ext uri="{FF2B5EF4-FFF2-40B4-BE49-F238E27FC236}">
                <a16:creationId xmlns:a16="http://schemas.microsoft.com/office/drawing/2014/main" id="{9489A60D-7842-4877-B4AD-F87C733A8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298" y="1675075"/>
            <a:ext cx="811264" cy="811264"/>
          </a:xfrm>
          <a:prstGeom prst="rect">
            <a:avLst/>
          </a:prstGeom>
          <a:ln w="28575">
            <a:noFill/>
          </a:ln>
        </p:spPr>
      </p:pic>
      <p:sp>
        <p:nvSpPr>
          <p:cNvPr id="65" name="TextBox 64">
            <a:extLst>
              <a:ext uri="{FF2B5EF4-FFF2-40B4-BE49-F238E27FC236}">
                <a16:creationId xmlns:a16="http://schemas.microsoft.com/office/drawing/2014/main" id="{09F7BC58-5A27-4593-A9C2-F6706F69C385}"/>
              </a:ext>
            </a:extLst>
          </p:cNvPr>
          <p:cNvSpPr txBox="1"/>
          <p:nvPr/>
        </p:nvSpPr>
        <p:spPr>
          <a:xfrm>
            <a:off x="8014232" y="1704050"/>
            <a:ext cx="1691192" cy="973398"/>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600" dirty="0">
                <a:solidFill>
                  <a:srgbClr val="2D78D7"/>
                </a:solidFill>
                <a:latin typeface="Segoe UI Semibold"/>
              </a:rPr>
              <a:t>Microsoft   MDM</a:t>
            </a:r>
            <a:br>
              <a:rPr lang="en-US" sz="1600" dirty="0">
                <a:solidFill>
                  <a:srgbClr val="2D78D7"/>
                </a:solidFill>
                <a:latin typeface="Segoe UI Semibold"/>
              </a:rPr>
            </a:br>
            <a:r>
              <a:rPr lang="en-US" sz="1600" dirty="0">
                <a:solidFill>
                  <a:srgbClr val="2D78D7"/>
                </a:solidFill>
                <a:latin typeface="Segoe UI Semibold"/>
              </a:rPr>
              <a:t>solution</a:t>
            </a:r>
            <a:r>
              <a:rPr lang="en-US" sz="1600" dirty="0">
                <a:gradFill>
                  <a:gsLst>
                    <a:gs pos="2917">
                      <a:srgbClr val="2F2F2F"/>
                    </a:gs>
                    <a:gs pos="30000">
                      <a:srgbClr val="2F2F2F"/>
                    </a:gs>
                  </a:gsLst>
                  <a:lin ang="5400000" scaled="0"/>
                </a:gradFill>
                <a:latin typeface="Segoe UI"/>
              </a:rPr>
              <a:t> </a:t>
            </a:r>
          </a:p>
        </p:txBody>
      </p:sp>
      <p:grpSp>
        <p:nvGrpSpPr>
          <p:cNvPr id="74" name="Group 73">
            <a:extLst>
              <a:ext uri="{FF2B5EF4-FFF2-40B4-BE49-F238E27FC236}">
                <a16:creationId xmlns:a16="http://schemas.microsoft.com/office/drawing/2014/main" id="{628CE299-7B83-4AA4-8CCC-32353C6BCCE9}"/>
              </a:ext>
            </a:extLst>
          </p:cNvPr>
          <p:cNvGrpSpPr/>
          <p:nvPr/>
        </p:nvGrpSpPr>
        <p:grpSpPr>
          <a:xfrm rot="16200000">
            <a:off x="3010508" y="2844622"/>
            <a:ext cx="773201" cy="230511"/>
            <a:chOff x="3953534" y="2863636"/>
            <a:chExt cx="773310" cy="230543"/>
          </a:xfrm>
        </p:grpSpPr>
        <p:cxnSp>
          <p:nvCxnSpPr>
            <p:cNvPr id="75" name="Straight Arrow Connector 74">
              <a:extLst>
                <a:ext uri="{FF2B5EF4-FFF2-40B4-BE49-F238E27FC236}">
                  <a16:creationId xmlns:a16="http://schemas.microsoft.com/office/drawing/2014/main" id="{2FA30499-FB1B-4C49-9DAB-9D96757D710C}"/>
                </a:ext>
              </a:extLst>
            </p:cNvPr>
            <p:cNvCxnSpPr>
              <a:cxnSpLocks/>
            </p:cNvCxnSpPr>
            <p:nvPr/>
          </p:nvCxnSpPr>
          <p:spPr>
            <a:xfrm rot="5400000" flipV="1">
              <a:off x="4302000" y="2630441"/>
              <a:ext cx="0" cy="696934"/>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Freeform 168">
              <a:extLst>
                <a:ext uri="{FF2B5EF4-FFF2-40B4-BE49-F238E27FC236}">
                  <a16:creationId xmlns:a16="http://schemas.microsoft.com/office/drawing/2014/main" id="{BD48B9EB-5709-4DD1-A713-49B8E5ABF7C5}"/>
                </a:ext>
              </a:extLst>
            </p:cNvPr>
            <p:cNvSpPr>
              <a:spLocks/>
            </p:cNvSpPr>
            <p:nvPr/>
          </p:nvSpPr>
          <p:spPr bwMode="auto">
            <a:xfrm rot="5400000">
              <a:off x="4430741" y="2798076"/>
              <a:ext cx="230543" cy="3616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bg2"/>
            </a:solidFill>
            <a:ln w="28575">
              <a:solidFill>
                <a:schemeClr val="tx1"/>
              </a:solidFill>
            </a:ln>
          </p:spPr>
          <p:txBody>
            <a:bodyPr vert="horz" wrap="square" lIns="95104" tIns="47551" rIns="95104" bIns="47551" numCol="1" anchor="t" anchorCtr="0" compatLnSpc="1">
              <a:prstTxWarp prst="textNoShape">
                <a:avLst/>
              </a:prstTxWarp>
            </a:bodyPr>
            <a:lstStyle/>
            <a:p>
              <a:pPr defTabSz="951121">
                <a:defRPr/>
              </a:pPr>
              <a:endParaRPr lang="en-US" sz="1872" kern="0" dirty="0">
                <a:solidFill>
                  <a:srgbClr val="404040"/>
                </a:solidFill>
                <a:latin typeface="Segoe UI"/>
              </a:endParaRPr>
            </a:p>
          </p:txBody>
        </p:sp>
      </p:grpSp>
      <p:grpSp>
        <p:nvGrpSpPr>
          <p:cNvPr id="77" name="Group 76">
            <a:extLst>
              <a:ext uri="{FF2B5EF4-FFF2-40B4-BE49-F238E27FC236}">
                <a16:creationId xmlns:a16="http://schemas.microsoft.com/office/drawing/2014/main" id="{CCF7708B-F51A-46E7-AE8B-1EEE4E6600DB}"/>
              </a:ext>
            </a:extLst>
          </p:cNvPr>
          <p:cNvGrpSpPr/>
          <p:nvPr/>
        </p:nvGrpSpPr>
        <p:grpSpPr>
          <a:xfrm rot="16200000">
            <a:off x="4831415" y="2844622"/>
            <a:ext cx="773201" cy="230511"/>
            <a:chOff x="3953534" y="2863636"/>
            <a:chExt cx="773310" cy="230543"/>
          </a:xfrm>
        </p:grpSpPr>
        <p:cxnSp>
          <p:nvCxnSpPr>
            <p:cNvPr id="78" name="Straight Arrow Connector 77">
              <a:extLst>
                <a:ext uri="{FF2B5EF4-FFF2-40B4-BE49-F238E27FC236}">
                  <a16:creationId xmlns:a16="http://schemas.microsoft.com/office/drawing/2014/main" id="{6A179A15-3E52-4439-BB5D-B92D84470BFD}"/>
                </a:ext>
              </a:extLst>
            </p:cNvPr>
            <p:cNvCxnSpPr>
              <a:cxnSpLocks/>
            </p:cNvCxnSpPr>
            <p:nvPr/>
          </p:nvCxnSpPr>
          <p:spPr>
            <a:xfrm rot="5400000" flipV="1">
              <a:off x="4302000" y="2630441"/>
              <a:ext cx="0" cy="696934"/>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Freeform 168">
              <a:extLst>
                <a:ext uri="{FF2B5EF4-FFF2-40B4-BE49-F238E27FC236}">
                  <a16:creationId xmlns:a16="http://schemas.microsoft.com/office/drawing/2014/main" id="{43D1C8BE-636F-4E0F-8617-45D91CD15571}"/>
                </a:ext>
              </a:extLst>
            </p:cNvPr>
            <p:cNvSpPr>
              <a:spLocks/>
            </p:cNvSpPr>
            <p:nvPr/>
          </p:nvSpPr>
          <p:spPr bwMode="auto">
            <a:xfrm rot="5400000">
              <a:off x="4430741" y="2798076"/>
              <a:ext cx="230543" cy="3616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bg2"/>
            </a:solidFill>
            <a:ln w="28575">
              <a:solidFill>
                <a:schemeClr val="tx1"/>
              </a:solidFill>
            </a:ln>
          </p:spPr>
          <p:txBody>
            <a:bodyPr vert="horz" wrap="square" lIns="95104" tIns="47551" rIns="95104" bIns="47551" numCol="1" anchor="t" anchorCtr="0" compatLnSpc="1">
              <a:prstTxWarp prst="textNoShape">
                <a:avLst/>
              </a:prstTxWarp>
            </a:bodyPr>
            <a:lstStyle/>
            <a:p>
              <a:pPr defTabSz="951121">
                <a:defRPr/>
              </a:pPr>
              <a:endParaRPr lang="en-US" sz="1872" kern="0" dirty="0">
                <a:solidFill>
                  <a:srgbClr val="404040"/>
                </a:solidFill>
                <a:latin typeface="Segoe UI"/>
              </a:endParaRPr>
            </a:p>
          </p:txBody>
        </p:sp>
      </p:grpSp>
      <p:grpSp>
        <p:nvGrpSpPr>
          <p:cNvPr id="80" name="Group 79">
            <a:extLst>
              <a:ext uri="{FF2B5EF4-FFF2-40B4-BE49-F238E27FC236}">
                <a16:creationId xmlns:a16="http://schemas.microsoft.com/office/drawing/2014/main" id="{65D96F1E-4481-44E3-86C7-70E1DD09BB38}"/>
              </a:ext>
            </a:extLst>
          </p:cNvPr>
          <p:cNvGrpSpPr/>
          <p:nvPr/>
        </p:nvGrpSpPr>
        <p:grpSpPr>
          <a:xfrm rot="16200000">
            <a:off x="6652321" y="2844622"/>
            <a:ext cx="773201" cy="230511"/>
            <a:chOff x="3953534" y="2863636"/>
            <a:chExt cx="773310" cy="230543"/>
          </a:xfrm>
        </p:grpSpPr>
        <p:cxnSp>
          <p:nvCxnSpPr>
            <p:cNvPr id="81" name="Straight Arrow Connector 80">
              <a:extLst>
                <a:ext uri="{FF2B5EF4-FFF2-40B4-BE49-F238E27FC236}">
                  <a16:creationId xmlns:a16="http://schemas.microsoft.com/office/drawing/2014/main" id="{91C42CD6-0E82-4E08-8B18-1F1F3D9047B5}"/>
                </a:ext>
              </a:extLst>
            </p:cNvPr>
            <p:cNvCxnSpPr>
              <a:cxnSpLocks/>
            </p:cNvCxnSpPr>
            <p:nvPr/>
          </p:nvCxnSpPr>
          <p:spPr>
            <a:xfrm rot="5400000" flipV="1">
              <a:off x="4302000" y="2630441"/>
              <a:ext cx="0" cy="696934"/>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Freeform 168">
              <a:extLst>
                <a:ext uri="{FF2B5EF4-FFF2-40B4-BE49-F238E27FC236}">
                  <a16:creationId xmlns:a16="http://schemas.microsoft.com/office/drawing/2014/main" id="{80518236-F522-4240-A0FA-D782AB5F30C6}"/>
                </a:ext>
              </a:extLst>
            </p:cNvPr>
            <p:cNvSpPr>
              <a:spLocks/>
            </p:cNvSpPr>
            <p:nvPr/>
          </p:nvSpPr>
          <p:spPr bwMode="auto">
            <a:xfrm rot="5400000">
              <a:off x="4430741" y="2798076"/>
              <a:ext cx="230543" cy="3616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bg2"/>
            </a:solidFill>
            <a:ln w="28575">
              <a:solidFill>
                <a:schemeClr val="tx1"/>
              </a:solidFill>
            </a:ln>
          </p:spPr>
          <p:txBody>
            <a:bodyPr vert="horz" wrap="square" lIns="95104" tIns="47551" rIns="95104" bIns="47551" numCol="1" anchor="t" anchorCtr="0" compatLnSpc="1">
              <a:prstTxWarp prst="textNoShape">
                <a:avLst/>
              </a:prstTxWarp>
            </a:bodyPr>
            <a:lstStyle/>
            <a:p>
              <a:pPr defTabSz="951121">
                <a:defRPr/>
              </a:pPr>
              <a:endParaRPr lang="en-US" sz="1872" kern="0" dirty="0">
                <a:solidFill>
                  <a:srgbClr val="404040"/>
                </a:solidFill>
                <a:latin typeface="Segoe UI"/>
              </a:endParaRPr>
            </a:p>
          </p:txBody>
        </p:sp>
      </p:grpSp>
      <p:grpSp>
        <p:nvGrpSpPr>
          <p:cNvPr id="83" name="Group 82">
            <a:extLst>
              <a:ext uri="{FF2B5EF4-FFF2-40B4-BE49-F238E27FC236}">
                <a16:creationId xmlns:a16="http://schemas.microsoft.com/office/drawing/2014/main" id="{3C45A852-24CE-499E-BAAB-1E9C81CE342E}"/>
              </a:ext>
            </a:extLst>
          </p:cNvPr>
          <p:cNvGrpSpPr/>
          <p:nvPr/>
        </p:nvGrpSpPr>
        <p:grpSpPr>
          <a:xfrm rot="16200000">
            <a:off x="8473228" y="2844622"/>
            <a:ext cx="773201" cy="230511"/>
            <a:chOff x="3953534" y="2863636"/>
            <a:chExt cx="773310" cy="230543"/>
          </a:xfrm>
        </p:grpSpPr>
        <p:cxnSp>
          <p:nvCxnSpPr>
            <p:cNvPr id="84" name="Straight Arrow Connector 83">
              <a:extLst>
                <a:ext uri="{FF2B5EF4-FFF2-40B4-BE49-F238E27FC236}">
                  <a16:creationId xmlns:a16="http://schemas.microsoft.com/office/drawing/2014/main" id="{6A8C1C33-5CFA-4E17-ACF7-C35F948B3CDF}"/>
                </a:ext>
              </a:extLst>
            </p:cNvPr>
            <p:cNvCxnSpPr>
              <a:cxnSpLocks/>
            </p:cNvCxnSpPr>
            <p:nvPr/>
          </p:nvCxnSpPr>
          <p:spPr>
            <a:xfrm rot="5400000" flipV="1">
              <a:off x="4302000" y="2630441"/>
              <a:ext cx="0" cy="696934"/>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Freeform 168">
              <a:extLst>
                <a:ext uri="{FF2B5EF4-FFF2-40B4-BE49-F238E27FC236}">
                  <a16:creationId xmlns:a16="http://schemas.microsoft.com/office/drawing/2014/main" id="{DAF80CCC-B2E7-4ABF-AD08-317644E7FE29}"/>
                </a:ext>
              </a:extLst>
            </p:cNvPr>
            <p:cNvSpPr>
              <a:spLocks/>
            </p:cNvSpPr>
            <p:nvPr/>
          </p:nvSpPr>
          <p:spPr bwMode="auto">
            <a:xfrm rot="5400000">
              <a:off x="4430741" y="2798076"/>
              <a:ext cx="230543" cy="3616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bg2"/>
            </a:solidFill>
            <a:ln w="28575">
              <a:solidFill>
                <a:schemeClr val="tx1"/>
              </a:solidFill>
            </a:ln>
          </p:spPr>
          <p:txBody>
            <a:bodyPr vert="horz" wrap="square" lIns="95104" tIns="47551" rIns="95104" bIns="47551" numCol="1" anchor="t" anchorCtr="0" compatLnSpc="1">
              <a:prstTxWarp prst="textNoShape">
                <a:avLst/>
              </a:prstTxWarp>
            </a:bodyPr>
            <a:lstStyle/>
            <a:p>
              <a:pPr defTabSz="951121">
                <a:defRPr/>
              </a:pPr>
              <a:endParaRPr lang="en-US" sz="1872" kern="0" dirty="0">
                <a:solidFill>
                  <a:srgbClr val="404040"/>
                </a:solidFill>
                <a:latin typeface="Segoe UI"/>
              </a:endParaRPr>
            </a:p>
          </p:txBody>
        </p:sp>
      </p:grpSp>
      <p:sp>
        <p:nvSpPr>
          <p:cNvPr id="8" name="Freeform 5">
            <a:extLst>
              <a:ext uri="{FF2B5EF4-FFF2-40B4-BE49-F238E27FC236}">
                <a16:creationId xmlns:a16="http://schemas.microsoft.com/office/drawing/2014/main" id="{C3F72578-813A-4CE0-81EB-EC6EAEAC7DD0}"/>
              </a:ext>
            </a:extLst>
          </p:cNvPr>
          <p:cNvSpPr>
            <a:spLocks/>
          </p:cNvSpPr>
          <p:nvPr/>
        </p:nvSpPr>
        <p:spPr bwMode="auto">
          <a:xfrm>
            <a:off x="4189795" y="3967479"/>
            <a:ext cx="1171888" cy="916656"/>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6" name="Freeform 9">
            <a:extLst>
              <a:ext uri="{FF2B5EF4-FFF2-40B4-BE49-F238E27FC236}">
                <a16:creationId xmlns:a16="http://schemas.microsoft.com/office/drawing/2014/main" id="{8BC5DD4C-8428-418D-8D0F-B31565F920DC}"/>
              </a:ext>
            </a:extLst>
          </p:cNvPr>
          <p:cNvSpPr>
            <a:spLocks noEditPoints="1"/>
          </p:cNvSpPr>
          <p:nvPr/>
        </p:nvSpPr>
        <p:spPr bwMode="auto">
          <a:xfrm>
            <a:off x="7038922" y="4039068"/>
            <a:ext cx="1019372" cy="734570"/>
          </a:xfrm>
          <a:custGeom>
            <a:avLst/>
            <a:gdLst>
              <a:gd name="T0" fmla="*/ 158 w 370"/>
              <a:gd name="T1" fmla="*/ 214 h 267"/>
              <a:gd name="T2" fmla="*/ 158 w 370"/>
              <a:gd name="T3" fmla="*/ 214 h 267"/>
              <a:gd name="T4" fmla="*/ 211 w 370"/>
              <a:gd name="T5" fmla="*/ 214 h 267"/>
              <a:gd name="T6" fmla="*/ 211 w 370"/>
              <a:gd name="T7" fmla="*/ 241 h 267"/>
              <a:gd name="T8" fmla="*/ 158 w 370"/>
              <a:gd name="T9" fmla="*/ 241 h 267"/>
              <a:gd name="T10" fmla="*/ 158 w 370"/>
              <a:gd name="T11" fmla="*/ 214 h 267"/>
              <a:gd name="T12" fmla="*/ 0 w 370"/>
              <a:gd name="T13" fmla="*/ 12 h 267"/>
              <a:gd name="T14" fmla="*/ 0 w 370"/>
              <a:gd name="T15" fmla="*/ 12 h 267"/>
              <a:gd name="T16" fmla="*/ 0 w 370"/>
              <a:gd name="T17" fmla="*/ 254 h 267"/>
              <a:gd name="T18" fmla="*/ 12 w 370"/>
              <a:gd name="T19" fmla="*/ 267 h 267"/>
              <a:gd name="T20" fmla="*/ 357 w 370"/>
              <a:gd name="T21" fmla="*/ 267 h 267"/>
              <a:gd name="T22" fmla="*/ 370 w 370"/>
              <a:gd name="T23" fmla="*/ 254 h 267"/>
              <a:gd name="T24" fmla="*/ 370 w 370"/>
              <a:gd name="T25" fmla="*/ 12 h 267"/>
              <a:gd name="T26" fmla="*/ 357 w 370"/>
              <a:gd name="T27" fmla="*/ 0 h 267"/>
              <a:gd name="T28" fmla="*/ 12 w 370"/>
              <a:gd name="T29" fmla="*/ 0 h 267"/>
              <a:gd name="T30" fmla="*/ 0 w 370"/>
              <a:gd name="T31" fmla="*/ 1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0" h="267">
                <a:moveTo>
                  <a:pt x="158" y="214"/>
                </a:moveTo>
                <a:lnTo>
                  <a:pt x="158" y="214"/>
                </a:lnTo>
                <a:lnTo>
                  <a:pt x="211" y="214"/>
                </a:lnTo>
                <a:lnTo>
                  <a:pt x="211" y="241"/>
                </a:lnTo>
                <a:lnTo>
                  <a:pt x="158" y="241"/>
                </a:lnTo>
                <a:lnTo>
                  <a:pt x="158" y="214"/>
                </a:lnTo>
                <a:close/>
                <a:moveTo>
                  <a:pt x="0" y="12"/>
                </a:moveTo>
                <a:lnTo>
                  <a:pt x="0" y="12"/>
                </a:lnTo>
                <a:lnTo>
                  <a:pt x="0" y="254"/>
                </a:lnTo>
                <a:cubicBezTo>
                  <a:pt x="0" y="261"/>
                  <a:pt x="6" y="267"/>
                  <a:pt x="12" y="267"/>
                </a:cubicBezTo>
                <a:lnTo>
                  <a:pt x="357" y="267"/>
                </a:lnTo>
                <a:cubicBezTo>
                  <a:pt x="364" y="267"/>
                  <a:pt x="370" y="261"/>
                  <a:pt x="370" y="254"/>
                </a:cubicBezTo>
                <a:lnTo>
                  <a:pt x="370" y="12"/>
                </a:lnTo>
                <a:cubicBezTo>
                  <a:pt x="370" y="5"/>
                  <a:pt x="364" y="0"/>
                  <a:pt x="357" y="0"/>
                </a:cubicBezTo>
                <a:lnTo>
                  <a:pt x="12" y="0"/>
                </a:lnTo>
                <a:cubicBezTo>
                  <a:pt x="6" y="0"/>
                  <a:pt x="0" y="5"/>
                  <a:pt x="0" y="12"/>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9" name="Freeform 13">
            <a:extLst>
              <a:ext uri="{FF2B5EF4-FFF2-40B4-BE49-F238E27FC236}">
                <a16:creationId xmlns:a16="http://schemas.microsoft.com/office/drawing/2014/main" id="{BA0ACF0B-99EF-4BB9-8484-5E79D3A072F0}"/>
              </a:ext>
            </a:extLst>
          </p:cNvPr>
          <p:cNvSpPr>
            <a:spLocks noEditPoints="1"/>
          </p:cNvSpPr>
          <p:nvPr/>
        </p:nvSpPr>
        <p:spPr bwMode="auto">
          <a:xfrm>
            <a:off x="5885901" y="3905227"/>
            <a:ext cx="586722" cy="1025598"/>
          </a:xfrm>
          <a:custGeom>
            <a:avLst/>
            <a:gdLst>
              <a:gd name="T0" fmla="*/ 80 w 213"/>
              <a:gd name="T1" fmla="*/ 320 h 373"/>
              <a:gd name="T2" fmla="*/ 80 w 213"/>
              <a:gd name="T3" fmla="*/ 320 h 373"/>
              <a:gd name="T4" fmla="*/ 133 w 213"/>
              <a:gd name="T5" fmla="*/ 320 h 373"/>
              <a:gd name="T6" fmla="*/ 133 w 213"/>
              <a:gd name="T7" fmla="*/ 346 h 373"/>
              <a:gd name="T8" fmla="*/ 80 w 213"/>
              <a:gd name="T9" fmla="*/ 346 h 373"/>
              <a:gd name="T10" fmla="*/ 80 w 213"/>
              <a:gd name="T11" fmla="*/ 320 h 373"/>
              <a:gd name="T12" fmla="*/ 200 w 213"/>
              <a:gd name="T13" fmla="*/ 373 h 373"/>
              <a:gd name="T14" fmla="*/ 200 w 213"/>
              <a:gd name="T15" fmla="*/ 373 h 373"/>
              <a:gd name="T16" fmla="*/ 213 w 213"/>
              <a:gd name="T17" fmla="*/ 360 h 373"/>
              <a:gd name="T18" fmla="*/ 213 w 213"/>
              <a:gd name="T19" fmla="*/ 13 h 373"/>
              <a:gd name="T20" fmla="*/ 200 w 213"/>
              <a:gd name="T21" fmla="*/ 0 h 373"/>
              <a:gd name="T22" fmla="*/ 13 w 213"/>
              <a:gd name="T23" fmla="*/ 0 h 373"/>
              <a:gd name="T24" fmla="*/ 0 w 213"/>
              <a:gd name="T25" fmla="*/ 13 h 373"/>
              <a:gd name="T26" fmla="*/ 0 w 213"/>
              <a:gd name="T27" fmla="*/ 360 h 373"/>
              <a:gd name="T28" fmla="*/ 13 w 213"/>
              <a:gd name="T29" fmla="*/ 373 h 373"/>
              <a:gd name="T30" fmla="*/ 200 w 213"/>
              <a:gd name="T3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373">
                <a:moveTo>
                  <a:pt x="80" y="320"/>
                </a:moveTo>
                <a:lnTo>
                  <a:pt x="80" y="320"/>
                </a:lnTo>
                <a:lnTo>
                  <a:pt x="133" y="320"/>
                </a:lnTo>
                <a:lnTo>
                  <a:pt x="133" y="346"/>
                </a:lnTo>
                <a:lnTo>
                  <a:pt x="80" y="346"/>
                </a:lnTo>
                <a:lnTo>
                  <a:pt x="80" y="320"/>
                </a:lnTo>
                <a:close/>
                <a:moveTo>
                  <a:pt x="200" y="373"/>
                </a:moveTo>
                <a:lnTo>
                  <a:pt x="200" y="373"/>
                </a:lnTo>
                <a:cubicBezTo>
                  <a:pt x="208" y="373"/>
                  <a:pt x="213" y="367"/>
                  <a:pt x="213" y="360"/>
                </a:cubicBezTo>
                <a:lnTo>
                  <a:pt x="213" y="13"/>
                </a:lnTo>
                <a:cubicBezTo>
                  <a:pt x="213" y="5"/>
                  <a:pt x="208" y="0"/>
                  <a:pt x="200" y="0"/>
                </a:cubicBezTo>
                <a:lnTo>
                  <a:pt x="13" y="0"/>
                </a:lnTo>
                <a:cubicBezTo>
                  <a:pt x="6" y="0"/>
                  <a:pt x="0" y="5"/>
                  <a:pt x="0" y="13"/>
                </a:cubicBezTo>
                <a:lnTo>
                  <a:pt x="0" y="360"/>
                </a:lnTo>
                <a:cubicBezTo>
                  <a:pt x="0" y="367"/>
                  <a:pt x="6" y="373"/>
                  <a:pt x="13" y="373"/>
                </a:cubicBezTo>
                <a:lnTo>
                  <a:pt x="200" y="373"/>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pic>
        <p:nvPicPr>
          <p:cNvPr id="62" name="Picture 61">
            <a:extLst>
              <a:ext uri="{FF2B5EF4-FFF2-40B4-BE49-F238E27FC236}">
                <a16:creationId xmlns:a16="http://schemas.microsoft.com/office/drawing/2014/main" id="{2CEC382F-82A3-4C13-941A-CA8827047891}"/>
              </a:ext>
            </a:extLst>
          </p:cNvPr>
          <p:cNvPicPr>
            <a:picLocks noChangeAspect="1"/>
          </p:cNvPicPr>
          <p:nvPr/>
        </p:nvPicPr>
        <p:blipFill>
          <a:blip r:embed="rId4"/>
          <a:stretch>
            <a:fillRect/>
          </a:stretch>
        </p:blipFill>
        <p:spPr>
          <a:xfrm>
            <a:off x="3003654" y="1601635"/>
            <a:ext cx="786907" cy="786907"/>
          </a:xfrm>
          <a:prstGeom prst="rect">
            <a:avLst/>
          </a:prstGeom>
        </p:spPr>
      </p:pic>
    </p:spTree>
    <p:extLst>
      <p:ext uri="{BB962C8B-B14F-4D97-AF65-F5344CB8AC3E}">
        <p14:creationId xmlns:p14="http://schemas.microsoft.com/office/powerpoint/2010/main" val="13613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5E8FA-2A28-407A-8473-DC445C8A6227}"/>
              </a:ext>
            </a:extLst>
          </p:cNvPr>
          <p:cNvSpPr/>
          <p:nvPr/>
        </p:nvSpPr>
        <p:spPr bwMode="auto">
          <a:xfrm>
            <a:off x="3241291" y="4904606"/>
            <a:ext cx="8353021" cy="13543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sp>
        <p:nvSpPr>
          <p:cNvPr id="9" name="Rectangle 8">
            <a:extLst>
              <a:ext uri="{FF2B5EF4-FFF2-40B4-BE49-F238E27FC236}">
                <a16:creationId xmlns:a16="http://schemas.microsoft.com/office/drawing/2014/main" id="{F2B15B82-AC96-4881-B94C-B62875D9B546}"/>
              </a:ext>
            </a:extLst>
          </p:cNvPr>
          <p:cNvSpPr/>
          <p:nvPr/>
        </p:nvSpPr>
        <p:spPr bwMode="auto">
          <a:xfrm>
            <a:off x="303039" y="1266233"/>
            <a:ext cx="10986740" cy="50669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All content that is linked through out this document can be found at these sites. It’s important to note that when in doubt, go to the </a:t>
            </a: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hlinkClick r:id="rId3"/>
              </a:rPr>
              <a:t>Microsoft 365 Business Partner Page</a:t>
            </a: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 </a:t>
            </a: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Microsoft SMB Tech Community (</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4"/>
              </a:rPr>
              <a:t>aka.ms/</a:t>
            </a:r>
            <a:r>
              <a:rPr kumimoji="0" lang="en-AU" sz="1568" b="0" i="0" u="none" strike="noStrike" kern="1200" cap="none" spc="0" normalizeH="0" baseline="0" noProof="0" dirty="0" err="1">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4"/>
              </a:rPr>
              <a:t>smbtc</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a:t>
            </a:r>
            <a:r>
              <a:rPr kumimoji="0" lang="en-AU" sz="1568" b="0" i="0" u="none" strike="noStrike" kern="1200" cap="none" spc="0" normalizeH="0" baseline="0" noProof="0" dirty="0">
                <a:ln>
                  <a:noFill/>
                </a:ln>
                <a:solidFill>
                  <a:srgbClr val="0078D7"/>
                </a:solidFill>
                <a:effectLst/>
                <a:uLnTx/>
                <a:uFillTx/>
                <a:latin typeface="Segoe UI Semibold"/>
                <a:ea typeface="+mn-ea"/>
                <a:cs typeface="Segoe UI Semibold"/>
              </a:rPr>
              <a:t> </a:t>
            </a:r>
            <a:r>
              <a:rPr kumimoji="0" lang="en-AU" sz="1568" b="0" i="0" u="none" strike="noStrike" kern="1200" cap="none" spc="0" normalizeH="0" baseline="0" noProof="0" dirty="0">
                <a:ln>
                  <a:noFill/>
                </a:ln>
                <a:solidFill>
                  <a:srgbClr val="282828"/>
                </a:solidFill>
                <a:effectLst/>
                <a:uLnTx/>
                <a:uFillTx/>
                <a:latin typeface="Segoe UI Semibold"/>
                <a:ea typeface="+mn-ea"/>
                <a:cs typeface="Segoe UI Semibold"/>
              </a:rPr>
              <a:t>Forum for technical discussion &amp; questions.  The place to find experts. </a:t>
            </a:r>
            <a:endParaRPr kumimoji="0" lang="en-AU" sz="1568" b="0" i="0" u="none" strike="noStrike" kern="1200" cap="none" spc="0" normalizeH="0" baseline="0" noProof="0" dirty="0">
              <a:ln>
                <a:noFill/>
              </a:ln>
              <a:solidFill>
                <a:srgbClr val="E6E6E6"/>
              </a:solidFill>
              <a:effectLst/>
              <a:uLnTx/>
              <a:uFillTx/>
              <a:latin typeface="Segoe UI"/>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Segoe UI"/>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Segoe UI Semibold"/>
                <a:ea typeface="+mn-ea"/>
                <a:cs typeface="+mn-cs"/>
              </a:rPr>
              <a:t>Microsoft 365 Business Service Description (</a:t>
            </a:r>
            <a:r>
              <a:rPr kumimoji="0" lang="en-US" sz="1568" b="0" i="0" u="sng" strike="noStrike" kern="1200" cap="none" spc="0" normalizeH="0" baseline="0" noProof="0" dirty="0">
                <a:ln>
                  <a:noFill/>
                </a:ln>
                <a:solidFill>
                  <a:srgbClr val="2D78D7"/>
                </a:solidFill>
                <a:effectLst/>
                <a:uLnTx/>
                <a:uFillTx/>
                <a:latin typeface="Segoe UI Semibold"/>
                <a:ea typeface="+mn-ea"/>
                <a:cs typeface="+mn-cs"/>
              </a:rPr>
              <a:t>aka.ms/M365BSD) </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Segoe UI Semibold"/>
                <a:ea typeface="+mn-ea"/>
                <a:cs typeface="+mn-cs"/>
              </a:rPr>
              <a:t>The place to answer all your questions on the product and what is included</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82828"/>
              </a:solidFill>
              <a:effectLst/>
              <a:uLnTx/>
              <a:uFillTx/>
              <a:latin typeface="Segoe UI Semibold"/>
              <a:ea typeface="+mn-ea"/>
              <a:cs typeface="+mn-cs"/>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Microsoft 365 Launchpad (</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5"/>
              </a:rPr>
              <a:t>aka.ms/partnerlaunchpad</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This the hero tool for partners to identify a solution, create and offer and close the deal with customers</a:t>
            </a:r>
            <a:endParaRPr kumimoji="0" lang="en-AU" sz="1600" b="0" i="0" u="none" strike="noStrike" kern="1200" cap="none" spc="0" normalizeH="0" baseline="0" noProof="0" dirty="0">
              <a:ln>
                <a:noFill/>
              </a:ln>
              <a:solidFill>
                <a:srgbClr val="282828"/>
              </a:solidFill>
              <a:effectLst/>
              <a:uLnTx/>
              <a:uFillTx/>
              <a:latin typeface="Segoe UI Semilight"/>
              <a:ea typeface="Segoe UI" pitchFamily="34" charset="0"/>
              <a:cs typeface="Segoe UI" pitchFamily="34" charset="0"/>
            </a:endParaRPr>
          </a:p>
          <a:p>
            <a:pPr marL="0" marR="0" lvl="0" indent="0" algn="l" defTabSz="913751" rtl="0" eaLnBrk="1" fontAlgn="base" latinLnBrk="0" hangingPunct="1">
              <a:lnSpc>
                <a:spcPct val="90000"/>
              </a:lnSpc>
              <a:spcBef>
                <a:spcPts val="588"/>
              </a:spcBef>
              <a:spcAft>
                <a:spcPct val="0"/>
              </a:spcAft>
              <a:buClrTx/>
              <a:buSzTx/>
              <a:buFontTx/>
              <a:buNone/>
              <a:tabLst/>
              <a:defRPr/>
            </a:pPr>
            <a:endParaRPr kumimoji="0" lang="en-AU" sz="1600" b="0" i="0" u="none" strike="noStrike" kern="1200" cap="none" spc="0" normalizeH="0" baseline="0" noProof="0" dirty="0">
              <a:ln>
                <a:noFill/>
              </a:ln>
              <a:solidFill>
                <a:srgbClr val="282828"/>
              </a:solidFill>
              <a:effectLst/>
              <a:uLnTx/>
              <a:uFillTx/>
              <a:latin typeface="Segoe UI Semilight"/>
              <a:ea typeface="+mn-ea"/>
              <a:cs typeface="Segoe UI"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Microsoft 365 Scholarship Program (</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6"/>
              </a:rPr>
              <a:t>https://www.microsoft.com/microsoft-365/partners/business/scholarship</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 </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This is the campaign site for the Microsoft 365 Business Scholarship Program, running until March 30, 2019</a:t>
            </a: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Guided Product Tour (</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7"/>
              </a:rPr>
              <a:t>https://testdrive.office.com/en-us/business/small-business-solutions</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 </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mn-ea"/>
                <a:cs typeface="Segoe UI Semibold" panose="020B0702040204020203" pitchFamily="34" charset="0"/>
              </a:rPr>
              <a:t>A resource for partners to take customers through product value, without needing to prepare a full demo</a:t>
            </a: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Licensing Deck (aka.ms/m365bld)</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mn-ea"/>
                <a:cs typeface="Segoe UI Semibold" panose="020B0702040204020203" pitchFamily="34" charset="0"/>
              </a:rPr>
              <a:t>A resource for partners to compare different licensing SKUs</a:t>
            </a:r>
            <a:endParaRPr kumimoji="0" lang="en-AU" sz="1600" b="0" i="0" u="none" strike="noStrike" kern="1200" cap="none" spc="0" normalizeH="0" baseline="0" noProof="0" dirty="0">
              <a:ln>
                <a:noFill/>
              </a:ln>
              <a:solidFill>
                <a:srgbClr val="282828"/>
              </a:solidFill>
              <a:effectLst/>
              <a:uLnTx/>
              <a:uFillTx/>
              <a:latin typeface="Segoe UI Semilight"/>
              <a:ea typeface="+mn-ea"/>
              <a:cs typeface="Segoe UI" pitchFamily="34" charset="0"/>
            </a:endParaRPr>
          </a:p>
          <a:p>
            <a:pPr marL="0" marR="0" lvl="0" indent="0" algn="l" defTabSz="913751" rtl="0" eaLnBrk="1" fontAlgn="base" latinLnBrk="0" hangingPunct="1">
              <a:lnSpc>
                <a:spcPct val="90000"/>
              </a:lnSpc>
              <a:spcBef>
                <a:spcPts val="588"/>
              </a:spcBef>
              <a:spcAft>
                <a:spcPct val="0"/>
              </a:spcAft>
              <a:buClrTx/>
              <a:buSzTx/>
              <a:buFontTx/>
              <a:buNone/>
              <a:tabLst/>
              <a:defRPr/>
            </a:pPr>
            <a:endParaRPr kumimoji="0" lang="en-AU" sz="1600" b="0" i="0" u="none" strike="noStrike" kern="1200" cap="none" spc="0" normalizeH="0" baseline="0" noProof="0" dirty="0">
              <a:ln>
                <a:noFill/>
              </a:ln>
              <a:solidFill>
                <a:srgbClr val="002050"/>
              </a:solidFill>
              <a:effectLst/>
              <a:uLnTx/>
              <a:uFillTx/>
              <a:latin typeface="Segoe UI Semilight"/>
              <a:ea typeface="+mn-ea"/>
              <a:cs typeface="Segoe UI" pitchFamily="34" charset="0"/>
            </a:endParaRPr>
          </a:p>
        </p:txBody>
      </p:sp>
      <p:sp>
        <p:nvSpPr>
          <p:cNvPr id="11" name="Rectangle 10">
            <a:extLst>
              <a:ext uri="{FF2B5EF4-FFF2-40B4-BE49-F238E27FC236}">
                <a16:creationId xmlns:a16="http://schemas.microsoft.com/office/drawing/2014/main" id="{DFF3B017-D117-4A5A-A94E-E168A917BFFF}"/>
              </a:ext>
            </a:extLst>
          </p:cNvPr>
          <p:cNvSpPr/>
          <p:nvPr/>
        </p:nvSpPr>
        <p:spPr bwMode="auto">
          <a:xfrm>
            <a:off x="3538468" y="2831468"/>
            <a:ext cx="8288285" cy="17925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a:ln>
                <a:noFill/>
              </a:ln>
              <a:solidFill>
                <a:srgbClr val="0078D7"/>
              </a:solidFill>
              <a:effectLst/>
              <a:uLnTx/>
              <a:uFillTx/>
              <a:latin typeface="Segoe UI Semilight"/>
              <a:ea typeface="Segoe UI" pitchFamily="34" charset="0"/>
              <a:cs typeface="Segoe UI Semilight"/>
            </a:endParaRPr>
          </a:p>
        </p:txBody>
      </p:sp>
      <p:sp>
        <p:nvSpPr>
          <p:cNvPr id="3" name="Title 2">
            <a:extLst>
              <a:ext uri="{FF2B5EF4-FFF2-40B4-BE49-F238E27FC236}">
                <a16:creationId xmlns:a16="http://schemas.microsoft.com/office/drawing/2014/main" id="{56EA2A3F-54D9-46B2-AFC1-2E04E894F26D}"/>
              </a:ext>
            </a:extLst>
          </p:cNvPr>
          <p:cNvSpPr>
            <a:spLocks noGrp="1"/>
          </p:cNvSpPr>
          <p:nvPr>
            <p:ph type="title"/>
          </p:nvPr>
        </p:nvSpPr>
        <p:spPr>
          <a:xfrm>
            <a:off x="427229" y="440920"/>
            <a:ext cx="11334431" cy="553998"/>
          </a:xfrm>
        </p:spPr>
        <p:txBody>
          <a:bodyPr>
            <a:spAutoFit/>
          </a:bodyPr>
          <a:lstStyle/>
          <a:p>
            <a:r>
              <a:rPr lang="en-US"/>
              <a:t>Key places to find content </a:t>
            </a:r>
          </a:p>
        </p:txBody>
      </p:sp>
      <p:cxnSp>
        <p:nvCxnSpPr>
          <p:cNvPr id="8" name="Straight Connector 7">
            <a:extLst>
              <a:ext uri="{FF2B5EF4-FFF2-40B4-BE49-F238E27FC236}">
                <a16:creationId xmlns:a16="http://schemas.microsoft.com/office/drawing/2014/main" id="{70AAF12B-9EAC-4627-B388-7251F8204176}"/>
              </a:ext>
            </a:extLst>
          </p:cNvPr>
          <p:cNvCxnSpPr>
            <a:cxnSpLocks/>
          </p:cNvCxnSpPr>
          <p:nvPr/>
        </p:nvCxnSpPr>
        <p:spPr>
          <a:xfrm>
            <a:off x="426425" y="1927175"/>
            <a:ext cx="1086335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8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80176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Microsoft 365 Business — Pre-requisites</a:t>
            </a:r>
          </a:p>
        </p:txBody>
      </p:sp>
      <p:grpSp>
        <p:nvGrpSpPr>
          <p:cNvPr id="43" name="Group 42">
            <a:extLst>
              <a:ext uri="{FF2B5EF4-FFF2-40B4-BE49-F238E27FC236}">
                <a16:creationId xmlns:a16="http://schemas.microsoft.com/office/drawing/2014/main" id="{94C87947-3C26-485C-B92A-DA39780E7EAD}"/>
              </a:ext>
            </a:extLst>
          </p:cNvPr>
          <p:cNvGrpSpPr/>
          <p:nvPr/>
        </p:nvGrpSpPr>
        <p:grpSpPr>
          <a:xfrm>
            <a:off x="1196622" y="2418051"/>
            <a:ext cx="2549202" cy="2628831"/>
            <a:chOff x="1219907" y="2465894"/>
            <a:chExt cx="2600688" cy="2681926"/>
          </a:xfrm>
        </p:grpSpPr>
        <p:sp>
          <p:nvSpPr>
            <p:cNvPr id="16" name="Rectangle 15">
              <a:extLst>
                <a:ext uri="{FF2B5EF4-FFF2-40B4-BE49-F238E27FC236}">
                  <a16:creationId xmlns:a16="http://schemas.microsoft.com/office/drawing/2014/main" id="{CF6DA323-FA64-482E-947F-BDA51D3EB83F}"/>
                </a:ext>
              </a:extLst>
            </p:cNvPr>
            <p:cNvSpPr/>
            <p:nvPr/>
          </p:nvSpPr>
          <p:spPr>
            <a:xfrm>
              <a:off x="1470324" y="4759636"/>
              <a:ext cx="2099856" cy="388184"/>
            </a:xfrm>
            <a:prstGeom prst="rect">
              <a:avLst/>
            </a:prstGeom>
          </p:spPr>
          <p:txBody>
            <a:bodyPr wrap="none">
              <a:spAutoFit/>
            </a:bodyPr>
            <a:lstStyle/>
            <a:p>
              <a:pPr algn="ctr" defTabSz="914049">
                <a:defRPr/>
              </a:pPr>
              <a:r>
                <a:rPr lang="en-US" sz="1836" dirty="0">
                  <a:solidFill>
                    <a:srgbClr val="2F2F2F"/>
                  </a:solidFill>
                  <a:latin typeface="Segoe UI Semibold"/>
                </a:rPr>
                <a:t>Windows devices</a:t>
              </a:r>
            </a:p>
          </p:txBody>
        </p:sp>
        <p:grpSp>
          <p:nvGrpSpPr>
            <p:cNvPr id="42" name="Group 41">
              <a:extLst>
                <a:ext uri="{FF2B5EF4-FFF2-40B4-BE49-F238E27FC236}">
                  <a16:creationId xmlns:a16="http://schemas.microsoft.com/office/drawing/2014/main" id="{29142141-AAC7-4BD7-8957-C4DDF33ED3BD}"/>
                </a:ext>
              </a:extLst>
            </p:cNvPr>
            <p:cNvGrpSpPr/>
            <p:nvPr/>
          </p:nvGrpSpPr>
          <p:grpSpPr>
            <a:xfrm>
              <a:off x="1219907" y="2465894"/>
              <a:ext cx="2600688" cy="2032006"/>
              <a:chOff x="1219907" y="2465894"/>
              <a:chExt cx="2600688" cy="2032006"/>
            </a:xfrm>
          </p:grpSpPr>
          <p:sp>
            <p:nvSpPr>
              <p:cNvPr id="24" name="Freeform 5">
                <a:extLst>
                  <a:ext uri="{FF2B5EF4-FFF2-40B4-BE49-F238E27FC236}">
                    <a16:creationId xmlns:a16="http://schemas.microsoft.com/office/drawing/2014/main" id="{66EE27B2-EE52-426B-B682-7154E4407775}"/>
                  </a:ext>
                </a:extLst>
              </p:cNvPr>
              <p:cNvSpPr>
                <a:spLocks/>
              </p:cNvSpPr>
              <p:nvPr/>
            </p:nvSpPr>
            <p:spPr bwMode="auto">
              <a:xfrm>
                <a:off x="1219907" y="2465894"/>
                <a:ext cx="2600688" cy="2032006"/>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25" name="Rectangle 24">
                <a:extLst>
                  <a:ext uri="{FF2B5EF4-FFF2-40B4-BE49-F238E27FC236}">
                    <a16:creationId xmlns:a16="http://schemas.microsoft.com/office/drawing/2014/main" id="{F007907C-EE64-4694-952D-39485883C480}"/>
                  </a:ext>
                </a:extLst>
              </p:cNvPr>
              <p:cNvSpPr/>
              <p:nvPr/>
            </p:nvSpPr>
            <p:spPr>
              <a:xfrm>
                <a:off x="1475890" y="2705147"/>
                <a:ext cx="2088722" cy="941845"/>
              </a:xfrm>
              <a:prstGeom prst="rect">
                <a:avLst/>
              </a:prstGeom>
            </p:spPr>
            <p:txBody>
              <a:bodyPr wrap="square">
                <a:spAutoFit/>
              </a:bodyPr>
              <a:lstStyle/>
              <a:p>
                <a:pPr algn="ctr" defTabSz="932205">
                  <a:defRPr/>
                </a:pPr>
                <a:r>
                  <a:rPr lang="en-US" sz="1765" dirty="0">
                    <a:solidFill>
                      <a:srgbClr val="FFFFFF"/>
                    </a:solidFill>
                    <a:latin typeface="Segoe UI Semibold"/>
                  </a:rPr>
                  <a:t>Windows 7 Pro</a:t>
                </a:r>
                <a:br>
                  <a:rPr lang="en-US" sz="1765" dirty="0">
                    <a:solidFill>
                      <a:srgbClr val="FFFFFF"/>
                    </a:solidFill>
                    <a:latin typeface="Segoe UI Semibold"/>
                  </a:rPr>
                </a:br>
                <a:r>
                  <a:rPr lang="en-US" sz="1765" dirty="0">
                    <a:solidFill>
                      <a:srgbClr val="FFFFFF"/>
                    </a:solidFill>
                    <a:latin typeface="Segoe UI Semibold"/>
                  </a:rPr>
                  <a:t>Windows 8 Pro</a:t>
                </a:r>
                <a:br>
                  <a:rPr lang="en-US" sz="1765" dirty="0">
                    <a:solidFill>
                      <a:srgbClr val="FFFFFF"/>
                    </a:solidFill>
                    <a:latin typeface="Segoe UI Semibold"/>
                  </a:rPr>
                </a:br>
                <a:r>
                  <a:rPr lang="en-US" sz="1765" dirty="0">
                    <a:solidFill>
                      <a:srgbClr val="FFFFFF"/>
                    </a:solidFill>
                    <a:latin typeface="Segoe UI Semibold"/>
                  </a:rPr>
                  <a:t>Windows 8.1 Pro</a:t>
                </a:r>
              </a:p>
            </p:txBody>
          </p:sp>
        </p:grpSp>
      </p:grpSp>
      <p:grpSp>
        <p:nvGrpSpPr>
          <p:cNvPr id="44" name="Group 43">
            <a:extLst>
              <a:ext uri="{FF2B5EF4-FFF2-40B4-BE49-F238E27FC236}">
                <a16:creationId xmlns:a16="http://schemas.microsoft.com/office/drawing/2014/main" id="{B5FDDEC4-6A38-42F9-9677-87AA37B3E382}"/>
              </a:ext>
            </a:extLst>
          </p:cNvPr>
          <p:cNvGrpSpPr/>
          <p:nvPr/>
        </p:nvGrpSpPr>
        <p:grpSpPr>
          <a:xfrm>
            <a:off x="5006346" y="2264006"/>
            <a:ext cx="2439921" cy="2782877"/>
            <a:chOff x="5106574" y="2308738"/>
            <a:chExt cx="2489200" cy="2839082"/>
          </a:xfrm>
        </p:grpSpPr>
        <p:sp>
          <p:nvSpPr>
            <p:cNvPr id="17" name="Rectangle 16">
              <a:extLst>
                <a:ext uri="{FF2B5EF4-FFF2-40B4-BE49-F238E27FC236}">
                  <a16:creationId xmlns:a16="http://schemas.microsoft.com/office/drawing/2014/main" id="{7381602F-B1BD-4EE1-A777-6E1BF79A133A}"/>
                </a:ext>
              </a:extLst>
            </p:cNvPr>
            <p:cNvSpPr/>
            <p:nvPr/>
          </p:nvSpPr>
          <p:spPr>
            <a:xfrm>
              <a:off x="5448778" y="4759636"/>
              <a:ext cx="1849677" cy="388184"/>
            </a:xfrm>
            <a:prstGeom prst="rect">
              <a:avLst/>
            </a:prstGeom>
          </p:spPr>
          <p:txBody>
            <a:bodyPr wrap="none">
              <a:spAutoFit/>
            </a:bodyPr>
            <a:lstStyle/>
            <a:p>
              <a:pPr algn="ctr" defTabSz="914049">
                <a:defRPr/>
              </a:pPr>
              <a:r>
                <a:rPr lang="en-US" sz="1836" dirty="0">
                  <a:solidFill>
                    <a:srgbClr val="2F2F2F"/>
                  </a:solidFill>
                  <a:latin typeface="Segoe UI Semibold"/>
                </a:rPr>
                <a:t>Mobile devices</a:t>
              </a:r>
            </a:p>
          </p:txBody>
        </p:sp>
        <p:grpSp>
          <p:nvGrpSpPr>
            <p:cNvPr id="35" name="Group 34">
              <a:extLst>
                <a:ext uri="{FF2B5EF4-FFF2-40B4-BE49-F238E27FC236}">
                  <a16:creationId xmlns:a16="http://schemas.microsoft.com/office/drawing/2014/main" id="{292F75FC-7138-4D9A-9002-8E4B54604D29}"/>
                </a:ext>
              </a:extLst>
            </p:cNvPr>
            <p:cNvGrpSpPr/>
            <p:nvPr/>
          </p:nvGrpSpPr>
          <p:grpSpPr>
            <a:xfrm>
              <a:off x="5106574" y="2308738"/>
              <a:ext cx="2489200" cy="1801813"/>
              <a:chOff x="7667624" y="3949701"/>
              <a:chExt cx="2489200" cy="1801813"/>
            </a:xfrm>
          </p:grpSpPr>
          <p:grpSp>
            <p:nvGrpSpPr>
              <p:cNvPr id="29" name="Group 8">
                <a:extLst>
                  <a:ext uri="{FF2B5EF4-FFF2-40B4-BE49-F238E27FC236}">
                    <a16:creationId xmlns:a16="http://schemas.microsoft.com/office/drawing/2014/main" id="{5D00126E-04F3-406E-B2CF-50E5881CAF1C}"/>
                  </a:ext>
                </a:extLst>
              </p:cNvPr>
              <p:cNvGrpSpPr>
                <a:grpSpLocks noChangeAspect="1"/>
              </p:cNvGrpSpPr>
              <p:nvPr/>
            </p:nvGrpSpPr>
            <p:grpSpPr bwMode="auto">
              <a:xfrm>
                <a:off x="7667624" y="3949701"/>
                <a:ext cx="2489200" cy="1801813"/>
                <a:chOff x="4830" y="2488"/>
                <a:chExt cx="1568" cy="1135"/>
              </a:xfrm>
            </p:grpSpPr>
            <p:sp>
              <p:nvSpPr>
                <p:cNvPr id="33" name="Freeform 9">
                  <a:extLst>
                    <a:ext uri="{FF2B5EF4-FFF2-40B4-BE49-F238E27FC236}">
                      <a16:creationId xmlns:a16="http://schemas.microsoft.com/office/drawing/2014/main" id="{98839F67-689A-487E-A111-5CFB1278BB21}"/>
                    </a:ext>
                  </a:extLst>
                </p:cNvPr>
                <p:cNvSpPr>
                  <a:spLocks noEditPoints="1"/>
                </p:cNvSpPr>
                <p:nvPr/>
              </p:nvSpPr>
              <p:spPr bwMode="auto">
                <a:xfrm>
                  <a:off x="5966" y="2488"/>
                  <a:ext cx="432" cy="756"/>
                </a:xfrm>
                <a:custGeom>
                  <a:avLst/>
                  <a:gdLst>
                    <a:gd name="T0" fmla="*/ 92 w 147"/>
                    <a:gd name="T1" fmla="*/ 238 h 257"/>
                    <a:gd name="T2" fmla="*/ 92 w 147"/>
                    <a:gd name="T3" fmla="*/ 238 h 257"/>
                    <a:gd name="T4" fmla="*/ 55 w 147"/>
                    <a:gd name="T5" fmla="*/ 238 h 257"/>
                    <a:gd name="T6" fmla="*/ 55 w 147"/>
                    <a:gd name="T7" fmla="*/ 220 h 257"/>
                    <a:gd name="T8" fmla="*/ 92 w 147"/>
                    <a:gd name="T9" fmla="*/ 220 h 257"/>
                    <a:gd name="T10" fmla="*/ 92 w 147"/>
                    <a:gd name="T11" fmla="*/ 238 h 257"/>
                    <a:gd name="T12" fmla="*/ 138 w 147"/>
                    <a:gd name="T13" fmla="*/ 0 h 257"/>
                    <a:gd name="T14" fmla="*/ 138 w 147"/>
                    <a:gd name="T15" fmla="*/ 0 h 257"/>
                    <a:gd name="T16" fmla="*/ 10 w 147"/>
                    <a:gd name="T17" fmla="*/ 0 h 257"/>
                    <a:gd name="T18" fmla="*/ 0 w 147"/>
                    <a:gd name="T19" fmla="*/ 9 h 257"/>
                    <a:gd name="T20" fmla="*/ 0 w 147"/>
                    <a:gd name="T21" fmla="*/ 248 h 257"/>
                    <a:gd name="T22" fmla="*/ 10 w 147"/>
                    <a:gd name="T23" fmla="*/ 257 h 257"/>
                    <a:gd name="T24" fmla="*/ 138 w 147"/>
                    <a:gd name="T25" fmla="*/ 257 h 257"/>
                    <a:gd name="T26" fmla="*/ 147 w 147"/>
                    <a:gd name="T27" fmla="*/ 248 h 257"/>
                    <a:gd name="T28" fmla="*/ 147 w 147"/>
                    <a:gd name="T29" fmla="*/ 9 h 257"/>
                    <a:gd name="T30" fmla="*/ 138 w 147"/>
                    <a:gd name="T3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257">
                      <a:moveTo>
                        <a:pt x="92" y="238"/>
                      </a:moveTo>
                      <a:lnTo>
                        <a:pt x="92" y="238"/>
                      </a:lnTo>
                      <a:lnTo>
                        <a:pt x="55" y="238"/>
                      </a:lnTo>
                      <a:lnTo>
                        <a:pt x="55" y="220"/>
                      </a:lnTo>
                      <a:lnTo>
                        <a:pt x="92" y="220"/>
                      </a:lnTo>
                      <a:lnTo>
                        <a:pt x="92" y="238"/>
                      </a:lnTo>
                      <a:close/>
                      <a:moveTo>
                        <a:pt x="138" y="0"/>
                      </a:moveTo>
                      <a:lnTo>
                        <a:pt x="138" y="0"/>
                      </a:lnTo>
                      <a:lnTo>
                        <a:pt x="10" y="0"/>
                      </a:lnTo>
                      <a:cubicBezTo>
                        <a:pt x="5" y="0"/>
                        <a:pt x="0" y="4"/>
                        <a:pt x="0" y="9"/>
                      </a:cubicBezTo>
                      <a:lnTo>
                        <a:pt x="0" y="248"/>
                      </a:lnTo>
                      <a:cubicBezTo>
                        <a:pt x="0" y="253"/>
                        <a:pt x="5" y="257"/>
                        <a:pt x="10" y="257"/>
                      </a:cubicBezTo>
                      <a:lnTo>
                        <a:pt x="138" y="257"/>
                      </a:lnTo>
                      <a:cubicBezTo>
                        <a:pt x="143" y="257"/>
                        <a:pt x="147" y="253"/>
                        <a:pt x="147" y="248"/>
                      </a:cubicBezTo>
                      <a:lnTo>
                        <a:pt x="147" y="9"/>
                      </a:lnTo>
                      <a:cubicBezTo>
                        <a:pt x="147" y="4"/>
                        <a:pt x="143" y="0"/>
                        <a:pt x="138" y="0"/>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34" name="Freeform 10">
                  <a:extLst>
                    <a:ext uri="{FF2B5EF4-FFF2-40B4-BE49-F238E27FC236}">
                      <a16:creationId xmlns:a16="http://schemas.microsoft.com/office/drawing/2014/main" id="{C55214A8-ACF4-4DEC-97C8-E355B0E7D07A}"/>
                    </a:ext>
                  </a:extLst>
                </p:cNvPr>
                <p:cNvSpPr>
                  <a:spLocks noEditPoints="1"/>
                </p:cNvSpPr>
                <p:nvPr/>
              </p:nvSpPr>
              <p:spPr bwMode="auto">
                <a:xfrm>
                  <a:off x="4830" y="2574"/>
                  <a:ext cx="1535" cy="1049"/>
                </a:xfrm>
                <a:custGeom>
                  <a:avLst/>
                  <a:gdLst>
                    <a:gd name="T0" fmla="*/ 159 w 373"/>
                    <a:gd name="T1" fmla="*/ 213 h 266"/>
                    <a:gd name="T2" fmla="*/ 159 w 373"/>
                    <a:gd name="T3" fmla="*/ 213 h 266"/>
                    <a:gd name="T4" fmla="*/ 213 w 373"/>
                    <a:gd name="T5" fmla="*/ 213 h 266"/>
                    <a:gd name="T6" fmla="*/ 213 w 373"/>
                    <a:gd name="T7" fmla="*/ 240 h 266"/>
                    <a:gd name="T8" fmla="*/ 159 w 373"/>
                    <a:gd name="T9" fmla="*/ 240 h 266"/>
                    <a:gd name="T10" fmla="*/ 159 w 373"/>
                    <a:gd name="T11" fmla="*/ 213 h 266"/>
                    <a:gd name="T12" fmla="*/ 12 w 373"/>
                    <a:gd name="T13" fmla="*/ 266 h 266"/>
                    <a:gd name="T14" fmla="*/ 12 w 373"/>
                    <a:gd name="T15" fmla="*/ 266 h 266"/>
                    <a:gd name="T16" fmla="*/ 360 w 373"/>
                    <a:gd name="T17" fmla="*/ 266 h 266"/>
                    <a:gd name="T18" fmla="*/ 373 w 373"/>
                    <a:gd name="T19" fmla="*/ 254 h 266"/>
                    <a:gd name="T20" fmla="*/ 373 w 373"/>
                    <a:gd name="T21" fmla="*/ 189 h 266"/>
                    <a:gd name="T22" fmla="*/ 289 w 373"/>
                    <a:gd name="T23" fmla="*/ 189 h 266"/>
                    <a:gd name="T24" fmla="*/ 253 w 373"/>
                    <a:gd name="T25" fmla="*/ 154 h 266"/>
                    <a:gd name="T26" fmla="*/ 253 w 373"/>
                    <a:gd name="T27" fmla="*/ 0 h 266"/>
                    <a:gd name="T28" fmla="*/ 12 w 373"/>
                    <a:gd name="T29" fmla="*/ 0 h 266"/>
                    <a:gd name="T30" fmla="*/ 0 w 373"/>
                    <a:gd name="T31" fmla="*/ 13 h 266"/>
                    <a:gd name="T32" fmla="*/ 0 w 373"/>
                    <a:gd name="T33" fmla="*/ 254 h 266"/>
                    <a:gd name="T34" fmla="*/ 12 w 373"/>
                    <a:gd name="T3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266">
                      <a:moveTo>
                        <a:pt x="159" y="213"/>
                      </a:moveTo>
                      <a:lnTo>
                        <a:pt x="159" y="213"/>
                      </a:lnTo>
                      <a:lnTo>
                        <a:pt x="213" y="213"/>
                      </a:lnTo>
                      <a:lnTo>
                        <a:pt x="213" y="240"/>
                      </a:lnTo>
                      <a:lnTo>
                        <a:pt x="159" y="240"/>
                      </a:lnTo>
                      <a:lnTo>
                        <a:pt x="159" y="213"/>
                      </a:lnTo>
                      <a:close/>
                      <a:moveTo>
                        <a:pt x="12" y="266"/>
                      </a:moveTo>
                      <a:lnTo>
                        <a:pt x="12" y="266"/>
                      </a:lnTo>
                      <a:lnTo>
                        <a:pt x="360" y="266"/>
                      </a:lnTo>
                      <a:cubicBezTo>
                        <a:pt x="367" y="266"/>
                        <a:pt x="373" y="261"/>
                        <a:pt x="373" y="254"/>
                      </a:cubicBezTo>
                      <a:lnTo>
                        <a:pt x="373" y="189"/>
                      </a:lnTo>
                      <a:lnTo>
                        <a:pt x="289" y="189"/>
                      </a:lnTo>
                      <a:cubicBezTo>
                        <a:pt x="269" y="189"/>
                        <a:pt x="253" y="173"/>
                        <a:pt x="253" y="154"/>
                      </a:cubicBezTo>
                      <a:lnTo>
                        <a:pt x="253" y="0"/>
                      </a:lnTo>
                      <a:lnTo>
                        <a:pt x="12" y="0"/>
                      </a:lnTo>
                      <a:cubicBezTo>
                        <a:pt x="5" y="0"/>
                        <a:pt x="0" y="6"/>
                        <a:pt x="0" y="13"/>
                      </a:cubicBezTo>
                      <a:lnTo>
                        <a:pt x="0" y="254"/>
                      </a:lnTo>
                      <a:cubicBezTo>
                        <a:pt x="0" y="261"/>
                        <a:pt x="5" y="266"/>
                        <a:pt x="12" y="266"/>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grpSp>
          <p:sp>
            <p:nvSpPr>
              <p:cNvPr id="18" name="Rectangle 17">
                <a:extLst>
                  <a:ext uri="{FF2B5EF4-FFF2-40B4-BE49-F238E27FC236}">
                    <a16:creationId xmlns:a16="http://schemas.microsoft.com/office/drawing/2014/main" id="{8168AB00-EE1C-4E00-858A-E7EFFACAA75E}"/>
                  </a:ext>
                </a:extLst>
              </p:cNvPr>
              <p:cNvSpPr/>
              <p:nvPr/>
            </p:nvSpPr>
            <p:spPr>
              <a:xfrm>
                <a:off x="7792027" y="4208603"/>
                <a:ext cx="1005942" cy="596370"/>
              </a:xfrm>
              <a:prstGeom prst="rect">
                <a:avLst/>
              </a:prstGeom>
            </p:spPr>
            <p:txBody>
              <a:bodyPr wrap="none">
                <a:spAutoFit/>
              </a:bodyPr>
              <a:lstStyle/>
              <a:p>
                <a:pPr defTabSz="914049">
                  <a:defRPr/>
                </a:pPr>
                <a:r>
                  <a:rPr lang="en-US" sz="1765" dirty="0">
                    <a:solidFill>
                      <a:srgbClr val="282828"/>
                    </a:solidFill>
                    <a:latin typeface="Segoe UI Semibold"/>
                  </a:rPr>
                  <a:t>iOS 8.0 </a:t>
                </a:r>
                <a:br>
                  <a:rPr lang="en-US" sz="1765" dirty="0">
                    <a:solidFill>
                      <a:srgbClr val="282828"/>
                    </a:solidFill>
                    <a:latin typeface="Segoe UI Semibold"/>
                  </a:rPr>
                </a:br>
                <a:r>
                  <a:rPr lang="en-US" sz="1371" dirty="0">
                    <a:solidFill>
                      <a:srgbClr val="282828"/>
                    </a:solidFill>
                    <a:latin typeface="Segoe UI Semibold"/>
                  </a:rPr>
                  <a:t>or later</a:t>
                </a:r>
                <a:endParaRPr lang="en-US" sz="1765" dirty="0">
                  <a:solidFill>
                    <a:srgbClr val="282828"/>
                  </a:solidFill>
                  <a:latin typeface="Segoe UI Semibold"/>
                </a:endParaRPr>
              </a:p>
            </p:txBody>
          </p:sp>
          <p:sp>
            <p:nvSpPr>
              <p:cNvPr id="19" name="Rectangle 18">
                <a:extLst>
                  <a:ext uri="{FF2B5EF4-FFF2-40B4-BE49-F238E27FC236}">
                    <a16:creationId xmlns:a16="http://schemas.microsoft.com/office/drawing/2014/main" id="{FFE28ABC-67FB-405C-8C80-375702A977B1}"/>
                  </a:ext>
                </a:extLst>
              </p:cNvPr>
              <p:cNvSpPr/>
              <p:nvPr/>
            </p:nvSpPr>
            <p:spPr>
              <a:xfrm>
                <a:off x="7792027" y="4822966"/>
                <a:ext cx="1479953" cy="586512"/>
              </a:xfrm>
              <a:prstGeom prst="rect">
                <a:avLst/>
              </a:prstGeom>
            </p:spPr>
            <p:txBody>
              <a:bodyPr wrap="none">
                <a:spAutoFit/>
              </a:bodyPr>
              <a:lstStyle/>
              <a:p>
                <a:pPr defTabSz="914049">
                  <a:defRPr/>
                </a:pPr>
                <a:r>
                  <a:rPr lang="en-US" sz="1765" dirty="0">
                    <a:solidFill>
                      <a:srgbClr val="282828"/>
                    </a:solidFill>
                    <a:latin typeface="Segoe UI Semibold"/>
                  </a:rPr>
                  <a:t>Android 4.0 </a:t>
                </a:r>
                <a:br>
                  <a:rPr lang="en-US" sz="1765" dirty="0">
                    <a:solidFill>
                      <a:srgbClr val="282828"/>
                    </a:solidFill>
                    <a:latin typeface="Segoe UI Semibold"/>
                  </a:rPr>
                </a:br>
                <a:r>
                  <a:rPr lang="en-US" sz="1371" dirty="0">
                    <a:solidFill>
                      <a:srgbClr val="282828"/>
                    </a:solidFill>
                    <a:latin typeface="Segoe UI Semibold"/>
                  </a:rPr>
                  <a:t>or later</a:t>
                </a:r>
                <a:endParaRPr lang="en-US" sz="1765" dirty="0">
                  <a:solidFill>
                    <a:srgbClr val="282828"/>
                  </a:solidFill>
                  <a:latin typeface="Segoe UI Semibold"/>
                </a:endParaRPr>
              </a:p>
            </p:txBody>
          </p:sp>
        </p:grpSp>
      </p:grpSp>
      <p:grpSp>
        <p:nvGrpSpPr>
          <p:cNvPr id="41" name="Group 40">
            <a:extLst>
              <a:ext uri="{FF2B5EF4-FFF2-40B4-BE49-F238E27FC236}">
                <a16:creationId xmlns:a16="http://schemas.microsoft.com/office/drawing/2014/main" id="{BFB26DA7-AE64-4FF7-A42B-C39CEAC1540A}"/>
              </a:ext>
            </a:extLst>
          </p:cNvPr>
          <p:cNvGrpSpPr/>
          <p:nvPr/>
        </p:nvGrpSpPr>
        <p:grpSpPr>
          <a:xfrm>
            <a:off x="8092706" y="2639835"/>
            <a:ext cx="3078618" cy="1126262"/>
            <a:chOff x="8972198" y="2072429"/>
            <a:chExt cx="3140796" cy="1149010"/>
          </a:xfrm>
        </p:grpSpPr>
        <p:sp>
          <p:nvSpPr>
            <p:cNvPr id="31" name="TextBox 30">
              <a:extLst>
                <a:ext uri="{FF2B5EF4-FFF2-40B4-BE49-F238E27FC236}">
                  <a16:creationId xmlns:a16="http://schemas.microsoft.com/office/drawing/2014/main" id="{8E8628BB-2926-404A-A6B6-7FBC442767D5}"/>
                </a:ext>
              </a:extLst>
            </p:cNvPr>
            <p:cNvSpPr txBox="1"/>
            <p:nvPr/>
          </p:nvSpPr>
          <p:spPr>
            <a:xfrm>
              <a:off x="9951356" y="2072429"/>
              <a:ext cx="2161638" cy="1149010"/>
            </a:xfrm>
            <a:prstGeom prst="rect">
              <a:avLst/>
            </a:prstGeom>
            <a:noFill/>
          </p:spPr>
          <p:txBody>
            <a:bodyPr wrap="square" lIns="182828" tIns="146263" rIns="182828" bIns="146263" rtlCol="0">
              <a:spAutoFit/>
            </a:bodyPr>
            <a:lstStyle/>
            <a:p>
              <a:pPr defTabSz="914049">
                <a:lnSpc>
                  <a:spcPct val="90000"/>
                </a:lnSpc>
                <a:spcAft>
                  <a:spcPts val="600"/>
                </a:spcAft>
                <a:defRPr/>
              </a:pPr>
              <a:r>
                <a:rPr lang="en-US" sz="1961" dirty="0">
                  <a:solidFill>
                    <a:srgbClr val="282828"/>
                  </a:solidFill>
                  <a:latin typeface="Segoe UI Semibold"/>
                </a:rPr>
                <a:t>Mobile Management Solutions</a:t>
              </a:r>
            </a:p>
          </p:txBody>
        </p:sp>
        <p:grpSp>
          <p:nvGrpSpPr>
            <p:cNvPr id="37" name="Group 36">
              <a:extLst>
                <a:ext uri="{FF2B5EF4-FFF2-40B4-BE49-F238E27FC236}">
                  <a16:creationId xmlns:a16="http://schemas.microsoft.com/office/drawing/2014/main" id="{5D5C6CC9-9FC5-498C-93D7-8BC74A9EAB0E}"/>
                </a:ext>
              </a:extLst>
            </p:cNvPr>
            <p:cNvGrpSpPr/>
            <p:nvPr/>
          </p:nvGrpSpPr>
          <p:grpSpPr>
            <a:xfrm>
              <a:off x="8972198" y="2292885"/>
              <a:ext cx="698500" cy="698498"/>
              <a:chOff x="6994598" y="2292885"/>
              <a:chExt cx="698500" cy="698498"/>
            </a:xfrm>
          </p:grpSpPr>
          <p:sp>
            <p:nvSpPr>
              <p:cNvPr id="39" name="Oval 38">
                <a:extLst>
                  <a:ext uri="{FF2B5EF4-FFF2-40B4-BE49-F238E27FC236}">
                    <a16:creationId xmlns:a16="http://schemas.microsoft.com/office/drawing/2014/main" id="{F3C8FD2A-CEC1-423F-992F-0B228F2AF788}"/>
                  </a:ext>
                </a:extLst>
              </p:cNvPr>
              <p:cNvSpPr/>
              <p:nvPr/>
            </p:nvSpPr>
            <p:spPr bwMode="auto">
              <a:xfrm>
                <a:off x="6994598" y="2292885"/>
                <a:ext cx="698500" cy="6984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E4AE3978-591F-4CF3-9290-786188ABDAE9}"/>
                  </a:ext>
                </a:extLst>
              </p:cNvPr>
              <p:cNvSpPr/>
              <p:nvPr/>
            </p:nvSpPr>
            <p:spPr bwMode="auto">
              <a:xfrm>
                <a:off x="7098916" y="2581174"/>
                <a:ext cx="492098" cy="1219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38300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750" fill="hold"/>
                                        <p:tgtEl>
                                          <p:spTgt spid="43"/>
                                        </p:tgtEl>
                                        <p:attrNameLst>
                                          <p:attrName>ppt_x</p:attrName>
                                        </p:attrNameLst>
                                      </p:cBhvr>
                                      <p:tavLst>
                                        <p:tav tm="0">
                                          <p:val>
                                            <p:strVal val="1+#ppt_w/2"/>
                                          </p:val>
                                        </p:tav>
                                        <p:tav tm="100000">
                                          <p:val>
                                            <p:strVal val="#ppt_x"/>
                                          </p:val>
                                        </p:tav>
                                      </p:tavLst>
                                    </p:anim>
                                    <p:anim calcmode="lin" valueType="num">
                                      <p:cBhvr additive="base">
                                        <p:cTn id="8" dur="75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750" fill="hold"/>
                                        <p:tgtEl>
                                          <p:spTgt spid="44"/>
                                        </p:tgtEl>
                                        <p:attrNameLst>
                                          <p:attrName>ppt_x</p:attrName>
                                        </p:attrNameLst>
                                      </p:cBhvr>
                                      <p:tavLst>
                                        <p:tav tm="0">
                                          <p:val>
                                            <p:strVal val="1+#ppt_w/2"/>
                                          </p:val>
                                        </p:tav>
                                        <p:tav tm="100000">
                                          <p:val>
                                            <p:strVal val="#ppt_x"/>
                                          </p:val>
                                        </p:tav>
                                      </p:tavLst>
                                    </p:anim>
                                    <p:anim calcmode="lin" valueType="num">
                                      <p:cBhvr additive="base">
                                        <p:cTn id="12" dur="75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750" fill="hold"/>
                                        <p:tgtEl>
                                          <p:spTgt spid="41"/>
                                        </p:tgtEl>
                                        <p:attrNameLst>
                                          <p:attrName>ppt_x</p:attrName>
                                        </p:attrNameLst>
                                      </p:cBhvr>
                                      <p:tavLst>
                                        <p:tav tm="0">
                                          <p:val>
                                            <p:strVal val="1+#ppt_w/2"/>
                                          </p:val>
                                        </p:tav>
                                        <p:tav tm="100000">
                                          <p:val>
                                            <p:strVal val="#ppt_x"/>
                                          </p:val>
                                        </p:tav>
                                      </p:tavLst>
                                    </p:anim>
                                    <p:anim calcmode="lin" valueType="num">
                                      <p:cBhvr additive="base">
                                        <p:cTn id="16" dur="7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8E4AD5-680F-41E1-A062-60963DA1E962}"/>
              </a:ext>
            </a:extLst>
          </p:cNvPr>
          <p:cNvSpPr>
            <a:spLocks noGrp="1"/>
          </p:cNvSpPr>
          <p:nvPr>
            <p:ph type="title"/>
          </p:nvPr>
        </p:nvSpPr>
        <p:spPr/>
        <p:txBody>
          <a:bodyPr/>
          <a:lstStyle/>
          <a:p>
            <a:r>
              <a:rPr lang="en-US" dirty="0"/>
              <a:t>Windows deployment overview</a:t>
            </a:r>
          </a:p>
        </p:txBody>
      </p:sp>
      <p:grpSp>
        <p:nvGrpSpPr>
          <p:cNvPr id="35" name="Group 34">
            <a:extLst>
              <a:ext uri="{FF2B5EF4-FFF2-40B4-BE49-F238E27FC236}">
                <a16:creationId xmlns:a16="http://schemas.microsoft.com/office/drawing/2014/main" id="{4D933B10-3CEE-4825-A3CE-2B1A2B04A9BA}"/>
              </a:ext>
            </a:extLst>
          </p:cNvPr>
          <p:cNvGrpSpPr/>
          <p:nvPr/>
        </p:nvGrpSpPr>
        <p:grpSpPr>
          <a:xfrm>
            <a:off x="2522935" y="2787897"/>
            <a:ext cx="2608108" cy="230511"/>
            <a:chOff x="2118366" y="2863636"/>
            <a:chExt cx="2608478" cy="230543"/>
          </a:xfrm>
        </p:grpSpPr>
        <p:cxnSp>
          <p:nvCxnSpPr>
            <p:cNvPr id="22" name="Straight Arrow Connector 21">
              <a:extLst>
                <a:ext uri="{FF2B5EF4-FFF2-40B4-BE49-F238E27FC236}">
                  <a16:creationId xmlns:a16="http://schemas.microsoft.com/office/drawing/2014/main" id="{7F16C923-CE1F-41F6-A4BF-09F8C2D851EE}"/>
                </a:ext>
              </a:extLst>
            </p:cNvPr>
            <p:cNvCxnSpPr>
              <a:cxnSpLocks/>
            </p:cNvCxnSpPr>
            <p:nvPr/>
          </p:nvCxnSpPr>
          <p:spPr>
            <a:xfrm>
              <a:off x="2118366" y="2978908"/>
              <a:ext cx="2532101" cy="0"/>
            </a:xfrm>
            <a:prstGeom prst="straightConnector1">
              <a:avLst/>
            </a:prstGeom>
            <a:ln w="28575">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Freeform 168">
              <a:extLst>
                <a:ext uri="{FF2B5EF4-FFF2-40B4-BE49-F238E27FC236}">
                  <a16:creationId xmlns:a16="http://schemas.microsoft.com/office/drawing/2014/main" id="{BF58CE77-51AF-4B65-8386-CA10FF7FE651}"/>
                </a:ext>
              </a:extLst>
            </p:cNvPr>
            <p:cNvSpPr>
              <a:spLocks/>
            </p:cNvSpPr>
            <p:nvPr/>
          </p:nvSpPr>
          <p:spPr bwMode="auto">
            <a:xfrm rot="5400000">
              <a:off x="4430741" y="2798076"/>
              <a:ext cx="230543" cy="3616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accent1"/>
            </a:solidFill>
            <a:ln w="28575">
              <a:noFill/>
            </a:ln>
          </p:spPr>
          <p:txBody>
            <a:bodyPr vert="horz" wrap="square" lIns="95104" tIns="47551" rIns="95104" bIns="47551" numCol="1" anchor="t" anchorCtr="0" compatLnSpc="1">
              <a:prstTxWarp prst="textNoShape">
                <a:avLst/>
              </a:prstTxWarp>
            </a:bodyPr>
            <a:lstStyle/>
            <a:p>
              <a:pPr defTabSz="951121">
                <a:defRPr/>
              </a:pPr>
              <a:endParaRPr lang="en-US" sz="1872" kern="0" dirty="0">
                <a:solidFill>
                  <a:srgbClr val="404040"/>
                </a:solidFill>
                <a:latin typeface="Segoe UI"/>
              </a:endParaRPr>
            </a:p>
          </p:txBody>
        </p:sp>
      </p:grpSp>
      <p:grpSp>
        <p:nvGrpSpPr>
          <p:cNvPr id="21" name="Group 20">
            <a:extLst>
              <a:ext uri="{FF2B5EF4-FFF2-40B4-BE49-F238E27FC236}">
                <a16:creationId xmlns:a16="http://schemas.microsoft.com/office/drawing/2014/main" id="{DF3DA637-835B-4115-93C9-08FFDDCD23E1}"/>
              </a:ext>
            </a:extLst>
          </p:cNvPr>
          <p:cNvGrpSpPr/>
          <p:nvPr/>
        </p:nvGrpSpPr>
        <p:grpSpPr>
          <a:xfrm>
            <a:off x="501754" y="2135729"/>
            <a:ext cx="4065803" cy="1903915"/>
            <a:chOff x="500960" y="2135545"/>
            <a:chExt cx="4066380" cy="1904185"/>
          </a:xfrm>
        </p:grpSpPr>
        <p:sp>
          <p:nvSpPr>
            <p:cNvPr id="7" name="TextBox 6">
              <a:extLst>
                <a:ext uri="{FF2B5EF4-FFF2-40B4-BE49-F238E27FC236}">
                  <a16:creationId xmlns:a16="http://schemas.microsoft.com/office/drawing/2014/main" id="{A146751A-8310-4615-A558-5929484AF072}"/>
                </a:ext>
              </a:extLst>
            </p:cNvPr>
            <p:cNvSpPr txBox="1"/>
            <p:nvPr/>
          </p:nvSpPr>
          <p:spPr>
            <a:xfrm>
              <a:off x="500960" y="3767411"/>
              <a:ext cx="4066380" cy="272319"/>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defPPr>
                <a:defRPr lang="en-US"/>
              </a:defPPr>
              <a:lvl1pPr defTabSz="914192">
                <a:lnSpc>
                  <a:spcPts val="2353"/>
                </a:lnSpc>
                <a:spcBef>
                  <a:spcPct val="20000"/>
                </a:spcBef>
                <a:buSzPct val="90000"/>
                <a:defRPr sz="1961"/>
              </a:lvl1pPr>
            </a:lstStyle>
            <a:p>
              <a:pPr defTabSz="914016">
                <a:defRPr/>
              </a:pPr>
              <a:r>
                <a:rPr lang="en-US" sz="1400" dirty="0">
                  <a:solidFill>
                    <a:srgbClr val="2F2F2F"/>
                  </a:solidFill>
                  <a:latin typeface="Segoe UI Semibold"/>
                </a:rPr>
                <a:t>Upgrade to Windows 10 Pro Creators Update</a:t>
              </a:r>
            </a:p>
          </p:txBody>
        </p:sp>
        <p:grpSp>
          <p:nvGrpSpPr>
            <p:cNvPr id="31" name="Group 30">
              <a:extLst>
                <a:ext uri="{FF2B5EF4-FFF2-40B4-BE49-F238E27FC236}">
                  <a16:creationId xmlns:a16="http://schemas.microsoft.com/office/drawing/2014/main" id="{86A090FB-AE40-40C5-81EF-AD3C7C8D0E3C}"/>
                </a:ext>
              </a:extLst>
            </p:cNvPr>
            <p:cNvGrpSpPr/>
            <p:nvPr/>
          </p:nvGrpSpPr>
          <p:grpSpPr>
            <a:xfrm>
              <a:off x="508013" y="2135545"/>
              <a:ext cx="1996197" cy="1440019"/>
              <a:chOff x="-531128" y="2848077"/>
              <a:chExt cx="2036226" cy="1468895"/>
            </a:xfrm>
          </p:grpSpPr>
          <p:sp>
            <p:nvSpPr>
              <p:cNvPr id="32" name="Freeform 5">
                <a:extLst>
                  <a:ext uri="{FF2B5EF4-FFF2-40B4-BE49-F238E27FC236}">
                    <a16:creationId xmlns:a16="http://schemas.microsoft.com/office/drawing/2014/main" id="{6B92ECB5-17AC-43F6-BFAC-B8F50F54394D}"/>
                  </a:ext>
                </a:extLst>
              </p:cNvPr>
              <p:cNvSpPr>
                <a:spLocks/>
              </p:cNvSpPr>
              <p:nvPr/>
            </p:nvSpPr>
            <p:spPr bwMode="auto">
              <a:xfrm>
                <a:off x="652478" y="2848077"/>
                <a:ext cx="852620" cy="666180"/>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34" name="Freeform 5">
                <a:extLst>
                  <a:ext uri="{FF2B5EF4-FFF2-40B4-BE49-F238E27FC236}">
                    <a16:creationId xmlns:a16="http://schemas.microsoft.com/office/drawing/2014/main" id="{078AA7DF-06BC-4930-87D1-11D17DC82936}"/>
                  </a:ext>
                </a:extLst>
              </p:cNvPr>
              <p:cNvSpPr>
                <a:spLocks/>
              </p:cNvSpPr>
              <p:nvPr/>
            </p:nvSpPr>
            <p:spPr bwMode="auto">
              <a:xfrm>
                <a:off x="-531128" y="3669304"/>
                <a:ext cx="828928" cy="647668"/>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grpSp>
        <p:sp>
          <p:nvSpPr>
            <p:cNvPr id="36" name="Arc 35">
              <a:extLst>
                <a:ext uri="{FF2B5EF4-FFF2-40B4-BE49-F238E27FC236}">
                  <a16:creationId xmlns:a16="http://schemas.microsoft.com/office/drawing/2014/main" id="{84984A17-D50E-421E-8A38-7DCC16E1199F}"/>
                </a:ext>
              </a:extLst>
            </p:cNvPr>
            <p:cNvSpPr/>
            <p:nvPr/>
          </p:nvSpPr>
          <p:spPr>
            <a:xfrm>
              <a:off x="836005" y="2193881"/>
              <a:ext cx="998637" cy="998637"/>
            </a:xfrm>
            <a:prstGeom prst="arc">
              <a:avLst>
                <a:gd name="adj1" fmla="val 728738"/>
                <a:gd name="adj2" fmla="val 5126290"/>
              </a:avLst>
            </a:prstGeom>
            <a:ln w="28575">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dirty="0">
                <a:solidFill>
                  <a:srgbClr val="2F2F2F"/>
                </a:solidFill>
                <a:latin typeface="Segoe UI"/>
              </a:endParaRPr>
            </a:p>
          </p:txBody>
        </p:sp>
      </p:grpSp>
      <p:grpSp>
        <p:nvGrpSpPr>
          <p:cNvPr id="23" name="Group 22">
            <a:extLst>
              <a:ext uri="{FF2B5EF4-FFF2-40B4-BE49-F238E27FC236}">
                <a16:creationId xmlns:a16="http://schemas.microsoft.com/office/drawing/2014/main" id="{BA4302E4-1766-470E-BD04-645BC4F26765}"/>
              </a:ext>
            </a:extLst>
          </p:cNvPr>
          <p:cNvGrpSpPr/>
          <p:nvPr/>
        </p:nvGrpSpPr>
        <p:grpSpPr>
          <a:xfrm>
            <a:off x="4942851" y="2184425"/>
            <a:ext cx="2404175" cy="1854384"/>
            <a:chOff x="4942688" y="2184248"/>
            <a:chExt cx="2404516" cy="1854647"/>
          </a:xfrm>
        </p:grpSpPr>
        <p:sp>
          <p:nvSpPr>
            <p:cNvPr id="25" name="TextBox 24">
              <a:extLst>
                <a:ext uri="{FF2B5EF4-FFF2-40B4-BE49-F238E27FC236}">
                  <a16:creationId xmlns:a16="http://schemas.microsoft.com/office/drawing/2014/main" id="{2C8E1EB8-1263-489A-93CC-5BFC6BC603EE}"/>
                </a:ext>
              </a:extLst>
            </p:cNvPr>
            <p:cNvSpPr txBox="1"/>
            <p:nvPr/>
          </p:nvSpPr>
          <p:spPr>
            <a:xfrm>
              <a:off x="4942688" y="3767410"/>
              <a:ext cx="2404516" cy="271485"/>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defPPr>
                <a:defRPr lang="en-US"/>
              </a:defPPr>
              <a:lvl1pPr defTabSz="914192">
                <a:lnSpc>
                  <a:spcPts val="2353"/>
                </a:lnSpc>
                <a:spcBef>
                  <a:spcPct val="20000"/>
                </a:spcBef>
                <a:buSzPct val="90000"/>
                <a:defRPr sz="1961"/>
              </a:lvl1pPr>
            </a:lstStyle>
            <a:p>
              <a:pPr algn="ctr" defTabSz="914016">
                <a:defRPr/>
              </a:pPr>
              <a:r>
                <a:rPr lang="en-US" sz="1400" dirty="0">
                  <a:solidFill>
                    <a:srgbClr val="2F2F2F"/>
                  </a:solidFill>
                  <a:latin typeface="Segoe UI Semibold"/>
                </a:rPr>
                <a:t>Connect device to Azure AD</a:t>
              </a:r>
            </a:p>
          </p:txBody>
        </p:sp>
        <p:sp>
          <p:nvSpPr>
            <p:cNvPr id="37" name="Freeform: Shape 36">
              <a:extLst>
                <a:ext uri="{FF2B5EF4-FFF2-40B4-BE49-F238E27FC236}">
                  <a16:creationId xmlns:a16="http://schemas.microsoft.com/office/drawing/2014/main" id="{E119B1B3-70AB-453F-BA20-FB3268C8F53F}"/>
                </a:ext>
              </a:extLst>
            </p:cNvPr>
            <p:cNvSpPr/>
            <p:nvPr/>
          </p:nvSpPr>
          <p:spPr bwMode="auto">
            <a:xfrm flipV="1">
              <a:off x="5208520" y="2184248"/>
              <a:ext cx="1742997" cy="10416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33" tIns="46616" rIns="93233" bIns="46616" numCol="1" anchor="t" anchorCtr="0" compatLnSpc="1">
              <a:prstTxWarp prst="textNoShape">
                <a:avLst/>
              </a:prstTxWarp>
            </a:bodyPr>
            <a:lstStyle/>
            <a:p>
              <a:pPr defTabSz="950938">
                <a:defRPr/>
              </a:pPr>
              <a:endParaRPr lang="en-US" sz="1836" dirty="0">
                <a:solidFill>
                  <a:srgbClr val="505050"/>
                </a:solidFill>
                <a:latin typeface="Segoe UI Semilight"/>
              </a:endParaRPr>
            </a:p>
          </p:txBody>
        </p:sp>
        <p:pic>
          <p:nvPicPr>
            <p:cNvPr id="40" name="Picture 39">
              <a:extLst>
                <a:ext uri="{FF2B5EF4-FFF2-40B4-BE49-F238E27FC236}">
                  <a16:creationId xmlns:a16="http://schemas.microsoft.com/office/drawing/2014/main" id="{0EEB32DA-B14A-4B46-953B-B7765F144E7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1890" y="2534132"/>
              <a:ext cx="579150" cy="579149"/>
            </a:xfrm>
            <a:prstGeom prst="rect">
              <a:avLst/>
            </a:prstGeom>
            <a:ln w="28575">
              <a:noFill/>
            </a:ln>
          </p:spPr>
        </p:pic>
      </p:grpSp>
      <p:grpSp>
        <p:nvGrpSpPr>
          <p:cNvPr id="24" name="Group 23">
            <a:extLst>
              <a:ext uri="{FF2B5EF4-FFF2-40B4-BE49-F238E27FC236}">
                <a16:creationId xmlns:a16="http://schemas.microsoft.com/office/drawing/2014/main" id="{79306ECC-509B-495B-A306-EA4CC1686B25}"/>
              </a:ext>
            </a:extLst>
          </p:cNvPr>
          <p:cNvGrpSpPr/>
          <p:nvPr/>
        </p:nvGrpSpPr>
        <p:grpSpPr>
          <a:xfrm>
            <a:off x="8216256" y="2423168"/>
            <a:ext cx="3309227" cy="1616474"/>
            <a:chOff x="8216555" y="2423025"/>
            <a:chExt cx="3309697" cy="1616704"/>
          </a:xfrm>
        </p:grpSpPr>
        <p:sp>
          <p:nvSpPr>
            <p:cNvPr id="38" name="TextBox 37">
              <a:extLst>
                <a:ext uri="{FF2B5EF4-FFF2-40B4-BE49-F238E27FC236}">
                  <a16:creationId xmlns:a16="http://schemas.microsoft.com/office/drawing/2014/main" id="{1028A165-880E-4D7B-9C8E-E9D50390FB35}"/>
                </a:ext>
              </a:extLst>
            </p:cNvPr>
            <p:cNvSpPr txBox="1"/>
            <p:nvPr/>
          </p:nvSpPr>
          <p:spPr>
            <a:xfrm>
              <a:off x="8216555" y="3767410"/>
              <a:ext cx="3309697" cy="272319"/>
            </a:xfrm>
            <a:prstGeom prst="rect">
              <a:avLst/>
            </a:prstGeom>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defPPr>
                <a:defRPr lang="en-US"/>
              </a:defPPr>
              <a:lvl1pPr defTabSz="914192">
                <a:lnSpc>
                  <a:spcPts val="2353"/>
                </a:lnSpc>
                <a:spcBef>
                  <a:spcPct val="20000"/>
                </a:spcBef>
                <a:buSzPct val="90000"/>
                <a:defRPr sz="1961"/>
              </a:lvl1pPr>
            </a:lstStyle>
            <a:p>
              <a:pPr defTabSz="914016">
                <a:defRPr/>
              </a:pPr>
              <a:r>
                <a:rPr lang="en-US" sz="1400" dirty="0">
                  <a:solidFill>
                    <a:srgbClr val="2F2F2F"/>
                  </a:solidFill>
                  <a:latin typeface="Segoe UI Semibold"/>
                </a:rPr>
                <a:t>Verify upgrade to Windows 10 Business</a:t>
              </a:r>
            </a:p>
          </p:txBody>
        </p:sp>
        <p:sp>
          <p:nvSpPr>
            <p:cNvPr id="42" name="Freeform 5">
              <a:extLst>
                <a:ext uri="{FF2B5EF4-FFF2-40B4-BE49-F238E27FC236}">
                  <a16:creationId xmlns:a16="http://schemas.microsoft.com/office/drawing/2014/main" id="{9CDD67D0-A118-42EF-A9C9-7CB9D6C69710}"/>
                </a:ext>
              </a:extLst>
            </p:cNvPr>
            <p:cNvSpPr>
              <a:spLocks/>
            </p:cNvSpPr>
            <p:nvPr/>
          </p:nvSpPr>
          <p:spPr bwMode="auto">
            <a:xfrm>
              <a:off x="9187905" y="2423025"/>
              <a:ext cx="1161440" cy="907471"/>
            </a:xfrm>
            <a:custGeom>
              <a:avLst/>
              <a:gdLst>
                <a:gd name="T0" fmla="*/ 0 w 426"/>
                <a:gd name="T1" fmla="*/ 12 h 333"/>
                <a:gd name="T2" fmla="*/ 0 w 426"/>
                <a:gd name="T3" fmla="*/ 12 h 333"/>
                <a:gd name="T4" fmla="*/ 0 w 426"/>
                <a:gd name="T5" fmla="*/ 255 h 333"/>
                <a:gd name="T6" fmla="*/ 12 w 426"/>
                <a:gd name="T7" fmla="*/ 268 h 333"/>
                <a:gd name="T8" fmla="*/ 195 w 426"/>
                <a:gd name="T9" fmla="*/ 268 h 333"/>
                <a:gd name="T10" fmla="*/ 195 w 426"/>
                <a:gd name="T11" fmla="*/ 306 h 333"/>
                <a:gd name="T12" fmla="*/ 130 w 426"/>
                <a:gd name="T13" fmla="*/ 306 h 333"/>
                <a:gd name="T14" fmla="*/ 130 w 426"/>
                <a:gd name="T15" fmla="*/ 333 h 333"/>
                <a:gd name="T16" fmla="*/ 293 w 426"/>
                <a:gd name="T17" fmla="*/ 333 h 333"/>
                <a:gd name="T18" fmla="*/ 293 w 426"/>
                <a:gd name="T19" fmla="*/ 306 h 333"/>
                <a:gd name="T20" fmla="*/ 228 w 426"/>
                <a:gd name="T21" fmla="*/ 306 h 333"/>
                <a:gd name="T22" fmla="*/ 228 w 426"/>
                <a:gd name="T23" fmla="*/ 268 h 333"/>
                <a:gd name="T24" fmla="*/ 413 w 426"/>
                <a:gd name="T25" fmla="*/ 268 h 333"/>
                <a:gd name="T26" fmla="*/ 426 w 426"/>
                <a:gd name="T27" fmla="*/ 255 h 333"/>
                <a:gd name="T28" fmla="*/ 426 w 426"/>
                <a:gd name="T29" fmla="*/ 12 h 333"/>
                <a:gd name="T30" fmla="*/ 413 w 426"/>
                <a:gd name="T31" fmla="*/ 0 h 333"/>
                <a:gd name="T32" fmla="*/ 12 w 426"/>
                <a:gd name="T33" fmla="*/ 0 h 333"/>
                <a:gd name="T34" fmla="*/ 0 w 426"/>
                <a:gd name="T35"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333">
                  <a:moveTo>
                    <a:pt x="0" y="12"/>
                  </a:moveTo>
                  <a:lnTo>
                    <a:pt x="0" y="12"/>
                  </a:lnTo>
                  <a:lnTo>
                    <a:pt x="0" y="255"/>
                  </a:lnTo>
                  <a:cubicBezTo>
                    <a:pt x="0" y="262"/>
                    <a:pt x="5" y="268"/>
                    <a:pt x="12" y="268"/>
                  </a:cubicBezTo>
                  <a:lnTo>
                    <a:pt x="195" y="268"/>
                  </a:lnTo>
                  <a:lnTo>
                    <a:pt x="195" y="306"/>
                  </a:lnTo>
                  <a:lnTo>
                    <a:pt x="130" y="306"/>
                  </a:lnTo>
                  <a:lnTo>
                    <a:pt x="130" y="333"/>
                  </a:lnTo>
                  <a:lnTo>
                    <a:pt x="293" y="333"/>
                  </a:lnTo>
                  <a:lnTo>
                    <a:pt x="293" y="306"/>
                  </a:lnTo>
                  <a:lnTo>
                    <a:pt x="228" y="306"/>
                  </a:lnTo>
                  <a:lnTo>
                    <a:pt x="228" y="268"/>
                  </a:lnTo>
                  <a:lnTo>
                    <a:pt x="413" y="268"/>
                  </a:lnTo>
                  <a:cubicBezTo>
                    <a:pt x="420" y="268"/>
                    <a:pt x="426" y="262"/>
                    <a:pt x="426" y="255"/>
                  </a:cubicBezTo>
                  <a:lnTo>
                    <a:pt x="426" y="12"/>
                  </a:lnTo>
                  <a:cubicBezTo>
                    <a:pt x="426" y="5"/>
                    <a:pt x="420" y="0"/>
                    <a:pt x="413" y="0"/>
                  </a:cubicBezTo>
                  <a:lnTo>
                    <a:pt x="12" y="0"/>
                  </a:lnTo>
                  <a:cubicBezTo>
                    <a:pt x="5" y="0"/>
                    <a:pt x="0" y="5"/>
                    <a:pt x="0" y="12"/>
                  </a:cubicBezTo>
                  <a:close/>
                </a:path>
              </a:pathLst>
            </a:custGeom>
            <a:solidFill>
              <a:schemeClr val="accent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rgbClr val="282828"/>
                </a:solidFill>
                <a:latin typeface="Segoe UI"/>
              </a:endParaRPr>
            </a:p>
          </p:txBody>
        </p:sp>
        <p:sp>
          <p:nvSpPr>
            <p:cNvPr id="49" name="Freeform 9">
              <a:extLst>
                <a:ext uri="{FF2B5EF4-FFF2-40B4-BE49-F238E27FC236}">
                  <a16:creationId xmlns:a16="http://schemas.microsoft.com/office/drawing/2014/main" id="{07F44431-DDB1-43E6-ABDA-D854FE4E69C1}"/>
                </a:ext>
              </a:extLst>
            </p:cNvPr>
            <p:cNvSpPr>
              <a:spLocks/>
            </p:cNvSpPr>
            <p:nvPr/>
          </p:nvSpPr>
          <p:spPr bwMode="auto">
            <a:xfrm>
              <a:off x="9643477" y="2704034"/>
              <a:ext cx="273829" cy="214602"/>
            </a:xfrm>
            <a:custGeom>
              <a:avLst/>
              <a:gdLst>
                <a:gd name="T0" fmla="*/ 192 w 196"/>
                <a:gd name="T1" fmla="*/ 9 h 154"/>
                <a:gd name="T2" fmla="*/ 192 w 196"/>
                <a:gd name="T3" fmla="*/ 9 h 154"/>
                <a:gd name="T4" fmla="*/ 190 w 196"/>
                <a:gd name="T5" fmla="*/ 7 h 154"/>
                <a:gd name="T6" fmla="*/ 186 w 196"/>
                <a:gd name="T7" fmla="*/ 4 h 154"/>
                <a:gd name="T8" fmla="*/ 166 w 196"/>
                <a:gd name="T9" fmla="*/ 7 h 154"/>
                <a:gd name="T10" fmla="*/ 163 w 196"/>
                <a:gd name="T11" fmla="*/ 9 h 154"/>
                <a:gd name="T12" fmla="*/ 160 w 196"/>
                <a:gd name="T13" fmla="*/ 12 h 154"/>
                <a:gd name="T14" fmla="*/ 129 w 196"/>
                <a:gd name="T15" fmla="*/ 43 h 154"/>
                <a:gd name="T16" fmla="*/ 66 w 196"/>
                <a:gd name="T17" fmla="*/ 106 h 154"/>
                <a:gd name="T18" fmla="*/ 31 w 196"/>
                <a:gd name="T19" fmla="*/ 70 h 154"/>
                <a:gd name="T20" fmla="*/ 7 w 196"/>
                <a:gd name="T21" fmla="*/ 70 h 154"/>
                <a:gd name="T22" fmla="*/ 7 w 196"/>
                <a:gd name="T23" fmla="*/ 94 h 154"/>
                <a:gd name="T24" fmla="*/ 66 w 196"/>
                <a:gd name="T25" fmla="*/ 154 h 154"/>
                <a:gd name="T26" fmla="*/ 177 w 196"/>
                <a:gd name="T27" fmla="*/ 43 h 154"/>
                <a:gd name="T28" fmla="*/ 186 w 196"/>
                <a:gd name="T29" fmla="*/ 35 h 154"/>
                <a:gd name="T30" fmla="*/ 190 w 196"/>
                <a:gd name="T31" fmla="*/ 31 h 154"/>
                <a:gd name="T32" fmla="*/ 192 w 196"/>
                <a:gd name="T33"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54">
                  <a:moveTo>
                    <a:pt x="192" y="9"/>
                  </a:moveTo>
                  <a:lnTo>
                    <a:pt x="192" y="9"/>
                  </a:lnTo>
                  <a:cubicBezTo>
                    <a:pt x="191" y="8"/>
                    <a:pt x="190" y="7"/>
                    <a:pt x="190" y="7"/>
                  </a:cubicBezTo>
                  <a:cubicBezTo>
                    <a:pt x="188" y="5"/>
                    <a:pt x="187" y="4"/>
                    <a:pt x="186" y="4"/>
                  </a:cubicBezTo>
                  <a:cubicBezTo>
                    <a:pt x="179" y="0"/>
                    <a:pt x="171" y="1"/>
                    <a:pt x="166" y="7"/>
                  </a:cubicBezTo>
                  <a:lnTo>
                    <a:pt x="163" y="9"/>
                  </a:lnTo>
                  <a:lnTo>
                    <a:pt x="160" y="12"/>
                  </a:lnTo>
                  <a:lnTo>
                    <a:pt x="129" y="43"/>
                  </a:lnTo>
                  <a:lnTo>
                    <a:pt x="66" y="106"/>
                  </a:lnTo>
                  <a:lnTo>
                    <a:pt x="31" y="70"/>
                  </a:lnTo>
                  <a:cubicBezTo>
                    <a:pt x="24" y="63"/>
                    <a:pt x="13" y="63"/>
                    <a:pt x="7" y="70"/>
                  </a:cubicBezTo>
                  <a:cubicBezTo>
                    <a:pt x="0" y="77"/>
                    <a:pt x="0" y="87"/>
                    <a:pt x="7" y="94"/>
                  </a:cubicBezTo>
                  <a:lnTo>
                    <a:pt x="66" y="154"/>
                  </a:lnTo>
                  <a:lnTo>
                    <a:pt x="177" y="43"/>
                  </a:lnTo>
                  <a:lnTo>
                    <a:pt x="186" y="35"/>
                  </a:lnTo>
                  <a:lnTo>
                    <a:pt x="190" y="31"/>
                  </a:lnTo>
                  <a:cubicBezTo>
                    <a:pt x="196" y="25"/>
                    <a:pt x="196" y="16"/>
                    <a:pt x="192" y="9"/>
                  </a:cubicBezTo>
                  <a:close/>
                </a:path>
              </a:pathLst>
            </a:custGeom>
            <a:solidFill>
              <a:schemeClr val="bg1">
                <a:lumMod val="85000"/>
              </a:schemeClr>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14"/>
              <a:endParaRPr lang="en-US" sz="1836">
                <a:solidFill>
                  <a:srgbClr val="282828"/>
                </a:solidFill>
                <a:latin typeface="Segoe UI"/>
              </a:endParaRPr>
            </a:p>
          </p:txBody>
        </p:sp>
      </p:grpSp>
    </p:spTree>
    <p:extLst>
      <p:ext uri="{BB962C8B-B14F-4D97-AF65-F5344CB8AC3E}">
        <p14:creationId xmlns:p14="http://schemas.microsoft.com/office/powerpoint/2010/main" val="387232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 presetClass="entr" presetSubtype="2" decel="10000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decel="10000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365_Powerpoint_template.potx" id="{926A7AC7-88FF-4EA8-B421-92C97EF02697}" vid="{0386B4C0-A6C4-43ED-A210-9921B41101A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3.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4.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potx" id="{1370A19C-E407-4052-B62A-55C636FE256D}" vid="{56BC9C0F-B402-46CF-ABC6-5447E24267DE}"/>
    </a:ext>
  </a:extLst>
</a:theme>
</file>

<file path=ppt/theme/theme5.xml><?xml version="1.0" encoding="utf-8"?>
<a:theme xmlns:a="http://schemas.openxmlformats.org/drawingml/2006/main" name="2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73EB1BD4-8DD0-42C8-81CF-E8FE58869E13}" vid="{7127501C-7AE5-48D0-B874-F536F38BF7C1}"/>
    </a:ext>
  </a:extLst>
</a:theme>
</file>

<file path=ppt/theme/theme6.xml><?xml version="1.0" encoding="utf-8"?>
<a:theme xmlns:a="http://schemas.openxmlformats.org/drawingml/2006/main" name="7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2_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8.xml><?xml version="1.0" encoding="utf-8"?>
<a:theme xmlns:a="http://schemas.openxmlformats.org/drawingml/2006/main" name="4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9.xml><?xml version="1.0" encoding="utf-8"?>
<a:theme xmlns:a="http://schemas.openxmlformats.org/drawingml/2006/main" name="3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0cc1922-6699-4a3f-ac8d-526aac4c9026">RTWEXKQ7UXQP-292-13184</_dlc_DocId>
    <_dlc_DocIdUrl xmlns="d0cc1922-6699-4a3f-ac8d-526aac4c9026">
      <Url>https://bridgepartnersconsulting.sharepoint.com/ProjectTeamSite/rebecca.team/_layouts/15/DocIdRedir.aspx?ID=RTWEXKQ7UXQP-292-13184</Url>
      <Description>RTWEXKQ7UXQP-292-13184</Description>
    </_dlc_DocIdUrl>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SharedWithUsers xmlns="35b69dbb-4793-4c88-a8d2-adea1ceceab3">
      <UserInfo>
        <DisplayName>Colin White</DisplayName>
        <AccountId>109</AccountId>
        <AccountType/>
      </UserInfo>
      <UserInfo>
        <DisplayName>Michael Hyatt</DisplayName>
        <AccountId>545</AccountId>
        <AccountType/>
      </UserInfo>
      <UserInfo>
        <DisplayName>Michael Grady</DisplayName>
        <AccountId>567</AccountId>
        <AccountType/>
      </UserInfo>
      <UserInfo>
        <DisplayName>Steve Liffick</DisplayName>
        <AccountId>568</AccountId>
        <AccountType/>
      </UserInfo>
      <UserInfo>
        <DisplayName>John Miller</DisplayName>
        <AccountId>365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35b69dbb-4793-4c88-a8d2-adea1ceceab3">
      <UserInfo>
        <DisplayName>Deepak Manohar</DisplayName>
        <AccountId>90</AccountId>
        <AccountType/>
      </UserInfo>
      <UserInfo>
        <DisplayName>Tina Hsu</DisplayName>
        <AccountId>91</AccountId>
        <AccountType/>
      </UserInfo>
      <UserInfo>
        <DisplayName>Megan Tedesco</DisplayName>
        <AccountId>92</AccountId>
        <AccountType/>
      </UserInfo>
      <UserInfo>
        <DisplayName>Marc McClure</DisplayName>
        <AccountId>93</AccountId>
        <AccountType/>
      </UserInfo>
      <UserInfo>
        <DisplayName>Beth Jester</DisplayName>
        <AccountId>94</AccountId>
        <AccountType/>
      </UserInfo>
      <UserInfo>
        <DisplayName>Anca Ventura</DisplayName>
        <AccountId>95</AccountId>
        <AccountType/>
      </UserInfo>
      <UserInfo>
        <DisplayName>Chris Hallum</DisplayName>
        <AccountId>96</AccountId>
        <AccountType/>
      </UserInfo>
      <UserInfo>
        <DisplayName>Ram Gowrishankar</DisplayName>
        <AccountId>97</AccountId>
        <AccountType/>
      </UserInfo>
      <UserInfo>
        <DisplayName>Shali Hsieh</DisplayName>
        <AccountId>98</AccountId>
        <AccountType/>
      </UserInfo>
      <UserInfo>
        <DisplayName>Tim Kerk</DisplayName>
        <AccountId>99</AccountId>
        <AccountType/>
      </UserInfo>
      <UserInfo>
        <DisplayName>Aaron Hulett</DisplayName>
        <AccountId>100</AccountId>
        <AccountType/>
      </UserInfo>
      <UserInfo>
        <DisplayName>Shalini Vijayakumar Menon</DisplayName>
        <AccountId>101</AccountId>
        <AccountType/>
      </UserInfo>
      <UserInfo>
        <DisplayName>Divya Verma (CELA)</DisplayName>
        <AccountId>68</AccountId>
        <AccountType/>
      </UserInfo>
      <UserInfo>
        <DisplayName>Christopher Nelson (CELA)</DisplayName>
        <AccountId>102</AccountId>
        <AccountType/>
      </UserInfo>
      <UserInfo>
        <DisplayName>David Snyder (CELA)</DisplayName>
        <AccountId>103</AccountId>
        <AccountType/>
      </UserInfo>
      <UserInfo>
        <DisplayName>Forrest Treat (CELA)</DisplayName>
        <AccountId>89</AccountId>
        <AccountType/>
      </UserInfo>
      <UserInfo>
        <DisplayName>Sue Stickney (CELA)</DisplayName>
        <AccountId>104</AccountId>
        <AccountType/>
      </UserInfo>
      <UserInfo>
        <DisplayName>Jenifer deWolf Paine (CELA)</DisplayName>
        <AccountId>105</AccountId>
        <AccountType/>
      </UserInfo>
      <UserInfo>
        <DisplayName>Priscilla Gomes (CELA)</DisplayName>
        <AccountId>106</AccountId>
        <AccountType/>
      </UserInfo>
      <UserInfo>
        <DisplayName>Gabe Long</DisplayName>
        <AccountId>19</AccountId>
        <AccountType/>
      </UserInfo>
      <UserInfo>
        <DisplayName>Bhargava Vadapalli</DisplayName>
        <AccountId>10</AccountId>
        <AccountType/>
      </UserInfo>
      <UserInfo>
        <DisplayName>Augusto Valdez</DisplayName>
        <AccountId>29</AccountId>
        <AccountType/>
      </UserInfo>
      <UserInfo>
        <DisplayName>Paul Lenehan</DisplayName>
        <AccountId>18</AccountId>
        <AccountType/>
      </UserInfo>
      <UserInfo>
        <DisplayName>Pratyush Kumar</DisplayName>
        <AccountId>20</AccountId>
        <AccountType/>
      </UserInfo>
      <UserInfo>
        <DisplayName>Vivek Thacker</DisplayName>
        <AccountId>12</AccountId>
        <AccountType/>
      </UserInfo>
      <UserInfo>
        <DisplayName>Brent Serbus (Pactera Technologies Inc)</DisplayName>
        <AccountId>107</AccountId>
        <AccountType/>
      </UserInfo>
      <UserInfo>
        <DisplayName>Don Paterson (Nayamode Inc Redmond Office)</DisplayName>
        <AccountId>108</AccountId>
        <AccountType/>
      </UserInfo>
      <UserInfo>
        <DisplayName>Siddharth Mantri</DisplayName>
        <AccountId>25</AccountId>
        <AccountType/>
      </UserInfo>
    </SharedWithUsers>
  </documentManagement>
</p:properti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p:properties xmlns:p="http://schemas.microsoft.com/office/2006/metadata/properties" xmlns:xsi="http://www.w3.org/2001/XMLSchema-instance" xmlns:pc="http://schemas.microsoft.com/office/infopath/2007/PartnerControls">
  <documentManagement>
    <SharedWithUsers xmlns="7efce111-2cb3-4a38-88d3-86180daccaa9">
      <UserInfo>
        <DisplayName>Deepak Manohar</DisplayName>
        <AccountId>90</AccountId>
        <AccountType/>
      </UserInfo>
      <UserInfo>
        <DisplayName>Tina Hsu</DisplayName>
        <AccountId>91</AccountId>
        <AccountType/>
      </UserInfo>
      <UserInfo>
        <DisplayName>Megan Tedesco</DisplayName>
        <AccountId>92</AccountId>
        <AccountType/>
      </UserInfo>
      <UserInfo>
        <DisplayName>Marc McClure</DisplayName>
        <AccountId>93</AccountId>
        <AccountType/>
      </UserInfo>
      <UserInfo>
        <DisplayName>Beth Jester</DisplayName>
        <AccountId>94</AccountId>
        <AccountType/>
      </UserInfo>
      <UserInfo>
        <DisplayName>Anca Ventura</DisplayName>
        <AccountId>95</AccountId>
        <AccountType/>
      </UserInfo>
      <UserInfo>
        <DisplayName>Chris Hallum</DisplayName>
        <AccountId>96</AccountId>
        <AccountType/>
      </UserInfo>
      <UserInfo>
        <DisplayName>Ram Gowrishankar</DisplayName>
        <AccountId>97</AccountId>
        <AccountType/>
      </UserInfo>
      <UserInfo>
        <DisplayName>Shali Hsieh</DisplayName>
        <AccountId>98</AccountId>
        <AccountType/>
      </UserInfo>
      <UserInfo>
        <DisplayName>Tim Kerk</DisplayName>
        <AccountId>99</AccountId>
        <AccountType/>
      </UserInfo>
      <UserInfo>
        <DisplayName>Aaron Hulett</DisplayName>
        <AccountId>100</AccountId>
        <AccountType/>
      </UserInfo>
      <UserInfo>
        <DisplayName>Shalini Vijayakumar Menon</DisplayName>
        <AccountId>101</AccountId>
        <AccountType/>
      </UserInfo>
      <UserInfo>
        <DisplayName>Divya Verma (CELA)</DisplayName>
        <AccountId>68</AccountId>
        <AccountType/>
      </UserInfo>
      <UserInfo>
        <DisplayName>Christopher Nelson (CELA)</DisplayName>
        <AccountId>102</AccountId>
        <AccountType/>
      </UserInfo>
      <UserInfo>
        <DisplayName>David Snyder (CELA)</DisplayName>
        <AccountId>103</AccountId>
        <AccountType/>
      </UserInfo>
      <UserInfo>
        <DisplayName>Forrest Treat (CELA)</DisplayName>
        <AccountId>89</AccountId>
        <AccountType/>
      </UserInfo>
      <UserInfo>
        <DisplayName>Sue Stickney (CELA)</DisplayName>
        <AccountId>104</AccountId>
        <AccountType/>
      </UserInfo>
      <UserInfo>
        <DisplayName>Jenifer deWolf Paine (CELA)</DisplayName>
        <AccountId>105</AccountId>
        <AccountType/>
      </UserInfo>
      <UserInfo>
        <DisplayName>Priscilla Gomes (CELA)</DisplayName>
        <AccountId>106</AccountId>
        <AccountType/>
      </UserInfo>
      <UserInfo>
        <DisplayName>Gabe Long</DisplayName>
        <AccountId>19</AccountId>
        <AccountType/>
      </UserInfo>
      <UserInfo>
        <DisplayName>Bhargava Vadapalli</DisplayName>
        <AccountId>10</AccountId>
        <AccountType/>
      </UserInfo>
      <UserInfo>
        <DisplayName>Augusto Valdez</DisplayName>
        <AccountId>29</AccountId>
        <AccountType/>
      </UserInfo>
      <UserInfo>
        <DisplayName>Paul Lenehan</DisplayName>
        <AccountId>18</AccountId>
        <AccountType/>
      </UserInfo>
      <UserInfo>
        <DisplayName>Pratyush Kumar</DisplayName>
        <AccountId>20</AccountId>
        <AccountType/>
      </UserInfo>
      <UserInfo>
        <DisplayName>Vivek Thacker</DisplayName>
        <AccountId>12</AccountId>
        <AccountType/>
      </UserInfo>
      <UserInfo>
        <DisplayName>Brent Serbus (Pactera Technologies Inc)</DisplayName>
        <AccountId>107</AccountId>
        <AccountType/>
      </UserInfo>
      <UserInfo>
        <DisplayName>Don Paterson (Nayamode Inc Redmond Office)</DisplayName>
        <AccountId>108</AccountId>
        <AccountType/>
      </UserInfo>
      <UserInfo>
        <DisplayName>Siddharth Mantri</DisplayName>
        <AccountId>25</AccountId>
        <AccountType/>
      </UserInfo>
    </SharedWithUsers>
  </documentManagement>
</p:properties>
</file>

<file path=customXml/item7.xml><?xml version="1.0" encoding="utf-8"?>
<p:properties xmlns:p="http://schemas.microsoft.com/office/2006/metadata/properties" xmlns:xsi="http://www.w3.org/2001/XMLSchema-instance" xmlns:pc="http://schemas.microsoft.com/office/infopath/2007/PartnerControls">
  <documentManagement>
    <SharedWithUsers xmlns="35b69dbb-4793-4c88-a8d2-adea1ceceab3">
      <UserInfo>
        <DisplayName>Deepak Manohar</DisplayName>
        <AccountId>90</AccountId>
        <AccountType/>
      </UserInfo>
      <UserInfo>
        <DisplayName>Tina Hsu</DisplayName>
        <AccountId>91</AccountId>
        <AccountType/>
      </UserInfo>
      <UserInfo>
        <DisplayName>Megan Tedesco</DisplayName>
        <AccountId>92</AccountId>
        <AccountType/>
      </UserInfo>
      <UserInfo>
        <DisplayName>Marc McClure</DisplayName>
        <AccountId>93</AccountId>
        <AccountType/>
      </UserInfo>
      <UserInfo>
        <DisplayName>Beth Jester</DisplayName>
        <AccountId>94</AccountId>
        <AccountType/>
      </UserInfo>
      <UserInfo>
        <DisplayName>Anca Ventura</DisplayName>
        <AccountId>95</AccountId>
        <AccountType/>
      </UserInfo>
      <UserInfo>
        <DisplayName>Chris Hallum</DisplayName>
        <AccountId>96</AccountId>
        <AccountType/>
      </UserInfo>
      <UserInfo>
        <DisplayName>Ram Gowrishankar</DisplayName>
        <AccountId>97</AccountId>
        <AccountType/>
      </UserInfo>
      <UserInfo>
        <DisplayName>Shali Hsieh</DisplayName>
        <AccountId>98</AccountId>
        <AccountType/>
      </UserInfo>
      <UserInfo>
        <DisplayName>Tim Kerk</DisplayName>
        <AccountId>99</AccountId>
        <AccountType/>
      </UserInfo>
      <UserInfo>
        <DisplayName>Aaron Hulett</DisplayName>
        <AccountId>100</AccountId>
        <AccountType/>
      </UserInfo>
      <UserInfo>
        <DisplayName>Shalini Vijayakumar Menon</DisplayName>
        <AccountId>101</AccountId>
        <AccountType/>
      </UserInfo>
      <UserInfo>
        <DisplayName>Divya Verma (CELA)</DisplayName>
        <AccountId>68</AccountId>
        <AccountType/>
      </UserInfo>
      <UserInfo>
        <DisplayName>Christopher Nelson (CELA)</DisplayName>
        <AccountId>102</AccountId>
        <AccountType/>
      </UserInfo>
      <UserInfo>
        <DisplayName>David Snyder (CELA)</DisplayName>
        <AccountId>103</AccountId>
        <AccountType/>
      </UserInfo>
      <UserInfo>
        <DisplayName>Forrest Treat (CELA)</DisplayName>
        <AccountId>89</AccountId>
        <AccountType/>
      </UserInfo>
      <UserInfo>
        <DisplayName>Sue Stickney (CELA)</DisplayName>
        <AccountId>104</AccountId>
        <AccountType/>
      </UserInfo>
      <UserInfo>
        <DisplayName>Jenifer deWolf Paine (CELA)</DisplayName>
        <AccountId>105</AccountId>
        <AccountType/>
      </UserInfo>
      <UserInfo>
        <DisplayName>Priscilla Gomes (CELA)</DisplayName>
        <AccountId>106</AccountId>
        <AccountType/>
      </UserInfo>
      <UserInfo>
        <DisplayName>Gabe Long</DisplayName>
        <AccountId>19</AccountId>
        <AccountType/>
      </UserInfo>
      <UserInfo>
        <DisplayName>Bhargava Vadapalli</DisplayName>
        <AccountId>10</AccountId>
        <AccountType/>
      </UserInfo>
      <UserInfo>
        <DisplayName>Augusto Valdez</DisplayName>
        <AccountId>29</AccountId>
        <AccountType/>
      </UserInfo>
      <UserInfo>
        <DisplayName>Paul Lenehan</DisplayName>
        <AccountId>18</AccountId>
        <AccountType/>
      </UserInfo>
      <UserInfo>
        <DisplayName>Pratyush Kumar</DisplayName>
        <AccountId>20</AccountId>
        <AccountType/>
      </UserInfo>
      <UserInfo>
        <DisplayName>Vivek Thacker</DisplayName>
        <AccountId>12</AccountId>
        <AccountType/>
      </UserInfo>
      <UserInfo>
        <DisplayName>Brent Serbus (Pactera Technologies Inc)</DisplayName>
        <AccountId>107</AccountId>
        <AccountType/>
      </UserInfo>
      <UserInfo>
        <DisplayName>Don Paterson (Nayamode Inc Redmond Office)</DisplayName>
        <AccountId>108</AccountId>
        <AccountType/>
      </UserInfo>
      <UserInfo>
        <DisplayName>Siddharth Mantri</DisplayName>
        <AccountId>25</AccountId>
        <AccountType/>
      </UserInfo>
    </SharedWithUsers>
  </documentManagement>
</p:properties>
</file>

<file path=customXml/item8.xml><?xml version="1.0" encoding="utf-8"?>
<p:properties xmlns:p="http://schemas.microsoft.com/office/2006/metadata/properties" xmlns:xsi="http://www.w3.org/2001/XMLSchema-instance" xmlns:pc="http://schemas.microsoft.com/office/infopath/2007/PartnerControls">
  <documentManagement/>
</p:properties>
</file>

<file path=customXml/item9.xml><?xml version="1.0" encoding="utf-8"?>
<ct:contentTypeSchema xmlns:ct="http://schemas.microsoft.com/office/2006/metadata/contentType" xmlns:ma="http://schemas.microsoft.com/office/2006/metadata/properties/metaAttributes" ct:_="" ma:_="" ma:contentTypeName="Document" ma:contentTypeID="0x01010061163593774F6848958D48D72E9CA63A" ma:contentTypeVersion="4" ma:contentTypeDescription="Create a new document." ma:contentTypeScope="" ma:versionID="f997b382439492099c166f6130995914">
  <xsd:schema xmlns:xsd="http://www.w3.org/2001/XMLSchema" xmlns:xs="http://www.w3.org/2001/XMLSchema" xmlns:p="http://schemas.microsoft.com/office/2006/metadata/properties" xmlns:ns2="ca37d37c-76f6-41cb-b51b-768c90f16046" targetNamespace="http://schemas.microsoft.com/office/2006/metadata/properties" ma:root="true" ma:fieldsID="6ef96c6aec755bcbbd35ffa61da1192d" ns2:_="">
    <xsd:import namespace="ca37d37c-76f6-41cb-b51b-768c90f16046"/>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7d37c-76f6-41cb-b51b-768c90f160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62324E-F4F2-49AE-9CE3-7A9A15888DD1}">
  <ds:schemaRefs>
    <ds:schemaRef ds:uri="http://schemas.microsoft.com/office/2006/metadata/properties"/>
    <ds:schemaRef ds:uri="http://schemas.microsoft.com/office/infopath/2007/PartnerControls"/>
    <ds:schemaRef ds:uri="d0cc1922-6699-4a3f-ac8d-526aac4c9026"/>
  </ds:schemaRefs>
</ds:datastoreItem>
</file>

<file path=customXml/itemProps2.xml><?xml version="1.0" encoding="utf-8"?>
<ds:datastoreItem xmlns:ds="http://schemas.openxmlformats.org/officeDocument/2006/customXml" ds:itemID="{E01EB455-3A56-4206-AFFD-D7469106AB5A}">
  <ds:schemaRefs>
    <ds:schemaRef ds:uri="http://schemas.microsoft.com/office/2006/metadata/properties"/>
    <ds:schemaRef ds:uri="http://schemas.microsoft.com/office/infopath/2007/PartnerControls"/>
    <ds:schemaRef ds:uri="35b69dbb-4793-4c88-a8d2-adea1ceceab3"/>
  </ds:schemaRefs>
</ds:datastoreItem>
</file>

<file path=customXml/itemProps3.xml><?xml version="1.0" encoding="utf-8"?>
<ds:datastoreItem xmlns:ds="http://schemas.openxmlformats.org/officeDocument/2006/customXml" ds:itemID="{2E8B7D2C-6856-43A7-A18C-7C2C237DE6B0}">
  <ds:schemaRefs>
    <ds:schemaRef ds:uri="http://schemas.microsoft.com/sharepoint/v3/contenttype/forms"/>
  </ds:schemaRefs>
</ds:datastoreItem>
</file>

<file path=customXml/itemProps4.xml><?xml version="1.0" encoding="utf-8"?>
<ds:datastoreItem xmlns:ds="http://schemas.openxmlformats.org/officeDocument/2006/customXml" ds:itemID="{11CDD084-7BFA-4724-8961-85E07959B038}">
  <ds:schemaRefs>
    <ds:schemaRef ds:uri="http://schemas.microsoft.com/office/2006/metadata/properties"/>
    <ds:schemaRef ds:uri="http://schemas.microsoft.com/office/infopath/2007/PartnerControls"/>
    <ds:schemaRef ds:uri="35b69dbb-4793-4c88-a8d2-adea1ceceab3"/>
  </ds:schemaRefs>
</ds:datastoreItem>
</file>

<file path=customXml/itemProps5.xml><?xml version="1.0" encoding="utf-8"?>
<ds:datastoreItem xmlns:ds="http://schemas.openxmlformats.org/officeDocument/2006/customXml" ds:itemID="{A2366E21-74B7-4E58-930B-3EE93C3F8B69}">
  <ds:schemaRefs>
    <ds:schemaRef ds:uri="http://schemas.microsoft.com/office/2006/metadata/properties"/>
    <ds:schemaRef ds:uri="http://schemas.microsoft.com/office/infopath/2007/PartnerControls"/>
  </ds:schemaRefs>
</ds:datastoreItem>
</file>

<file path=customXml/itemProps6.xml><?xml version="1.0" encoding="utf-8"?>
<ds:datastoreItem xmlns:ds="http://schemas.openxmlformats.org/officeDocument/2006/customXml" ds:itemID="{E5BD5F27-EA0F-42AC-BAE3-0F478362A597}">
  <ds:schemaRefs>
    <ds:schemaRef ds:uri="http://schemas.microsoft.com/office/2006/metadata/properties"/>
    <ds:schemaRef ds:uri="http://schemas.microsoft.com/office/infopath/2007/PartnerControls"/>
    <ds:schemaRef ds:uri="7efce111-2cb3-4a38-88d3-86180daccaa9"/>
  </ds:schemaRefs>
</ds:datastoreItem>
</file>

<file path=customXml/itemProps7.xml><?xml version="1.0" encoding="utf-8"?>
<ds:datastoreItem xmlns:ds="http://schemas.openxmlformats.org/officeDocument/2006/customXml" ds:itemID="{2859C1DB-EC52-4FDE-BABB-8269E08AB46F}">
  <ds:schemaRefs>
    <ds:schemaRef ds:uri="http://schemas.microsoft.com/office/2006/metadata/properties"/>
    <ds:schemaRef ds:uri="http://schemas.microsoft.com/office/infopath/2007/PartnerControls"/>
    <ds:schemaRef ds:uri="35b69dbb-4793-4c88-a8d2-adea1ceceab3"/>
  </ds:schemaRefs>
</ds:datastoreItem>
</file>

<file path=customXml/itemProps8.xml><?xml version="1.0" encoding="utf-8"?>
<ds:datastoreItem xmlns:ds="http://schemas.openxmlformats.org/officeDocument/2006/customXml" ds:itemID="{EA176419-37BC-46C1-8012-B6D1781547D9}">
  <ds:schemaRefs>
    <ds:schemaRef ds:uri="http://schemas.microsoft.com/office/2006/metadata/properties"/>
    <ds:schemaRef ds:uri="http://schemas.microsoft.com/office/infopath/2007/PartnerControls"/>
  </ds:schemaRefs>
</ds:datastoreItem>
</file>

<file path=customXml/itemProps9.xml><?xml version="1.0" encoding="utf-8"?>
<ds:datastoreItem xmlns:ds="http://schemas.openxmlformats.org/officeDocument/2006/customXml" ds:itemID="{FBE139ED-4977-4BD5-9D1B-D94737079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7d37c-76f6-41cb-b51b-768c90f160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9359</Words>
  <Application>Microsoft Office PowerPoint</Application>
  <PresentationFormat>Widescreen</PresentationFormat>
  <Paragraphs>954</Paragraphs>
  <Slides>77</Slides>
  <Notes>77</Notes>
  <HiddenSlides>1</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77</vt:i4>
      </vt:variant>
    </vt:vector>
  </HeadingPairs>
  <TitlesOfParts>
    <vt:vector size="94" baseType="lpstr">
      <vt:lpstr>Arial</vt:lpstr>
      <vt:lpstr>Calibri</vt:lpstr>
      <vt:lpstr>Segoe UI</vt:lpstr>
      <vt:lpstr>Segoe UI Light</vt:lpstr>
      <vt:lpstr>Segoe UI Semibold</vt:lpstr>
      <vt:lpstr>Segoe UI Semilight</vt:lpstr>
      <vt:lpstr>Wingdings</vt:lpstr>
      <vt:lpstr>1_BCS PPT Template_Draft2</vt:lpstr>
      <vt:lpstr>3_BCS PPT Template_Draft2</vt:lpstr>
      <vt:lpstr>Microsoft 365 PPT Template - 2018</vt:lpstr>
      <vt:lpstr>5-50183_Microsoft_Inspire_Template</vt:lpstr>
      <vt:lpstr>2_Microsoft 365 PPT Template - 2018</vt:lpstr>
      <vt:lpstr>7_Microsoft 365 PPT Template - 2018</vt:lpstr>
      <vt:lpstr>2_5-50183_Microsoft_Inspire_Template</vt:lpstr>
      <vt:lpstr>4_BCS PPT Template_Draft2</vt:lpstr>
      <vt:lpstr>3_Microsoft 365 PPT Template - 2018</vt:lpstr>
      <vt:lpstr>1_Microsoft 365 PPT Template - 2018</vt:lpstr>
      <vt:lpstr>Microsoft 365 Business  Technical Fundamentals Module 5: Deploy and manage Windows 10 devices</vt:lpstr>
      <vt:lpstr>Microsoft 365 Business Deployment overview steps</vt:lpstr>
      <vt:lpstr>Deployment Step 3 | Deploy &amp; Manage Windows 10 devices</vt:lpstr>
      <vt:lpstr>Key takeaways</vt:lpstr>
      <vt:lpstr>Deploy, configure, and manage Windows 10</vt:lpstr>
      <vt:lpstr>Key concept: Azure AD Join</vt:lpstr>
      <vt:lpstr>Windows deployment </vt:lpstr>
      <vt:lpstr>Microsoft 365 Business — Pre-requisites</vt:lpstr>
      <vt:lpstr>Windows deployment overview</vt:lpstr>
      <vt:lpstr>Windows deployment </vt:lpstr>
      <vt:lpstr>Deployment process</vt:lpstr>
      <vt:lpstr>Paths to Windows 10 Pro</vt:lpstr>
      <vt:lpstr>Getting to Microsoft 365 Business management of device from current state</vt:lpstr>
      <vt:lpstr>How to deploy Windows 10 with Microsoft 365 Business for Customers with No AD</vt:lpstr>
      <vt:lpstr>Different methods to Azure AD Join</vt:lpstr>
      <vt:lpstr>Getting to Microsoft 365 Business management  of device from current state</vt:lpstr>
      <vt:lpstr>For customers with AD Option 1: Device is Azure AD joined with AAD Connect enabled</vt:lpstr>
      <vt:lpstr>For Customers with AD - Device Deployment steps for Option A: Azure AD joined device (With AAD Connect)</vt:lpstr>
      <vt:lpstr>Demo: For Customers with AD, Option 1 Device is Azure AD Joined     (with AAD Connect)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Activating Windows 10 Business—existing device</vt:lpstr>
      <vt:lpstr>Activating Windows 10 Business—existing device</vt:lpstr>
      <vt:lpstr>Activating Windows 10 Business—existing device</vt:lpstr>
      <vt:lpstr>Activating Windows 10 Business—existing device</vt:lpstr>
      <vt:lpstr>Activating Windows 10 Business—existing device</vt:lpstr>
      <vt:lpstr>Activating Windows 10 Business—existing device</vt:lpstr>
      <vt:lpstr>Activating Windows 10 Business—existing device</vt:lpstr>
      <vt:lpstr>Activating Windows 10 Business—new device</vt:lpstr>
      <vt:lpstr>Activating Windows 10 Business—new device</vt:lpstr>
      <vt:lpstr>Activating Windows 10 Business—new device</vt:lpstr>
      <vt:lpstr>For Customers with AD - Device Deployment steps for Option A: Azure AD joined device (With AAD Connect)</vt:lpstr>
      <vt:lpstr>User profile migration </vt:lpstr>
      <vt:lpstr>Group Policy Objects (GPOs)</vt:lpstr>
      <vt:lpstr>Legacy Win 32 apps</vt:lpstr>
      <vt:lpstr>Printing</vt:lpstr>
      <vt:lpstr>What if these remediations are insufficient?</vt:lpstr>
      <vt:lpstr>Getting to Microsoft 365 Business management of device from current state</vt:lpstr>
      <vt:lpstr>For Customers with AD, Option 2:  Device is Hybrid Azure AD Joined</vt:lpstr>
      <vt:lpstr>Remember 4 things for Hybrid Azure AD</vt:lpstr>
      <vt:lpstr>Demo: For Customers with AD, Option 2 Device is Hybrid Azure AD Joined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Device deployment steps for Hybrid Azure AD joined device</vt:lpstr>
      <vt:lpstr>Microsoft’s guidance is to use  Azure AD Join whenever practical</vt:lpstr>
      <vt:lpstr>Special cases</vt:lpstr>
      <vt:lpstr>Windows deployment </vt:lpstr>
      <vt:lpstr>Windows Autopilot</vt:lpstr>
      <vt:lpstr>Introducing Windows Autopilot Deployment </vt:lpstr>
      <vt:lpstr>Autopilot prerequisites</vt:lpstr>
      <vt:lpstr>Key places to find content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Business Windows Deployment Presentation</dc:title>
  <dc:creator/>
  <cp:lastModifiedBy/>
  <cp:revision>2</cp:revision>
  <dcterms:modified xsi:type="dcterms:W3CDTF">2018-11-01T06:48:55Z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0x01010061163593774F6848958D48D72E9CA63A</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Ref">
    <vt:lpwstr>https://api.informationprotection.azure.com/api/72f988bf-86f1-41af-91ab-2d7cd011db47</vt:lpwstr>
  </property>
  <property fmtid="{D5CDD505-2E9C-101B-9397-08002B2CF9AE}" pid="6" name="MSIP_Label_f42aa342-8706-4288-bd11-ebb85995028c_Owner">
    <vt:lpwstr>vivekth@microsoft.com</vt:lpwstr>
  </property>
  <property fmtid="{D5CDD505-2E9C-101B-9397-08002B2CF9AE}" pid="7" name="MSIP_Label_f42aa342-8706-4288-bd11-ebb85995028c_SetDate">
    <vt:lpwstr>2017-07-05T12:14:14.8196835-07:00</vt:lpwstr>
  </property>
  <property fmtid="{D5CDD505-2E9C-101B-9397-08002B2CF9AE}" pid="8" name="MSIP_Label_f42aa342-8706-4288-bd11-ebb85995028c_Name">
    <vt:lpwstr>General</vt:lpwstr>
  </property>
  <property fmtid="{D5CDD505-2E9C-101B-9397-08002B2CF9AE}" pid="9" name="MSIP_Label_f42aa342-8706-4288-bd11-ebb85995028c_Application">
    <vt:lpwstr>Microsoft Azure Information Protection</vt:lpwstr>
  </property>
  <property fmtid="{D5CDD505-2E9C-101B-9397-08002B2CF9AE}" pid="10" name="MSIP_Label_f42aa342-8706-4288-bd11-ebb85995028c_Extended_MSFT_Method">
    <vt:lpwstr>Automatic</vt:lpwstr>
  </property>
  <property fmtid="{D5CDD505-2E9C-101B-9397-08002B2CF9AE}" pid="11" name="Sensitivity">
    <vt:lpwstr>General</vt:lpwstr>
  </property>
  <property fmtid="{D5CDD505-2E9C-101B-9397-08002B2CF9AE}" pid="12" name="ParentID1">
    <vt:lpwstr>G03KC-1-9168</vt:lpwstr>
  </property>
  <property fmtid="{D5CDD505-2E9C-101B-9397-08002B2CF9AE}" pid="13" name="FolderExtensions">
    <vt:lpwstr/>
  </property>
  <property fmtid="{D5CDD505-2E9C-101B-9397-08002B2CF9AE}" pid="14" name="_dlc_policyId">
    <vt:lpwstr/>
  </property>
  <property fmtid="{D5CDD505-2E9C-101B-9397-08002B2CF9AE}" pid="15" name="ItemRetentionFormula">
    <vt:lpwstr/>
  </property>
  <property fmtid="{D5CDD505-2E9C-101B-9397-08002B2CF9AE}" pid="16" name="_dlc_DocIdItemGuid">
    <vt:lpwstr>f660082f-44e2-426e-98bf-fbf3ffb4e2f6</vt:lpwstr>
  </property>
  <property fmtid="{D5CDD505-2E9C-101B-9397-08002B2CF9AE}" pid="17" name="of67e5d4b76f4a9db8769983fda9cec0">
    <vt:lpwstr/>
  </property>
  <property fmtid="{D5CDD505-2E9C-101B-9397-08002B2CF9AE}" pid="18" name="TaxKeyword">
    <vt:lpwstr/>
  </property>
  <property fmtid="{D5CDD505-2E9C-101B-9397-08002B2CF9AE}" pid="19" name="NewsType">
    <vt:lpwstr/>
  </property>
  <property fmtid="{D5CDD505-2E9C-101B-9397-08002B2CF9AE}" pid="20" name="Region">
    <vt:lpwstr/>
  </property>
  <property fmtid="{D5CDD505-2E9C-101B-9397-08002B2CF9AE}" pid="21" name="ODSWF1">
    <vt:lpwstr>, </vt:lpwstr>
  </property>
  <property fmtid="{D5CDD505-2E9C-101B-9397-08002B2CF9AE}" pid="22" name="ItemType">
    <vt:lpwstr>45;#presentations|317da5a4-398e-4c38-b265-afd519770055</vt:lpwstr>
  </property>
  <property fmtid="{D5CDD505-2E9C-101B-9397-08002B2CF9AE}" pid="23" name="Confidentiality">
    <vt:lpwstr>38;#customer ready|8986c41d-21c5-4f8f-8a12-ea4625b46858</vt:lpwstr>
  </property>
  <property fmtid="{D5CDD505-2E9C-101B-9397-08002B2CF9AE}" pid="24" name="Update Parent Child Relation">
    <vt:lpwstr>, </vt:lpwstr>
  </property>
  <property fmtid="{D5CDD505-2E9C-101B-9397-08002B2CF9AE}" pid="25" name="Industries">
    <vt:lpwstr/>
  </property>
  <property fmtid="{D5CDD505-2E9C-101B-9397-08002B2CF9AE}" pid="26" name="MSProducts">
    <vt:lpwstr/>
  </property>
  <property fmtid="{D5CDD505-2E9C-101B-9397-08002B2CF9AE}" pid="27" name="Competitors">
    <vt:lpwstr/>
  </property>
  <property fmtid="{D5CDD505-2E9C-101B-9397-08002B2CF9AE}" pid="28" name="SMSGDomain">
    <vt:lpwstr/>
  </property>
  <property fmtid="{D5CDD505-2E9C-101B-9397-08002B2CF9AE}" pid="29" name="ExperienceContentType">
    <vt:lpwstr/>
  </property>
  <property fmtid="{D5CDD505-2E9C-101B-9397-08002B2CF9AE}" pid="30" name="BusinessArchitecture">
    <vt:lpwstr/>
  </property>
  <property fmtid="{D5CDD505-2E9C-101B-9397-08002B2CF9AE}" pid="31" name="Products">
    <vt:lpwstr/>
  </property>
  <property fmtid="{D5CDD505-2E9C-101B-9397-08002B2CF9AE}" pid="32" name="ODSWF2">
    <vt:lpwstr>, </vt:lpwstr>
  </property>
  <property fmtid="{D5CDD505-2E9C-101B-9397-08002B2CF9AE}" pid="33" name="Segments">
    <vt:lpwstr/>
  </property>
  <property fmtid="{D5CDD505-2E9C-101B-9397-08002B2CF9AE}" pid="34" name="Partners">
    <vt:lpwstr/>
  </property>
  <property fmtid="{D5CDD505-2E9C-101B-9397-08002B2CF9AE}" pid="35" name="ActivitiesAndPrograms">
    <vt:lpwstr/>
  </property>
  <property fmtid="{D5CDD505-2E9C-101B-9397-08002B2CF9AE}" pid="36" name="l6f004f21209409da86a713c0f24627d">
    <vt:lpwstr/>
  </property>
  <property fmtid="{D5CDD505-2E9C-101B-9397-08002B2CF9AE}" pid="37" name="la4444b61d19467597d63190b69ac227">
    <vt:lpwstr/>
  </property>
  <property fmtid="{D5CDD505-2E9C-101B-9397-08002B2CF9AE}" pid="38" name="Topics">
    <vt:lpwstr/>
  </property>
  <property fmtid="{D5CDD505-2E9C-101B-9397-08002B2CF9AE}" pid="39" name="Groups">
    <vt:lpwstr/>
  </property>
  <property fmtid="{D5CDD505-2E9C-101B-9397-08002B2CF9AE}" pid="40" name="MSProductsTaxHTField0">
    <vt:lpwstr/>
  </property>
  <property fmtid="{D5CDD505-2E9C-101B-9397-08002B2CF9AE}" pid="41" name="Languages">
    <vt:lpwstr/>
  </property>
  <property fmtid="{D5CDD505-2E9C-101B-9397-08002B2CF9AE}" pid="42" name="e8080b0481964c759b2c36ae49591b31">
    <vt:lpwstr/>
  </property>
  <property fmtid="{D5CDD505-2E9C-101B-9397-08002B2CF9AE}" pid="43" name="TechnicalLevel">
    <vt:lpwstr/>
  </property>
  <property fmtid="{D5CDD505-2E9C-101B-9397-08002B2CF9AE}" pid="44" name="Audiences">
    <vt:lpwstr/>
  </property>
  <property fmtid="{D5CDD505-2E9C-101B-9397-08002B2CF9AE}" pid="45" name="ODSWF">
    <vt:lpwstr>, </vt:lpwstr>
  </property>
  <property fmtid="{D5CDD505-2E9C-101B-9397-08002B2CF9AE}" pid="46" name="ldac8aee9d1f469e8cd8c3f8d6a615f2">
    <vt:lpwstr/>
  </property>
  <property fmtid="{D5CDD505-2E9C-101B-9397-08002B2CF9AE}" pid="47" name="EmployeeRole">
    <vt:lpwstr/>
  </property>
  <property fmtid="{D5CDD505-2E9C-101B-9397-08002B2CF9AE}" pid="48" name="NewsTopic">
    <vt:lpwstr/>
  </property>
  <property fmtid="{D5CDD505-2E9C-101B-9397-08002B2CF9AE}" pid="49" name="Roles">
    <vt:lpwstr/>
  </property>
  <property fmtid="{D5CDD505-2E9C-101B-9397-08002B2CF9AE}" pid="50" name="ODSWF1(1)">
    <vt:lpwstr>, </vt:lpwstr>
  </property>
  <property fmtid="{D5CDD505-2E9C-101B-9397-08002B2CF9AE}" pid="51" name="NewsSource">
    <vt:lpwstr/>
  </property>
  <property fmtid="{D5CDD505-2E9C-101B-9397-08002B2CF9AE}" pid="52" name="SMSGTags">
    <vt:lpwstr/>
  </property>
  <property fmtid="{D5CDD505-2E9C-101B-9397-08002B2CF9AE}" pid="53" name="MSPhysicalGeography">
    <vt:lpwstr/>
  </property>
  <property fmtid="{D5CDD505-2E9C-101B-9397-08002B2CF9AE}" pid="54" name="EnterpriseDomainTags">
    <vt:lpwstr/>
  </property>
  <property fmtid="{D5CDD505-2E9C-101B-9397-08002B2CF9AE}" pid="55" name="j3562c58ee414e028925bc902cfc01a1">
    <vt:lpwstr/>
  </property>
</Properties>
</file>